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141411286" r:id="rId2"/>
    <p:sldId id="2141411293" r:id="rId3"/>
    <p:sldId id="2141411290" r:id="rId4"/>
    <p:sldId id="2141411310" r:id="rId5"/>
    <p:sldId id="2076138410" r:id="rId6"/>
    <p:sldId id="2076138469" r:id="rId7"/>
    <p:sldId id="261" r:id="rId8"/>
    <p:sldId id="4385" r:id="rId9"/>
    <p:sldId id="2076138443" r:id="rId10"/>
    <p:sldId id="592" r:id="rId11"/>
    <p:sldId id="339" r:id="rId12"/>
    <p:sldId id="456" r:id="rId13"/>
    <p:sldId id="457" r:id="rId14"/>
    <p:sldId id="2076138484" r:id="rId15"/>
    <p:sldId id="1596" r:id="rId16"/>
    <p:sldId id="2076138485" r:id="rId17"/>
    <p:sldId id="2076138486" r:id="rId18"/>
    <p:sldId id="270" r:id="rId19"/>
    <p:sldId id="2076138473" r:id="rId20"/>
    <p:sldId id="4382" r:id="rId21"/>
    <p:sldId id="2076138474" r:id="rId22"/>
    <p:sldId id="2076138477" r:id="rId23"/>
    <p:sldId id="2076138483" r:id="rId24"/>
    <p:sldId id="618" r:id="rId25"/>
    <p:sldId id="2076138490" r:id="rId26"/>
    <p:sldId id="2076138491" r:id="rId27"/>
    <p:sldId id="2076138492" r:id="rId28"/>
    <p:sldId id="2141411292" r:id="rId29"/>
    <p:sldId id="2076138472" r:id="rId30"/>
    <p:sldId id="2142532330" r:id="rId31"/>
    <p:sldId id="2076138411" r:id="rId32"/>
    <p:sldId id="2142532344" r:id="rId33"/>
    <p:sldId id="2142532323" r:id="rId34"/>
    <p:sldId id="2142532343" r:id="rId35"/>
    <p:sldId id="2134805052" r:id="rId36"/>
    <p:sldId id="1889" r:id="rId37"/>
    <p:sldId id="1909" r:id="rId38"/>
    <p:sldId id="2142532302" r:id="rId39"/>
    <p:sldId id="2142532303" r:id="rId40"/>
    <p:sldId id="2142532321" r:id="rId41"/>
    <p:sldId id="2142532345" r:id="rId42"/>
    <p:sldId id="2134805048" r:id="rId43"/>
    <p:sldId id="2076137002" r:id="rId44"/>
    <p:sldId id="2134805057" r:id="rId45"/>
    <p:sldId id="2142532281" r:id="rId46"/>
    <p:sldId id="2142532255" r:id="rId47"/>
    <p:sldId id="1898" r:id="rId48"/>
    <p:sldId id="2142532259" r:id="rId49"/>
    <p:sldId id="2076137633" r:id="rId50"/>
    <p:sldId id="2142532322" r:id="rId51"/>
    <p:sldId id="2076137000" r:id="rId52"/>
    <p:sldId id="2142532312" r:id="rId53"/>
    <p:sldId id="2142532313" r:id="rId54"/>
    <p:sldId id="289" r:id="rId55"/>
    <p:sldId id="2142532346" r:id="rId56"/>
    <p:sldId id="2142532347" r:id="rId57"/>
    <p:sldId id="2142532324" r:id="rId58"/>
    <p:sldId id="2134805047" r:id="rId59"/>
    <p:sldId id="2076137639" r:id="rId60"/>
    <p:sldId id="2076137638" r:id="rId61"/>
    <p:sldId id="2142532349" r:id="rId62"/>
    <p:sldId id="2142532350" r:id="rId63"/>
    <p:sldId id="2076138478"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30A876E-6ADB-4706-B2F4-6A47FA752CA8}">
          <p14:sldIdLst>
            <p14:sldId id="2141411286"/>
            <p14:sldId id="2141411293"/>
            <p14:sldId id="2141411290"/>
            <p14:sldId id="2141411310"/>
            <p14:sldId id="2076138410"/>
            <p14:sldId id="2076138469"/>
            <p14:sldId id="261"/>
            <p14:sldId id="4385"/>
            <p14:sldId id="2076138443"/>
            <p14:sldId id="592"/>
            <p14:sldId id="339"/>
            <p14:sldId id="456"/>
            <p14:sldId id="457"/>
            <p14:sldId id="2076138484"/>
            <p14:sldId id="1596"/>
            <p14:sldId id="2076138485"/>
            <p14:sldId id="2076138486"/>
            <p14:sldId id="270"/>
            <p14:sldId id="2076138473"/>
            <p14:sldId id="4382"/>
            <p14:sldId id="2076138474"/>
            <p14:sldId id="2076138477"/>
            <p14:sldId id="2076138483"/>
            <p14:sldId id="618"/>
            <p14:sldId id="2076138490"/>
            <p14:sldId id="2076138491"/>
            <p14:sldId id="2076138492"/>
            <p14:sldId id="2141411292"/>
            <p14:sldId id="2076138472"/>
          </p14:sldIdLst>
        </p14:section>
        <p14:section name="Title slide" id="{4D5E9971-D83E-C04A-AD60-6B9BF2513975}">
          <p14:sldIdLst>
            <p14:sldId id="2142532330"/>
            <p14:sldId id="2076138411"/>
          </p14:sldIdLst>
        </p14:section>
        <p14:section name="Why did Microsoft acquire GitHub" id="{7B9C282E-90D7-3F4C-BF3E-B5C16A7A64F4}">
          <p14:sldIdLst>
            <p14:sldId id="2142532344"/>
            <p14:sldId id="2142532323"/>
            <p14:sldId id="2142532343"/>
            <p14:sldId id="2134805052"/>
            <p14:sldId id="1889"/>
            <p14:sldId id="1909"/>
            <p14:sldId id="2142532302"/>
            <p14:sldId id="2142532303"/>
          </p14:sldIdLst>
        </p14:section>
        <p14:section name="The value of using GitHub today" id="{E6B1AA84-D022-784C-BC16-E7E4AC0AF778}">
          <p14:sldIdLst>
            <p14:sldId id="2142532321"/>
            <p14:sldId id="2142532345"/>
            <p14:sldId id="2134805048"/>
            <p14:sldId id="2076137002"/>
            <p14:sldId id="2134805057"/>
            <p14:sldId id="2142532281"/>
            <p14:sldId id="2142532255"/>
            <p14:sldId id="1898"/>
            <p14:sldId id="2142532259"/>
            <p14:sldId id="2076137633"/>
          </p14:sldIdLst>
        </p14:section>
        <p14:section name="Features coming to GitHub" id="{6058D87C-367C-2E4A-97D2-8D18637345CF}">
          <p14:sldIdLst>
            <p14:sldId id="2142532322"/>
            <p14:sldId id="2076137000"/>
            <p14:sldId id="2142532312"/>
            <p14:sldId id="2142532313"/>
            <p14:sldId id="289"/>
            <p14:sldId id="2142532346"/>
            <p14:sldId id="2142532347"/>
          </p14:sldIdLst>
        </p14:section>
        <p14:section name="Choose the best tool today" id="{EC632B1B-FD76-E24F-AA86-429019AFD4E0}">
          <p14:sldIdLst>
            <p14:sldId id="2142532324"/>
          </p14:sldIdLst>
        </p14:section>
        <p14:section name="Follow the GitHub and Azure DevOps roadmaps" id="{C68A90C2-1EA3-CF46-AADB-28497B0BB255}">
          <p14:sldIdLst>
            <p14:sldId id="2134805047"/>
            <p14:sldId id="2076137639"/>
            <p14:sldId id="2076137638"/>
          </p14:sldIdLst>
        </p14:section>
        <p14:section name="Lab" id="{F5DF58F5-315E-E44F-A99A-3380E50BA84D}">
          <p14:sldIdLst>
            <p14:sldId id="2142532349"/>
            <p14:sldId id="2142532350"/>
            <p14:sldId id="2076138478"/>
          </p14:sldIdLst>
        </p14:section>
        <p14:section name="Extras" id="{9DC9BD0F-7FD2-064C-B198-A7AC0989D20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04" autoAdjust="0"/>
    <p:restoredTop sz="94660"/>
  </p:normalViewPr>
  <p:slideViewPr>
    <p:cSldViewPr snapToGrid="0">
      <p:cViewPr varScale="1">
        <p:scale>
          <a:sx n="114" d="100"/>
          <a:sy n="114" d="100"/>
        </p:scale>
        <p:origin x="121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1-07-16T17:28:15.543"/>
    </inkml:context>
    <inkml:brush xml:id="br0">
      <inkml:brushProperty name="width" value="0.025" units="cm"/>
      <inkml:brushProperty name="height" value="0.025" units="cm"/>
      <inkml:brushProperty name="ignorePressure" value="1"/>
    </inkml:brush>
  </inkml:definitions>
  <inkml:trace contextRef="#ctx0" brushRef="#br0">0 1 0 0,'0'0'0'0,"0"0"0"0,0 0 0 0,0 0 0 0,0 2 0 0,0-1 0 0,0-1 0 0,0-1 0 0,0 0 0 0,0 0 0 0,0 2 0 0,0 0 0 0,0 2 0 0,0-2 0 0,0-1 0 0,0 1 0 0,0-1 0 0,0 4 0 0,0-3 0 0,0 24 0 0,0-13 0 0,0 8 0 0,0-12 0 0,0-8 0 0,0 3 0 0,0 17 0 0,0-10 0 0,0-4 0 0,0 18 0 0,0-21 0 0,0 6 0 0,0-3 0 0,0-1 0 0,0 0 0 0,0 2 0 0,0-2 0 0,0-3 0 0,0 2 0 0,0 19 0 0,0 95 0 0,0 59 0 0,0-159 0 0,0 55 0 0,0-16 0 0,0-36 0 0,0-8 0 0,0-13 0 0,0 2 0 0,0 1 0 0,0 2 0 0,0 9 0 0,0-2 0 0,0-11 0 0,0 1 0 0,0 2 0 0,0-1 0 0,0 5 0 0,0-6 0 0,0 2 0 0,0-4 0 0,0 1 0 0,0-1 0 0,0 5 0 0,0-5 0 0,0 4 0 0,0-4 0 0,0 0 0 0,0 1 0 0,0-1 0 0,0 1 0 0,0-1 0 0,0 0 0 0,0-1 0 0,0 0 0 0,0-4 0 0,0 4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1-07-16T17:28:15.544"/>
    </inkml:context>
    <inkml:brush xml:id="br0">
      <inkml:brushProperty name="width" value="0.025" units="cm"/>
      <inkml:brushProperty name="height" value="0.025" units="cm"/>
      <inkml:brushProperty name="ignorePressure" value="1"/>
    </inkml:brush>
  </inkml:definitions>
  <inkml:trace contextRef="#ctx0" brushRef="#br0">43 0 0 0,'-2'0'0'0,"-1"0"0"0,-1 0 0 0,3 0 0 0,-10 0 0 0,-2 0 0 0,10 0 0 0,3 0 0 0,11 0 0 0,-8 0 0 0,-3 0 0 0,-15 0 0 0,14 0 0 0,0 0 0 0,-1 0 0 0,9 0 0 0,-4 0 0 0,0 0 0 0,0 0 0 0,10 0 0 0,-3 0 0 0,0 0 0 0,-2 0 0 0,7 0 0 0,7 0 0 0,-18 0 0 0,-1 0 0 0,14 0 0 0,-8 0 0 0,6 0 0 0,1 0 0 0,-7 0 0 0,-6 0 0 0,-1 0 0 0,1 0 0 0,14 0 0 0,3 0 0 0,11 0 0 0,-24 0 0 0,3251 0 0 0,-1088 0 0 0,-1824 0 0 0,174 0 0 0,-338 0 0 0,92 0 0 0,30 0 0 0,444 0 0 0,-720 0 0 0,7 0 0 0,-16 0 0 0,1 0 0 0,-18 0 0 0,0 0 0 0,2 0 0 0,-2 0 0 0,15 0 0 0,-5 0 0 0,-12 0 0 0,2 0 0 0,-1 0 0 0,-32 0 0 0,19 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1-07-16T17:29:07.767"/>
    </inkml:context>
    <inkml:brush xml:id="br0">
      <inkml:brushProperty name="width" value="0.025" units="cm"/>
      <inkml:brushProperty name="height" value="0.025" units="cm"/>
      <inkml:brushProperty name="ignorePressure" value="1"/>
    </inkml:brush>
  </inkml:definitions>
  <inkml:trace contextRef="#ctx0" brushRef="#br0">0 1 0 0,'0'0'0'0,"0"0"0"0,0 0 0 0,0 0 0 0,0 2 0 0,0-1 0 0,0-1 0 0,0-1 0 0,0 0 0 0,0 0 0 0,0 2 0 0,0 0 0 0,0 2 0 0,0-2 0 0,0-1 0 0,0 1 0 0,0-1 0 0,0 4 0 0,0-3 0 0,0 24 0 0,0-13 0 0,0 8 0 0,0-12 0 0,0-8 0 0,0 3 0 0,0 17 0 0,0-10 0 0,0-4 0 0,0 18 0 0,0-21 0 0,0 6 0 0,0-3 0 0,0-1 0 0,0 0 0 0,0 2 0 0,0-2 0 0,0-3 0 0,0 2 0 0,0 19 0 0,0 95 0 0,0 59 0 0,0-159 0 0,0 55 0 0,0-16 0 0,0-36 0 0,0-8 0 0,0-13 0 0,0 2 0 0,0 1 0 0,0 2 0 0,0 9 0 0,0-2 0 0,0-11 0 0,0 1 0 0,0 2 0 0,0-1 0 0,0 5 0 0,0-6 0 0,0 2 0 0,0-4 0 0,0 1 0 0,0-1 0 0,0 5 0 0,0-5 0 0,0 4 0 0,0-4 0 0,0 0 0 0,0 1 0 0,0-1 0 0,0 1 0 0,0-1 0 0,0 0 0 0,0-1 0 0,0 0 0 0,0-4 0 0,0 4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1-07-16T17:29:17.955"/>
    </inkml:context>
    <inkml:brush xml:id="br0">
      <inkml:brushProperty name="width" value="0.025" units="cm"/>
      <inkml:brushProperty name="height" value="0.025" units="cm"/>
      <inkml:brushProperty name="ignorePressure" value="1"/>
    </inkml:brush>
  </inkml:definitions>
  <inkml:trace contextRef="#ctx0" brushRef="#br0">0 1 0 0,'0'0'0'0,"0"0"0"0,0 0 0 0,0 0 0 0,0 1 0 0,0 0 0 0,0-1 0 0,0 0 0 0,0-1 0 0,0 0 0 0,0 2 0 0,0-1 0 0,0 3 0 0,0-3 0 0,0 1 0 0,0-1 0 0,0 0 0 0,0 3 0 0,0-2 0 0,0 17 0 0,0-9 0 0,0 6 0 0,0-9 0 0,0-6 0 0,0 2 0 0,0 13 0 0,0-8 0 0,0-2 0 0,0 12 0 0,0-15 0 0,0 5 0 0,0-2 0 0,0-2 0 0,0 1 0 0,0 1 0 0,0-1 0 0,0-2 0 0,0 0 0 0,0 15 0 0,0 70 0 0,0 44 0 0,0-118 0 0,0 41 0 0,0-12 0 0,0-26 0 0,0-7 0 0,0-9 0 0,0 2 0 0,0 0 0 0,0 2 0 0,0 6 0 0,0-1 0 0,0-8 0 0,0 2 0 0,0-2 0 0,0 1 0 0,0 4 0 0,0-4 0 0,0 0 0 0,0-1 0 0,0-1 0 0,0 1 0 0,0 2 0 0,0-3 0 0,0 3 0 0,0-3 0 0,0 0 0 0,0 0 0 0,0 1 0 0,0-1 0 0,0 1 0 0,0-2 0 0,0 1 0 0,0-1 0 0,0-3 0 0,0 4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1-07-16T17:31:40.228"/>
    </inkml:context>
    <inkml:brush xml:id="br0">
      <inkml:brushProperty name="width" value="0.025" units="cm"/>
      <inkml:brushProperty name="height" value="0.025" units="cm"/>
      <inkml:brushProperty name="ignorePressure" value="1"/>
    </inkml:brush>
  </inkml:definitions>
  <inkml:trace contextRef="#ctx0" brushRef="#br0">0 1 0 0,'0'0'0'0,"0"0"0"0,0 0 0 0,0 0 0 0,0 2 0 0,0-1 0 0,0-1 0 0,0-1 0 0,0 0 0 0,0 0 0 0,0 2 0 0,0 0 0 0,0 2 0 0,0-2 0 0,0-1 0 0,0 1 0 0,0-1 0 0,0 4 0 0,0-3 0 0,0 24 0 0,0-13 0 0,0 8 0 0,0-12 0 0,0-8 0 0,0 3 0 0,0 17 0 0,0-10 0 0,0-4 0 0,0 18 0 0,0-21 0 0,0 6 0 0,0-3 0 0,0-1 0 0,0 0 0 0,0 2 0 0,0-2 0 0,0-3 0 0,0 2 0 0,0 19 0 0,0 95 0 0,0 59 0 0,0-159 0 0,0 55 0 0,0-16 0 0,0-36 0 0,0-8 0 0,0-13 0 0,0 2 0 0,0 1 0 0,0 2 0 0,0 9 0 0,0-2 0 0,0-11 0 0,0 1 0 0,0 2 0 0,0-1 0 0,0 5 0 0,0-6 0 0,0 2 0 0,0-4 0 0,0 1 0 0,0-1 0 0,0 5 0 0,0-5 0 0,0 4 0 0,0-4 0 0,0 0 0 0,0 1 0 0,0-1 0 0,0 1 0 0,0-1 0 0,0 0 0 0,0-1 0 0,0 0 0 0,0-4 0 0,0 4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1-07-16T17:31:40.229"/>
    </inkml:context>
    <inkml:brush xml:id="br0">
      <inkml:brushProperty name="width" value="0.025" units="cm"/>
      <inkml:brushProperty name="height" value="0.025" units="cm"/>
      <inkml:brushProperty name="ignorePressure" value="1"/>
    </inkml:brush>
  </inkml:definitions>
  <inkml:trace contextRef="#ctx0" brushRef="#br0">103 0 0 0,'-4'0'0'0,"-3"0"0"0,-4 0 0 0,8 0 0 0,-23 0 0 0,-6 0 0 0,25 0 0 0,8 0 0 0,26 0 0 0,-21 0 0 0,-7 0 0 0,-35 0 0 0,34 0 0 0,0 0 0 0,-3 0 0 0,23 0 0 0,-12 0 0 0,1 0 0 0,1 0 0 0,22 0 0 0,-4 0 0 0,-1 0 0 0,-7 0 0 0,19 0 0 0,16 0 0 0,-44 0 0 0,-1 0 0 0,32 0 0 0,-17 0 0 0,14 0 0 0,0 0 0 0,-14 0 0 0,-16 0 0 0,-1 0 0 0,0 0 0 0,35 0 0 0,8 0 0 0,25 0 0 0,-55 0 0 0,7877 0 0 0,-2630 0 0 0,-4426 0 0 0,420 0 0 0,-818 0 0 0,222 0 0 0,73 0 0 0,1077 0 0 0,-1746 0 0 0,15 0 0 0,-35 0 0 0,4 0 0 0,-47 0 0 0,0 0 0 0,-1 0 0 0,1 0 0 0,37 0 0 0,-11 0 0 0,-30 0 0 0,1 0 0 0,2 0 0 0,-82 0 0 0,53 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1-07-16T17:31:40.230"/>
    </inkml:context>
    <inkml:brush xml:id="br0">
      <inkml:brushProperty name="width" value="0.025" units="cm"/>
      <inkml:brushProperty name="height" value="0.025" units="cm"/>
      <inkml:brushProperty name="ignorePressure" value="1"/>
    </inkml:brush>
  </inkml:definitions>
  <inkml:trace contextRef="#ctx0" brushRef="#br0">0 1 0 0,'0'0'0'0,"0"0"0"0,0 0 0 0,0 0 0 0,0 2 0 0,0-1 0 0,0-1 0 0,0-1 0 0,0 0 0 0,0 0 0 0,0 2 0 0,0 0 0 0,0 2 0 0,0-2 0 0,0-1 0 0,0 1 0 0,0-1 0 0,0 4 0 0,0-3 0 0,0 24 0 0,0-13 0 0,0 8 0 0,0-12 0 0,0-8 0 0,0 3 0 0,0 17 0 0,0-10 0 0,0-4 0 0,0 18 0 0,0-21 0 0,0 6 0 0,0-3 0 0,0-1 0 0,0 0 0 0,0 2 0 0,0-2 0 0,0-3 0 0,0 2 0 0,0 19 0 0,0 95 0 0,0 59 0 0,0-159 0 0,0 55 0 0,0-16 0 0,0-36 0 0,0-8 0 0,0-13 0 0,0 2 0 0,0 1 0 0,0 2 0 0,0 9 0 0,0-2 0 0,0-11 0 0,0 1 0 0,0 2 0 0,0-1 0 0,0 5 0 0,0-6 0 0,0 2 0 0,0-4 0 0,0 1 0 0,0-1 0 0,0 5 0 0,0-5 0 0,0 4 0 0,0-4 0 0,0 0 0 0,0 1 0 0,0-1 0 0,0 1 0 0,0-1 0 0,0 0 0 0,0-1 0 0,0 0 0 0,0-4 0 0,0 4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1-07-16T17:31:40.231"/>
    </inkml:context>
    <inkml:brush xml:id="br0">
      <inkml:brushProperty name="width" value="0.025" units="cm"/>
      <inkml:brushProperty name="height" value="0.025" units="cm"/>
      <inkml:brushProperty name="ignorePressure" value="1"/>
    </inkml:brush>
  </inkml:definitions>
  <inkml:trace contextRef="#ctx0" brushRef="#br0">0 1 0 0,'0'0'0'0,"0"0"0"0,0 0 0 0,0 0 0 0,0 1 0 0,0 0 0 0,0-1 0 0,0 0 0 0,0-1 0 0,0 0 0 0,0 2 0 0,0-1 0 0,0 3 0 0,0-3 0 0,0 1 0 0,0-1 0 0,0 0 0 0,0 3 0 0,0-2 0 0,0 17 0 0,0-9 0 0,0 6 0 0,0-9 0 0,0-6 0 0,0 2 0 0,0 13 0 0,0-8 0 0,0-2 0 0,0 12 0 0,0-15 0 0,0 5 0 0,0-2 0 0,0-2 0 0,0 1 0 0,0 1 0 0,0-1 0 0,0-2 0 0,0 0 0 0,0 15 0 0,0 70 0 0,0 44 0 0,0-118 0 0,0 41 0 0,0-12 0 0,0-26 0 0,0-7 0 0,0-9 0 0,0 2 0 0,0 0 0 0,0 2 0 0,0 6 0 0,0-1 0 0,0-8 0 0,0 2 0 0,0-2 0 0,0 1 0 0,0 4 0 0,0-4 0 0,0 0 0 0,0-1 0 0,0-1 0 0,0 1 0 0,0 2 0 0,0-3 0 0,0 3 0 0,0-3 0 0,0 0 0 0,0 0 0 0,0 1 0 0,0-1 0 0,0 1 0 0,0-2 0 0,0 1 0 0,0-1 0 0,0-3 0 0,0 4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1-07-16T17:28:15.544"/>
    </inkml:context>
    <inkml:brush xml:id="br0">
      <inkml:brushProperty name="width" value="0.025" units="cm"/>
      <inkml:brushProperty name="height" value="0.025" units="cm"/>
      <inkml:brushProperty name="ignorePressure" value="1"/>
    </inkml:brush>
  </inkml:definitions>
  <inkml:trace contextRef="#ctx0" brushRef="#br0">43 0 0 0,'-2'0'0'0,"-1"0"0"0,-1 0 0 0,3 0 0 0,-10 0 0 0,-2 0 0 0,10 0 0 0,3 0 0 0,11 0 0 0,-8 0 0 0,-3 0 0 0,-15 0 0 0,14 0 0 0,0 0 0 0,-1 0 0 0,9 0 0 0,-4 0 0 0,0 0 0 0,0 0 0 0,10 0 0 0,-3 0 0 0,0 0 0 0,-2 0 0 0,7 0 0 0,7 0 0 0,-18 0 0 0,-1 0 0 0,14 0 0 0,-8 0 0 0,6 0 0 0,1 0 0 0,-7 0 0 0,-6 0 0 0,-1 0 0 0,1 0 0 0,14 0 0 0,3 0 0 0,11 0 0 0,-24 0 0 0,3251 0 0 0,-1088 0 0 0,-1824 0 0 0,174 0 0 0,-338 0 0 0,92 0 0 0,30 0 0 0,444 0 0 0,-720 0 0 0,7 0 0 0,-16 0 0 0,1 0 0 0,-18 0 0 0,0 0 0 0,2 0 0 0,-2 0 0 0,15 0 0 0,-5 0 0 0,-12 0 0 0,2 0 0 0,-1 0 0 0,-32 0 0 0,19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1-07-16T17:29:07.767"/>
    </inkml:context>
    <inkml:brush xml:id="br0">
      <inkml:brushProperty name="width" value="0.025" units="cm"/>
      <inkml:brushProperty name="height" value="0.025" units="cm"/>
      <inkml:brushProperty name="ignorePressure" value="1"/>
    </inkml:brush>
  </inkml:definitions>
  <inkml:trace contextRef="#ctx0" brushRef="#br0">0 1 0 0,'0'0'0'0,"0"0"0"0,0 0 0 0,0 0 0 0,0 2 0 0,0-1 0 0,0-1 0 0,0-1 0 0,0 0 0 0,0 0 0 0,0 2 0 0,0 0 0 0,0 2 0 0,0-2 0 0,0-1 0 0,0 1 0 0,0-1 0 0,0 4 0 0,0-3 0 0,0 24 0 0,0-13 0 0,0 8 0 0,0-12 0 0,0-8 0 0,0 3 0 0,0 17 0 0,0-10 0 0,0-4 0 0,0 18 0 0,0-21 0 0,0 6 0 0,0-3 0 0,0-1 0 0,0 0 0 0,0 2 0 0,0-2 0 0,0-3 0 0,0 2 0 0,0 19 0 0,0 95 0 0,0 59 0 0,0-159 0 0,0 55 0 0,0-16 0 0,0-36 0 0,0-8 0 0,0-13 0 0,0 2 0 0,0 1 0 0,0 2 0 0,0 9 0 0,0-2 0 0,0-11 0 0,0 1 0 0,0 2 0 0,0-1 0 0,0 5 0 0,0-6 0 0,0 2 0 0,0-4 0 0,0 1 0 0,0-1 0 0,0 5 0 0,0-5 0 0,0 4 0 0,0-4 0 0,0 0 0 0,0 1 0 0,0-1 0 0,0 1 0 0,0-1 0 0,0 0 0 0,0-1 0 0,0 0 0 0,0-4 0 0,0 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1-07-16T17:29:17.955"/>
    </inkml:context>
    <inkml:brush xml:id="br0">
      <inkml:brushProperty name="width" value="0.025" units="cm"/>
      <inkml:brushProperty name="height" value="0.025" units="cm"/>
      <inkml:brushProperty name="ignorePressure" value="1"/>
    </inkml:brush>
  </inkml:definitions>
  <inkml:trace contextRef="#ctx0" brushRef="#br0">0 1 0 0,'0'0'0'0,"0"0"0"0,0 0 0 0,0 0 0 0,0 1 0 0,0 0 0 0,0-1 0 0,0 0 0 0,0-1 0 0,0 0 0 0,0 2 0 0,0-1 0 0,0 3 0 0,0-3 0 0,0 1 0 0,0-1 0 0,0 0 0 0,0 3 0 0,0-2 0 0,0 17 0 0,0-9 0 0,0 6 0 0,0-9 0 0,0-6 0 0,0 2 0 0,0 13 0 0,0-8 0 0,0-2 0 0,0 12 0 0,0-15 0 0,0 5 0 0,0-2 0 0,0-2 0 0,0 1 0 0,0 1 0 0,0-1 0 0,0-2 0 0,0 0 0 0,0 15 0 0,0 70 0 0,0 44 0 0,0-118 0 0,0 41 0 0,0-12 0 0,0-26 0 0,0-7 0 0,0-9 0 0,0 2 0 0,0 0 0 0,0 2 0 0,0 6 0 0,0-1 0 0,0-8 0 0,0 2 0 0,0-2 0 0,0 1 0 0,0 4 0 0,0-4 0 0,0 0 0 0,0-1 0 0,0-1 0 0,0 1 0 0,0 2 0 0,0-3 0 0,0 3 0 0,0-3 0 0,0 0 0 0,0 0 0 0,0 1 0 0,0-1 0 0,0 1 0 0,0-2 0 0,0 1 0 0,0-1 0 0,0-3 0 0,0 4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1-07-16T17:31:40.228"/>
    </inkml:context>
    <inkml:brush xml:id="br0">
      <inkml:brushProperty name="width" value="0.025" units="cm"/>
      <inkml:brushProperty name="height" value="0.025" units="cm"/>
      <inkml:brushProperty name="ignorePressure" value="1"/>
    </inkml:brush>
  </inkml:definitions>
  <inkml:trace contextRef="#ctx0" brushRef="#br0">0 1 0 0,'0'0'0'0,"0"0"0"0,0 0 0 0,0 0 0 0,0 2 0 0,0-1 0 0,0-1 0 0,0-1 0 0,0 0 0 0,0 0 0 0,0 2 0 0,0 0 0 0,0 2 0 0,0-2 0 0,0-1 0 0,0 1 0 0,0-1 0 0,0 4 0 0,0-3 0 0,0 24 0 0,0-13 0 0,0 8 0 0,0-12 0 0,0-8 0 0,0 3 0 0,0 17 0 0,0-10 0 0,0-4 0 0,0 18 0 0,0-21 0 0,0 6 0 0,0-3 0 0,0-1 0 0,0 0 0 0,0 2 0 0,0-2 0 0,0-3 0 0,0 2 0 0,0 19 0 0,0 95 0 0,0 59 0 0,0-159 0 0,0 55 0 0,0-16 0 0,0-36 0 0,0-8 0 0,0-13 0 0,0 2 0 0,0 1 0 0,0 2 0 0,0 9 0 0,0-2 0 0,0-11 0 0,0 1 0 0,0 2 0 0,0-1 0 0,0 5 0 0,0-6 0 0,0 2 0 0,0-4 0 0,0 1 0 0,0-1 0 0,0 5 0 0,0-5 0 0,0 4 0 0,0-4 0 0,0 0 0 0,0 1 0 0,0-1 0 0,0 1 0 0,0-1 0 0,0 0 0 0,0-1 0 0,0 0 0 0,0-4 0 0,0 4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1-07-16T17:31:40.229"/>
    </inkml:context>
    <inkml:brush xml:id="br0">
      <inkml:brushProperty name="width" value="0.025" units="cm"/>
      <inkml:brushProperty name="height" value="0.025" units="cm"/>
      <inkml:brushProperty name="ignorePressure" value="1"/>
    </inkml:brush>
  </inkml:definitions>
  <inkml:trace contextRef="#ctx0" brushRef="#br0">103 0 0 0,'-4'0'0'0,"-3"0"0"0,-4 0 0 0,8 0 0 0,-23 0 0 0,-6 0 0 0,25 0 0 0,8 0 0 0,26 0 0 0,-21 0 0 0,-7 0 0 0,-35 0 0 0,34 0 0 0,0 0 0 0,-3 0 0 0,23 0 0 0,-12 0 0 0,1 0 0 0,1 0 0 0,22 0 0 0,-4 0 0 0,-1 0 0 0,-7 0 0 0,19 0 0 0,16 0 0 0,-44 0 0 0,-1 0 0 0,32 0 0 0,-17 0 0 0,14 0 0 0,0 0 0 0,-14 0 0 0,-16 0 0 0,-1 0 0 0,0 0 0 0,35 0 0 0,8 0 0 0,25 0 0 0,-55 0 0 0,7877 0 0 0,-2630 0 0 0,-4426 0 0 0,420 0 0 0,-818 0 0 0,222 0 0 0,73 0 0 0,1077 0 0 0,-1746 0 0 0,15 0 0 0,-35 0 0 0,4 0 0 0,-47 0 0 0,0 0 0 0,-1 0 0 0,1 0 0 0,37 0 0 0,-11 0 0 0,-30 0 0 0,1 0 0 0,2 0 0 0,-82 0 0 0,53 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1-07-16T17:31:40.230"/>
    </inkml:context>
    <inkml:brush xml:id="br0">
      <inkml:brushProperty name="width" value="0.025" units="cm"/>
      <inkml:brushProperty name="height" value="0.025" units="cm"/>
      <inkml:brushProperty name="ignorePressure" value="1"/>
    </inkml:brush>
  </inkml:definitions>
  <inkml:trace contextRef="#ctx0" brushRef="#br0">0 1 0 0,'0'0'0'0,"0"0"0"0,0 0 0 0,0 0 0 0,0 2 0 0,0-1 0 0,0-1 0 0,0-1 0 0,0 0 0 0,0 0 0 0,0 2 0 0,0 0 0 0,0 2 0 0,0-2 0 0,0-1 0 0,0 1 0 0,0-1 0 0,0 4 0 0,0-3 0 0,0 24 0 0,0-13 0 0,0 8 0 0,0-12 0 0,0-8 0 0,0 3 0 0,0 17 0 0,0-10 0 0,0-4 0 0,0 18 0 0,0-21 0 0,0 6 0 0,0-3 0 0,0-1 0 0,0 0 0 0,0 2 0 0,0-2 0 0,0-3 0 0,0 2 0 0,0 19 0 0,0 95 0 0,0 59 0 0,0-159 0 0,0 55 0 0,0-16 0 0,0-36 0 0,0-8 0 0,0-13 0 0,0 2 0 0,0 1 0 0,0 2 0 0,0 9 0 0,0-2 0 0,0-11 0 0,0 1 0 0,0 2 0 0,0-1 0 0,0 5 0 0,0-6 0 0,0 2 0 0,0-4 0 0,0 1 0 0,0-1 0 0,0 5 0 0,0-5 0 0,0 4 0 0,0-4 0 0,0 0 0 0,0 1 0 0,0-1 0 0,0 1 0 0,0-1 0 0,0 0 0 0,0-1 0 0,0 0 0 0,0-4 0 0,0 4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1-07-16T17:31:40.231"/>
    </inkml:context>
    <inkml:brush xml:id="br0">
      <inkml:brushProperty name="width" value="0.025" units="cm"/>
      <inkml:brushProperty name="height" value="0.025" units="cm"/>
      <inkml:brushProperty name="ignorePressure" value="1"/>
    </inkml:brush>
  </inkml:definitions>
  <inkml:trace contextRef="#ctx0" brushRef="#br0">0 1 0 0,'0'0'0'0,"0"0"0"0,0 0 0 0,0 0 0 0,0 1 0 0,0 0 0 0,0-1 0 0,0 0 0 0,0-1 0 0,0 0 0 0,0 2 0 0,0-1 0 0,0 3 0 0,0-3 0 0,0 1 0 0,0-1 0 0,0 0 0 0,0 3 0 0,0-2 0 0,0 17 0 0,0-9 0 0,0 6 0 0,0-9 0 0,0-6 0 0,0 2 0 0,0 13 0 0,0-8 0 0,0-2 0 0,0 12 0 0,0-15 0 0,0 5 0 0,0-2 0 0,0-2 0 0,0 1 0 0,0 1 0 0,0-1 0 0,0-2 0 0,0 0 0 0,0 15 0 0,0 70 0 0,0 44 0 0,0-118 0 0,0 41 0 0,0-12 0 0,0-26 0 0,0-7 0 0,0-9 0 0,0 2 0 0,0 0 0 0,0 2 0 0,0 6 0 0,0-1 0 0,0-8 0 0,0 2 0 0,0-2 0 0,0 1 0 0,0 4 0 0,0-4 0 0,0 0 0 0,0-1 0 0,0-1 0 0,0 1 0 0,0 2 0 0,0-3 0 0,0 3 0 0,0-3 0 0,0 0 0 0,0 0 0 0,0 1 0 0,0-1 0 0,0 1 0 0,0-2 0 0,0 1 0 0,0-1 0 0,0-3 0 0,0 4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1-07-16T17:28:15.543"/>
    </inkml:context>
    <inkml:brush xml:id="br0">
      <inkml:brushProperty name="width" value="0.025" units="cm"/>
      <inkml:brushProperty name="height" value="0.025" units="cm"/>
      <inkml:brushProperty name="ignorePressure" value="1"/>
    </inkml:brush>
  </inkml:definitions>
  <inkml:trace contextRef="#ctx0" brushRef="#br0">0 1 0 0,'0'0'0'0,"0"0"0"0,0 0 0 0,0 0 0 0,0 2 0 0,0-1 0 0,0-1 0 0,0-1 0 0,0 0 0 0,0 0 0 0,0 2 0 0,0 0 0 0,0 2 0 0,0-2 0 0,0-1 0 0,0 1 0 0,0-1 0 0,0 4 0 0,0-3 0 0,0 24 0 0,0-13 0 0,0 8 0 0,0-12 0 0,0-8 0 0,0 3 0 0,0 17 0 0,0-10 0 0,0-4 0 0,0 18 0 0,0-21 0 0,0 6 0 0,0-3 0 0,0-1 0 0,0 0 0 0,0 2 0 0,0-2 0 0,0-3 0 0,0 2 0 0,0 19 0 0,0 95 0 0,0 59 0 0,0-159 0 0,0 55 0 0,0-16 0 0,0-36 0 0,0-8 0 0,0-13 0 0,0 2 0 0,0 1 0 0,0 2 0 0,0 9 0 0,0-2 0 0,0-11 0 0,0 1 0 0,0 2 0 0,0-1 0 0,0 5 0 0,0-6 0 0,0 2 0 0,0-4 0 0,0 1 0 0,0-1 0 0,0 5 0 0,0-5 0 0,0 4 0 0,0-4 0 0,0 0 0 0,0 1 0 0,0-1 0 0,0 1 0 0,0-1 0 0,0 0 0 0,0-1 0 0,0 0 0 0,0-4 0 0,0 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E5945F-8661-4E78-9450-1C8D5A2A7CFE}" type="datetimeFigureOut">
              <a:rPr lang="en-US" smtClean="0"/>
              <a:t>8/24/2022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9C830C-ABBB-42D8-9C93-7A5413EF2FEC}" type="slidenum">
              <a:rPr lang="en-US" smtClean="0"/>
              <a:t>‹#›</a:t>
            </a:fld>
            <a:endParaRPr lang="en-US"/>
          </a:p>
        </p:txBody>
      </p:sp>
    </p:spTree>
    <p:extLst>
      <p:ext uri="{BB962C8B-B14F-4D97-AF65-F5344CB8AC3E}">
        <p14:creationId xmlns:p14="http://schemas.microsoft.com/office/powerpoint/2010/main" val="2103295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azure/container-apps/overview"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azure/azure-arc/kubernetes/overview"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aka.ms/azuredevdaylab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github.com/github/visualizing-repository-data-with-graphs/about-the-dependency-graph#supported-package-ecosystems"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nvd.nist.gov/"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s.microsoft.com/en-us/azure/developer/github/"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Welcome to Azure Dev Day</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8/24/2022 11:46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465638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sng"/>
              <a:t>Deployment models of monolithic vs microservices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Instantiate Services instead of </a:t>
            </a:r>
            <a:r>
              <a:rPr lang="en-US" b="1"/>
              <a:t>spinning up new machines =&gt; faster</a:t>
            </a:r>
          </a:p>
          <a:p>
            <a:pPr marL="171450" indent="-171450">
              <a:buFontTx/>
              <a:buChar char="-"/>
            </a:pPr>
            <a:endParaRPr lang="en-US"/>
          </a:p>
          <a:p>
            <a:pPr marL="171450" indent="-171450">
              <a:buFontTx/>
              <a:buChar char="-"/>
            </a:pPr>
            <a:r>
              <a:rPr lang="en-US"/>
              <a:t>Better </a:t>
            </a:r>
            <a:r>
              <a:rPr lang="en-US" b="1"/>
              <a:t>utilization of hardware</a:t>
            </a:r>
          </a:p>
          <a:p>
            <a:pPr marL="171450" indent="-171450">
              <a:buFontTx/>
              <a:buChar char="-"/>
            </a:pPr>
            <a:r>
              <a:rPr lang="en-US" b="1"/>
              <a:t>Optimize Cost</a:t>
            </a:r>
          </a:p>
          <a:p>
            <a:pPr marL="171450" indent="-171450">
              <a:buFontTx/>
              <a:buChar char="-"/>
            </a:pPr>
            <a:r>
              <a:rPr lang="en-US" b="1"/>
              <a:t>Lower time to market</a:t>
            </a:r>
            <a:r>
              <a:rPr lang="en-US"/>
              <a:t>: more confident when it comes to upgrading a service</a:t>
            </a:r>
          </a:p>
          <a:p>
            <a:endParaRPr lang="en-US"/>
          </a:p>
          <a:p>
            <a:r>
              <a:rPr lang="en-US"/>
              <a:t>Services are </a:t>
            </a:r>
            <a:r>
              <a:rPr lang="en-US" b="1" u="sng"/>
              <a:t>independently</a:t>
            </a:r>
            <a:r>
              <a:rPr lang="en-US"/>
              <a:t>:</a:t>
            </a:r>
          </a:p>
          <a:p>
            <a:pPr marL="0" indent="0">
              <a:buFontTx/>
              <a:buNone/>
            </a:pPr>
            <a:r>
              <a:rPr lang="en-US"/>
              <a:t>- </a:t>
            </a:r>
            <a:r>
              <a:rPr lang="en-US" b="1"/>
              <a:t>Implemented</a:t>
            </a:r>
            <a:r>
              <a:rPr lang="en-US"/>
              <a:t> </a:t>
            </a:r>
          </a:p>
          <a:p>
            <a:pPr marL="0" indent="0">
              <a:buFontTx/>
              <a:buNone/>
            </a:pPr>
            <a:r>
              <a:rPr lang="en-US"/>
              <a:t>- </a:t>
            </a:r>
            <a:r>
              <a:rPr lang="en-US" b="1"/>
              <a:t>Deployed</a:t>
            </a:r>
            <a:r>
              <a:rPr lang="en-US"/>
              <a:t> </a:t>
            </a:r>
          </a:p>
          <a:p>
            <a:pPr marL="0" indent="0">
              <a:buFontTx/>
              <a:buNone/>
            </a:pPr>
            <a:r>
              <a:rPr lang="en-US"/>
              <a:t>- </a:t>
            </a:r>
            <a:r>
              <a:rPr lang="en-US" b="1"/>
              <a:t>Scaled</a:t>
            </a:r>
          </a:p>
          <a:p>
            <a:r>
              <a:rPr lang="en-US"/>
              <a:t>- </a:t>
            </a:r>
            <a:r>
              <a:rPr lang="en-US" b="1"/>
              <a:t>Versioned</a:t>
            </a: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8/24/2022 10:54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0933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do we need to move to MSA? </a:t>
            </a:r>
          </a:p>
          <a:p>
            <a:r>
              <a:rPr lang="en-US" b="1"/>
              <a:t>#1 reason: Unified single code base with a single</a:t>
            </a:r>
            <a:r>
              <a:rPr lang="en-US" b="1" baseline="0"/>
              <a:t> release pipeline</a:t>
            </a:r>
            <a:r>
              <a:rPr lang="en-US" baseline="0"/>
              <a:t>.</a:t>
            </a:r>
            <a:endParaRPr lang="en-US"/>
          </a:p>
          <a:p>
            <a:r>
              <a:rPr lang="en-US"/>
              <a:t>A bug found in one team can block other teams and the</a:t>
            </a:r>
            <a:r>
              <a:rPr lang="en-US" baseline="0"/>
              <a:t> entire release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If feature A breaks, the other teams who depend on feature A are blocked as is the release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The more development teams, the less manageable it becomes</a:t>
            </a:r>
          </a:p>
          <a:p>
            <a:endParaRPr lang="en-US" baseline="0"/>
          </a:p>
          <a:p>
            <a:endParaRPr lang="en-US"/>
          </a:p>
        </p:txBody>
      </p:sp>
      <p:sp>
        <p:nvSpPr>
          <p:cNvPr id="4" name="Slide Number Placeholder 3"/>
          <p:cNvSpPr>
            <a:spLocks noGrp="1"/>
          </p:cNvSpPr>
          <p:nvPr>
            <p:ph type="sldNum" sz="quarter" idx="10"/>
          </p:nvPr>
        </p:nvSpPr>
        <p:spPr/>
        <p:txBody>
          <a:bodyPr/>
          <a:lstStyle/>
          <a:p>
            <a:fld id="{BA7F0260-00EA-5546-8E73-DDB0DE8C95E0}" type="slidenum">
              <a:rPr lang="en-US" smtClean="0"/>
              <a:t>12</a:t>
            </a:fld>
            <a:endParaRPr lang="en-US"/>
          </a:p>
        </p:txBody>
      </p:sp>
    </p:spTree>
    <p:extLst>
      <p:ext uri="{BB962C8B-B14F-4D97-AF65-F5344CB8AC3E}">
        <p14:creationId xmlns:p14="http://schemas.microsoft.com/office/powerpoint/2010/main" val="1689206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a:t>With MSA, each team owns its service and deploys it separately </a:t>
            </a:r>
            <a:r>
              <a:rPr lang="en-US" baseline="0"/>
              <a:t>into separate production environment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a:t>As each service exposes API endpoints, it is isolated from the others.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a:t>So even if one of the services has a problem, it doesn’t directly affect other services.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a:t>Question here might be, “How much change each release should include?“</a:t>
            </a:r>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a:t>Netflix allows to deploy only one significant change at a time</a:t>
            </a:r>
            <a:r>
              <a:rPr lang="en-US" baseline="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a:p>
        </p:txBody>
      </p:sp>
      <p:sp>
        <p:nvSpPr>
          <p:cNvPr id="4" name="Slide Number Placeholder 3"/>
          <p:cNvSpPr>
            <a:spLocks noGrp="1"/>
          </p:cNvSpPr>
          <p:nvPr>
            <p:ph type="sldNum" sz="quarter" idx="10"/>
          </p:nvPr>
        </p:nvSpPr>
        <p:spPr/>
        <p:txBody>
          <a:bodyPr/>
          <a:lstStyle/>
          <a:p>
            <a:fld id="{BA7F0260-00EA-5546-8E73-DDB0DE8C95E0}" type="slidenum">
              <a:rPr lang="en-US" smtClean="0"/>
              <a:t>13</a:t>
            </a:fld>
            <a:endParaRPr lang="en-US"/>
          </a:p>
        </p:txBody>
      </p:sp>
    </p:spTree>
    <p:extLst>
      <p:ext uri="{BB962C8B-B14F-4D97-AF65-F5344CB8AC3E}">
        <p14:creationId xmlns:p14="http://schemas.microsoft.com/office/powerpoint/2010/main" val="34714839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92500" lnSpcReduction="20000"/>
          </a:bodyPr>
          <a:lstStyle/>
          <a:p>
            <a:r>
              <a:rPr lang="en-US" sz="900" dirty="0"/>
              <a:t>“Container-centric</a:t>
            </a:r>
            <a:r>
              <a:rPr lang="en-US" sz="900" baseline="0" dirty="0"/>
              <a:t> infrastructure” </a:t>
            </a:r>
            <a:endParaRPr lang="en-US" sz="900" dirty="0"/>
          </a:p>
          <a:p>
            <a:r>
              <a:rPr lang="en-US" sz="900" dirty="0"/>
              <a:t>Additionally: configuration</a:t>
            </a:r>
            <a:r>
              <a:rPr lang="en-US" sz="900" baseline="0" dirty="0"/>
              <a:t> management, debugging/introspection, identity and authorization</a:t>
            </a:r>
          </a:p>
          <a:p>
            <a:endParaRPr lang="en-US" sz="900" baseline="0" dirty="0"/>
          </a:p>
          <a:p>
            <a:r>
              <a:rPr lang="en-US" sz="900" baseline="0" dirty="0"/>
              <a:t>First of all.. You can run containers w/o any further infrastructure. Docker, Images and Go..</a:t>
            </a:r>
          </a:p>
          <a:p>
            <a:endParaRPr lang="en-US" sz="900" baseline="0" dirty="0"/>
          </a:p>
          <a:p>
            <a:r>
              <a:rPr lang="en-US" sz="900" baseline="0" dirty="0"/>
              <a:t>But you’ll super quickly face issues – for example how to distribute containers in a cluster? Where to start my Containers? What happens when a container or a container host failed? How to I distribute requests across multiple instances of an application or service? How to measure and how to scale applications based on load? </a:t>
            </a:r>
          </a:p>
          <a:p>
            <a:endParaRPr lang="en-US" dirty="0"/>
          </a:p>
          <a:p>
            <a:pPr>
              <a:spcAft>
                <a:spcPts val="294"/>
              </a:spcAft>
            </a:pPr>
            <a:r>
              <a:rPr lang="en-US" sz="1961" dirty="0">
                <a:latin typeface="+mn-lt"/>
                <a:cs typeface="Angsana New" panose="020B0502040204020203" pitchFamily="18" charset="-34"/>
              </a:rPr>
              <a:t>Load Balancing</a:t>
            </a:r>
          </a:p>
          <a:p>
            <a:pPr lvl="1">
              <a:spcAft>
                <a:spcPts val="294"/>
              </a:spcAft>
            </a:pPr>
            <a:r>
              <a:rPr lang="en-US" sz="1961" dirty="0">
                <a:cs typeface="Angsana New" panose="020B0502040204020203" pitchFamily="18" charset="-34"/>
              </a:rPr>
              <a:t>Distributing traffic across containers at scale</a:t>
            </a:r>
          </a:p>
          <a:p>
            <a:pPr>
              <a:spcAft>
                <a:spcPts val="294"/>
              </a:spcAft>
            </a:pPr>
            <a:r>
              <a:rPr lang="en-US" sz="1961" dirty="0">
                <a:latin typeface="+mn-lt"/>
                <a:cs typeface="Angsana New" panose="020B0502040204020203" pitchFamily="18" charset="-34"/>
              </a:rPr>
              <a:t>Naming and Discovery</a:t>
            </a:r>
          </a:p>
          <a:p>
            <a:pPr lvl="1">
              <a:spcAft>
                <a:spcPts val="294"/>
              </a:spcAft>
            </a:pPr>
            <a:r>
              <a:rPr lang="en-US" sz="1961" dirty="0">
                <a:cs typeface="Angsana New" panose="020B0502040204020203" pitchFamily="18" charset="-34"/>
              </a:rPr>
              <a:t>How do containers or groups find one another?</a:t>
            </a:r>
          </a:p>
          <a:p>
            <a:pPr>
              <a:spcAft>
                <a:spcPts val="294"/>
              </a:spcAft>
            </a:pPr>
            <a:r>
              <a:rPr lang="en-US" sz="1961" dirty="0">
                <a:latin typeface="+mn-lt"/>
                <a:cs typeface="Angsana New" panose="020B0502040204020203" pitchFamily="18" charset="-34"/>
              </a:rPr>
              <a:t>Logging and Monitoring</a:t>
            </a:r>
          </a:p>
          <a:p>
            <a:pPr lvl="1">
              <a:spcAft>
                <a:spcPts val="294"/>
              </a:spcAft>
            </a:pPr>
            <a:r>
              <a:rPr lang="en-US" sz="1961" dirty="0">
                <a:cs typeface="Angsana New" panose="020B0502040204020203" pitchFamily="18" charset="-34"/>
              </a:rPr>
              <a:t>Keeping track of what containers are doing</a:t>
            </a:r>
          </a:p>
          <a:p>
            <a:pPr>
              <a:spcAft>
                <a:spcPts val="294"/>
              </a:spcAft>
            </a:pPr>
            <a:r>
              <a:rPr lang="en-US" sz="1961" dirty="0">
                <a:latin typeface="+mn-lt"/>
                <a:cs typeface="Angsana New" panose="020B0502040204020203" pitchFamily="18" charset="-34"/>
              </a:rPr>
              <a:t>Debugging and Introspection</a:t>
            </a:r>
          </a:p>
          <a:p>
            <a:pPr lvl="1">
              <a:spcAft>
                <a:spcPts val="294"/>
              </a:spcAft>
            </a:pPr>
            <a:r>
              <a:rPr lang="en-US" sz="1961" dirty="0">
                <a:cs typeface="Angsana New" panose="020B0502040204020203" pitchFamily="18" charset="-34"/>
              </a:rPr>
              <a:t>Getting inside running containers</a:t>
            </a:r>
          </a:p>
          <a:p>
            <a:pPr>
              <a:spcAft>
                <a:spcPts val="294"/>
              </a:spcAft>
            </a:pPr>
            <a:r>
              <a:rPr lang="en-US" sz="1961" dirty="0">
                <a:latin typeface="+mn-lt"/>
                <a:cs typeface="Angsana New" panose="020B0502040204020203" pitchFamily="18" charset="-34"/>
              </a:rPr>
              <a:t>Networking</a:t>
            </a:r>
          </a:p>
          <a:p>
            <a:pPr lvl="1">
              <a:spcAft>
                <a:spcPts val="294"/>
              </a:spcAft>
            </a:pPr>
            <a:r>
              <a:rPr lang="en-US" sz="1961" dirty="0">
                <a:cs typeface="Angsana New" panose="020B0502040204020203" pitchFamily="18" charset="-34"/>
              </a:rPr>
              <a:t>Differentiating container networks from host networks at scale</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8/24/2022 10:54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07358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a typical web environment &lt;CLICK&gt;</a:t>
            </a:r>
          </a:p>
          <a:p>
            <a:r>
              <a:rPr lang="en-US"/>
              <a:t>But we need to scale this &lt;CLICK&gt;  &lt;CLICK&gt;</a:t>
            </a:r>
          </a:p>
          <a:p>
            <a:r>
              <a:rPr lang="en-US"/>
              <a:t>Add a load balancer  &lt;CLICK&gt;</a:t>
            </a:r>
          </a:p>
          <a:p>
            <a:endParaRPr lang="en-US"/>
          </a:p>
          <a:p>
            <a:r>
              <a:rPr lang="en-US"/>
              <a:t>How would you configure an</a:t>
            </a:r>
            <a:r>
              <a:rPr lang="en-US" baseline="0"/>
              <a:t> environment like this?  Today you would need to configure a load balancer and add static </a:t>
            </a:r>
            <a:r>
              <a:rPr lang="en-US" baseline="0" err="1"/>
              <a:t>ip</a:t>
            </a:r>
            <a:r>
              <a:rPr lang="en-US" baseline="0"/>
              <a:t> addresses </a:t>
            </a:r>
            <a:r>
              <a:rPr lang="en-US" baseline="0" err="1"/>
              <a:t>ext</a:t>
            </a:r>
            <a:r>
              <a:rPr lang="en-US" baseline="0"/>
              <a:t>…..</a:t>
            </a:r>
          </a:p>
          <a:p>
            <a:r>
              <a:rPr lang="en-US" baseline="0"/>
              <a:t>This would not work in this environment where machines (containers) are constantly being moved around, added and deleted.</a:t>
            </a:r>
          </a:p>
          <a:p>
            <a:r>
              <a:rPr lang="en-US" baseline="0"/>
              <a:t>&lt;CLICK&gt;</a:t>
            </a: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8/24/2022 10:54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0975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Should all these containers be on a single host?? Probably not &lt;CLICK&gt;</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8/24/2022 10:54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2698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a:solidFill>
                  <a:schemeClr val="tx1"/>
                </a:solidFill>
                <a:effectLst/>
                <a:latin typeface="Segoe UI" panose="020B0502040204020203" pitchFamily="34" charset="0"/>
                <a:ea typeface="+mn-ea"/>
                <a:cs typeface="Segoe UI" panose="020B0502040204020203" pitchFamily="34" charset="0"/>
              </a:rPr>
              <a:t>Hence, why we need an orchestrator:</a:t>
            </a:r>
          </a:p>
          <a:p>
            <a:pPr marL="171450" indent="-171450">
              <a:buFont typeface="Arial" panose="020B0604020202020204" pitchFamily="34" charset="0"/>
              <a:buChar char="•"/>
            </a:pPr>
            <a:r>
              <a:rPr lang="en-US" sz="1100"/>
              <a:t>Automates the deployment, management, scaling, networking, and availability of containers</a:t>
            </a:r>
          </a:p>
          <a:p>
            <a:pPr marL="171450" indent="-171450">
              <a:buFont typeface="Arial" panose="020B0604020202020204" pitchFamily="34" charset="0"/>
              <a:buChar char="•"/>
            </a:pPr>
            <a:r>
              <a:rPr lang="en-US" sz="1100"/>
              <a:t>Managers the lifecycle of containers in large environments</a:t>
            </a:r>
          </a:p>
          <a:p>
            <a:pPr marL="171450" indent="-171450">
              <a:buFont typeface="Arial" panose="020B0604020202020204" pitchFamily="34" charset="0"/>
              <a:buChar char="•"/>
            </a:pPr>
            <a:r>
              <a:rPr lang="en-US" sz="1100"/>
              <a:t>Allow users to guide container deployment and automate updates, health monitoring, and failover procedures</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panose="020B0502040204020203"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8/24/2022 10:54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23112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8/24/2022 10:54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1607454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8/24/2022 10:54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8616109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Azure Kubernetes Service is Kubernetes, optimized for Azure. The control plane is managed for you at no additional cost.  You pay for the VM Nodes at your enterprise discount.  </a:t>
            </a:r>
          </a:p>
          <a:p>
            <a:endParaRPr lang="en-US" baseline="0"/>
          </a:p>
          <a:p>
            <a:pPr algn="l"/>
            <a:r>
              <a:rPr lang="en-US" b="0" i="0">
                <a:solidFill>
                  <a:srgbClr val="4C4C51"/>
                </a:solidFill>
                <a:effectLst/>
                <a:latin typeface="Segoe UI" panose="020B0502040204020203" pitchFamily="34" charset="0"/>
              </a:rPr>
              <a:t>Azure Kubernetes Service (AKS) is a free container service that simplifies the deployment, management, and operations of Kubernetes as a fully managed Kubernetes container orchestrator service.</a:t>
            </a:r>
          </a:p>
          <a:p>
            <a:pPr algn="l"/>
            <a:r>
              <a:rPr lang="en-US" b="0" i="0">
                <a:solidFill>
                  <a:srgbClr val="4C4C51"/>
                </a:solidFill>
                <a:effectLst/>
                <a:latin typeface="Segoe UI" panose="020B0502040204020203" pitchFamily="34" charset="0"/>
              </a:rPr>
              <a:t>Paying for only the virtual machines, and associated storage and networking resources consumed makes AKS the most efficient and cost-effective container service on the market.</a:t>
            </a:r>
          </a:p>
          <a:p>
            <a:endParaRPr lang="en-US" baseline="0"/>
          </a:p>
          <a:p>
            <a:endParaRPr lang="en-US" baseline="0"/>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8/24/2022 10:54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9676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Introduce yourself</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8/24/2022 11:46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6914976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Availability Zones provide a higher level of availability to protect against a hardware failure or a planned maintenance event</a:t>
            </a:r>
          </a:p>
          <a:p>
            <a:endParaRPr lang="en-US"/>
          </a:p>
          <a:p>
            <a:r>
              <a:rPr lang="en-US"/>
              <a:t>Node </a:t>
            </a:r>
            <a:r>
              <a:rPr lang="en-US" err="1"/>
              <a:t>Autoscaler</a:t>
            </a:r>
            <a:r>
              <a:rPr lang="en-US"/>
              <a:t> - This ability to automatically scale up or down the number of nodes in your AKS cluster lets you run an efficient, cost-effective cluster.    https://docs.microsoft.com/en-us/azure/aks/cluster-autoscaler</a:t>
            </a:r>
          </a:p>
          <a:p>
            <a:endParaRPr lang="en-US"/>
          </a:p>
          <a:p>
            <a:r>
              <a:rPr lang="en-US"/>
              <a:t>Virtual Nodes - To rapidly scale application workloads in an AKS cluster, you can use virtual nodes. With virtual nodes, you have quick provisioning of pods, and only pay per second for their execution time. Can handle overflow while nodes are being added to cluster.</a:t>
            </a:r>
          </a:p>
          <a:p>
            <a:endParaRPr lang="en-US"/>
          </a:p>
          <a:p>
            <a:endParaRPr lang="en-US"/>
          </a:p>
          <a:p>
            <a:endParaRPr lang="en-US"/>
          </a:p>
          <a:p>
            <a:r>
              <a:rPr lang="it-IT"/>
              <a:t>Monitoring – a single analytics dashboard for all of Azure including Kubernetes.  Can be used along with Promethius </a:t>
            </a:r>
          </a:p>
          <a:p>
            <a:r>
              <a:rPr lang="it-IT"/>
              <a:t>https://docs.microsoft.com/en-us/azure/aks/monitor-aks</a:t>
            </a:r>
            <a:endParaRPr lang="en-US"/>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8/24/2022 10:54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41062577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6153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692974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8/24/2022 10:54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0950339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a:solidFill>
                  <a:srgbClr val="2F2F2F"/>
                </a:solidFill>
                <a:latin typeface="+mn-lt"/>
                <a:hlinkClick r:id="rId3"/>
              </a:rPr>
              <a:t>https://docs.microsoft.com/en-us/azure/container-apps/overview</a:t>
            </a:r>
            <a:r>
              <a:rPr lang="en-US" sz="900">
                <a:solidFill>
                  <a:srgbClr val="2F2F2F"/>
                </a:solidFill>
              </a:rPr>
              <a:t> </a:t>
            </a:r>
            <a:endParaRPr lang="en-US" sz="900">
              <a:solidFill>
                <a:srgbClr val="2F2F2F"/>
              </a:solidFill>
              <a:latin typeface="+mn-lt"/>
            </a:endParaRPr>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8/24/2022 10:54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60098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a:solidFill>
                  <a:srgbClr val="2F2F2F"/>
                </a:solidFill>
                <a:latin typeface="+mn-lt"/>
                <a:hlinkClick r:id="rId3"/>
              </a:rPr>
              <a:t>https://docs.microsoft.com/en-us/azure/azure-arc/kubernetes/overview</a:t>
            </a:r>
            <a:r>
              <a:rPr lang="en-US" sz="900">
                <a:solidFill>
                  <a:srgbClr val="2F2F2F"/>
                </a:solidFill>
                <a:latin typeface="+mn-lt"/>
              </a:rPr>
              <a:t> </a:t>
            </a:r>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8/24/2022 10:54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0704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97E574A-EE6E-4E76-81F7-0F99E9FE58FA}" type="datetime8">
              <a:rPr lang="en-US" smtClean="0"/>
              <a:t>8/24/2022 10:54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hlinkClick r:id="rId3"/>
              </a:rPr>
              <a:t>https://aka.ms/azuredevdaylabs</a:t>
            </a:r>
            <a:endParaRPr lang="en-US" sz="900"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8/24/2022 10:54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8357926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8/24/2022 4:35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7262900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202124"/>
                </a:solidFill>
                <a:effectLst/>
                <a:latin typeface="Roboto" panose="020F0502020204030204" pitchFamily="34" charset="0"/>
              </a:rPr>
              <a:t>“DevOps is </a:t>
            </a:r>
            <a:r>
              <a:rPr lang="en-US" b="1" i="0" dirty="0">
                <a:solidFill>
                  <a:srgbClr val="202124"/>
                </a:solidFill>
                <a:effectLst/>
                <a:latin typeface="Roboto" panose="02000000000000000000" pitchFamily="2" charset="0"/>
              </a:rPr>
              <a:t>the union of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solidFill>
                  <a:srgbClr val="202124"/>
                </a:solidFill>
                <a:effectLst/>
                <a:latin typeface="Roboto" panose="02000000000000000000" pitchFamily="2" charset="0"/>
              </a:rPr>
              <a:t>people,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solidFill>
                  <a:srgbClr val="202124"/>
                </a:solidFill>
                <a:effectLst/>
                <a:latin typeface="Roboto" panose="02000000000000000000" pitchFamily="2" charset="0"/>
              </a:rPr>
              <a:t>process, and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solidFill>
                  <a:srgbClr val="202124"/>
                </a:solidFill>
                <a:effectLst/>
                <a:latin typeface="Roboto" panose="02000000000000000000" pitchFamily="2" charset="0"/>
              </a:rPr>
              <a:t>products to enable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solidFill>
                  <a:srgbClr val="202124"/>
                </a:solidFill>
                <a:effectLst/>
                <a:latin typeface="Roboto" panose="02000000000000000000" pitchFamily="2" charset="0"/>
              </a:rPr>
              <a:t>continuous delivery of value to our end users</a:t>
            </a:r>
            <a:r>
              <a:rPr lang="en-US" b="0" i="0" dirty="0">
                <a:solidFill>
                  <a:srgbClr val="202124"/>
                </a:solidFill>
                <a:effectLst/>
                <a:latin typeface="Roboto" panose="02000000000000000000" pitchFamily="2" charset="0"/>
              </a:rPr>
              <a: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8/24/2022 10:57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594531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Today is all about YOU – developers</a:t>
            </a:r>
          </a:p>
          <a:p>
            <a:pPr marL="171450" indent="-171450">
              <a:buFont typeface="Arial" panose="020B0604020202020204" pitchFamily="34" charset="0"/>
              <a:buChar char="•"/>
            </a:pPr>
            <a:r>
              <a:rPr lang="en-US" dirty="0"/>
              <a:t>Even if you’re not a dev today should be helpful for you</a:t>
            </a:r>
          </a:p>
          <a:p>
            <a:pPr marL="171450" indent="-171450">
              <a:buFont typeface="Arial" panose="020B0604020202020204" pitchFamily="34" charset="0"/>
              <a:buChar char="•"/>
            </a:pPr>
            <a:r>
              <a:rPr lang="en-US" dirty="0"/>
              <a:t>3 target groups</a:t>
            </a:r>
          </a:p>
          <a:p>
            <a:pPr marL="384432" lvl="1" indent="-171450">
              <a:buFont typeface="Arial" panose="020B0604020202020204" pitchFamily="34" charset="0"/>
              <a:buChar char="•"/>
            </a:pPr>
            <a:r>
              <a:rPr lang="en-US" dirty="0"/>
              <a:t>Never used Azure – gain basic concepts</a:t>
            </a:r>
          </a:p>
          <a:p>
            <a:pPr marL="384432" lvl="1" indent="-171450">
              <a:buFont typeface="Arial" panose="020B0604020202020204" pitchFamily="34" charset="0"/>
              <a:buChar char="•"/>
            </a:pPr>
            <a:r>
              <a:rPr lang="en-US" dirty="0"/>
              <a:t>Familiar with Azure – understand common architectural patterns</a:t>
            </a:r>
          </a:p>
          <a:p>
            <a:pPr marL="384432" lvl="1" indent="-171450">
              <a:buFont typeface="Arial" panose="020B0604020202020204" pitchFamily="34" charset="0"/>
              <a:buChar char="•"/>
            </a:pPr>
            <a:r>
              <a:rPr lang="en-US" dirty="0"/>
              <a:t>Very knowledgeable – pick up some interesting nuggets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8/24/2022 11:46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5402291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80546d2e6f_1_271:notes"/>
          <p:cNvSpPr>
            <a:spLocks noGrp="1" noRot="1" noChangeAspect="1"/>
          </p:cNvSpPr>
          <p:nvPr>
            <p:ph type="sldImg" idx="2"/>
          </p:nvPr>
        </p:nvSpPr>
        <p:spPr>
          <a:xfrm>
            <a:off x="-14986000" y="7673975"/>
            <a:ext cx="36830000" cy="207168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g80546d2e6f_1_271:notes"/>
          <p:cNvSpPr txBox="1">
            <a:spLocks noGrp="1"/>
          </p:cNvSpPr>
          <p:nvPr>
            <p:ph type="body" idx="1"/>
          </p:nvPr>
        </p:nvSpPr>
        <p:spPr>
          <a:xfrm>
            <a:off x="685800" y="29542154"/>
            <a:ext cx="5486400" cy="24171000"/>
          </a:xfrm>
          <a:prstGeom prst="rect">
            <a:avLst/>
          </a:prstGeom>
          <a:noFill/>
          <a:ln>
            <a:noFill/>
          </a:ln>
        </p:spPr>
        <p:txBody>
          <a:bodyPr spcFirstLastPara="1" wrap="square" lIns="91425" tIns="45700" rIns="91425" bIns="45700" anchor="t" anchorCtr="0">
            <a:noAutofit/>
          </a:bodyPr>
          <a:lstStyle/>
          <a:p>
            <a:r>
              <a:rPr lang="en-US" b="0" i="0">
                <a:solidFill>
                  <a:srgbClr val="202124"/>
                </a:solidFill>
                <a:effectLst/>
                <a:latin typeface="Roboto" panose="020F0502020204030204" pitchFamily="34" charset="0"/>
              </a:rPr>
              <a:t>“DevOps is </a:t>
            </a:r>
            <a:r>
              <a:rPr lang="en-US" b="1" i="0">
                <a:solidFill>
                  <a:srgbClr val="202124"/>
                </a:solidFill>
                <a:effectLst/>
                <a:latin typeface="Roboto" panose="02000000000000000000" pitchFamily="2" charset="0"/>
              </a:rPr>
              <a:t>the union of people, process, and products to enable continuous delivery of value to our end users</a:t>
            </a:r>
            <a:r>
              <a:rPr lang="en-US" b="0" i="0">
                <a:solidFill>
                  <a:srgbClr val="202124"/>
                </a:solidFill>
                <a:effectLst/>
                <a:latin typeface="Roboto" panose="02000000000000000000" pitchFamily="2" charset="0"/>
              </a:rPr>
              <a:t>.”</a:t>
            </a:r>
          </a:p>
          <a:p>
            <a:endParaRPr lang="en-US" b="0" i="0">
              <a:solidFill>
                <a:srgbClr val="202124"/>
              </a:solidFill>
              <a:effectLst/>
              <a:latin typeface="Roboto" panose="02000000000000000000" pitchFamily="2" charset="0"/>
            </a:endParaRPr>
          </a:p>
          <a:p>
            <a:r>
              <a:rPr lang="en-US"/>
              <a:t>Let’s talk about the different phases that make up DevOps and tools for each phase. </a:t>
            </a:r>
          </a:p>
          <a:p>
            <a:pPr marL="171450" indent="-171450">
              <a:buFont typeface="Arial" panose="020B0604020202020204" pitchFamily="34" charset="0"/>
              <a:buChar char="•"/>
            </a:pPr>
            <a:r>
              <a:rPr lang="en-US"/>
              <a:t>Plan &amp; Track – GitHub Issues and Project planning</a:t>
            </a:r>
          </a:p>
          <a:p>
            <a:pPr marL="171450" indent="-171450">
              <a:buFont typeface="Arial" panose="020B0604020202020204" pitchFamily="34" charset="0"/>
              <a:buChar char="•"/>
            </a:pPr>
            <a:r>
              <a:rPr lang="en-US"/>
              <a:t>Develop -- Use whatever development environment you need</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a:t>Collaborate -- you can Manage Source Code, Branches, Pull Requests, Issues, Discussions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a:t>Deliver -- you can use GitHub Actions to Build, Test, Package, Deploy to on prem or the cloud. </a:t>
            </a:r>
          </a:p>
          <a:p>
            <a:pPr marL="384432" marR="0" lvl="1"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a:t>including INFRASTRUCTURE AS CODE.  </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a:t>Operate, Monitor &amp; Learn -- Monitoring telemetry from your systems and these tools. </a:t>
            </a:r>
          </a:p>
          <a:p>
            <a:pPr marL="0" indent="0">
              <a:buFont typeface="Arial" panose="020B0604020202020204" pitchFamily="34" charset="0"/>
              <a:buNone/>
            </a:pPr>
            <a:endParaRPr lang="en-US"/>
          </a:p>
          <a:p>
            <a:pPr marL="0" indent="0">
              <a:buFont typeface="Arial" panose="020B0604020202020204" pitchFamily="34" charset="0"/>
              <a:buNone/>
            </a:pPr>
            <a:r>
              <a:rPr lang="en-US"/>
              <a:t>This all becomes a cycle. As we go from one phase to the next, </a:t>
            </a:r>
            <a:br>
              <a:rPr lang="en-US"/>
            </a:br>
            <a:r>
              <a:rPr lang="en-US"/>
              <a:t>we want to be learning and folding our learnings back into our next round of plans.</a:t>
            </a:r>
          </a:p>
          <a:p>
            <a:pPr algn="l">
              <a:buFont typeface="+mj-lt"/>
              <a:buAutoNum type="arabicPeriod"/>
            </a:pPr>
            <a:endParaRPr lang="en-US"/>
          </a:p>
        </p:txBody>
      </p:sp>
      <p:sp>
        <p:nvSpPr>
          <p:cNvPr id="225" name="Google Shape;225;g80546d2e6f_1_271:notes"/>
          <p:cNvSpPr txBox="1">
            <a:spLocks noGrp="1"/>
          </p:cNvSpPr>
          <p:nvPr>
            <p:ph type="sldNum" idx="12"/>
          </p:nvPr>
        </p:nvSpPr>
        <p:spPr>
          <a:xfrm>
            <a:off x="3884613" y="58306327"/>
            <a:ext cx="2971800" cy="3080100"/>
          </a:xfrm>
          <a:prstGeom prst="rect">
            <a:avLst/>
          </a:prstGeom>
          <a:noFill/>
          <a:ln>
            <a:noFill/>
          </a:ln>
        </p:spPr>
        <p:txBody>
          <a:bodyPr spcFirstLastPara="1" wrap="square" lIns="91425" tIns="45700" rIns="91425" bIns="45700" anchor="b" anchorCtr="0">
            <a:noAutofit/>
          </a:bodyPr>
          <a:lstStyle/>
          <a:p>
            <a:pPr marL="0" marR="0" lvl="0" indent="0" algn="r" defTabSz="914367"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1200" cap="none" spc="0" normalizeH="0" baseline="0" noProof="0">
                <a:ln>
                  <a:noFill/>
                </a:ln>
                <a:solidFill>
                  <a:srgbClr val="000000"/>
                </a:solidFill>
                <a:effectLst/>
                <a:uLnTx/>
                <a:uFillTx/>
                <a:latin typeface="Calibri"/>
                <a:ea typeface="Calibri"/>
                <a:cs typeface="Calibri"/>
                <a:sym typeface="Calibri"/>
              </a:rPr>
              <a:pPr marL="0" marR="0" lvl="0" indent="0" algn="r" defTabSz="914367" rtl="0" eaLnBrk="1" fontAlgn="auto" latinLnBrk="0" hangingPunct="1">
                <a:lnSpc>
                  <a:spcPct val="100000"/>
                </a:lnSpc>
                <a:spcBef>
                  <a:spcPts val="0"/>
                </a:spcBef>
                <a:spcAft>
                  <a:spcPts val="0"/>
                </a:spcAft>
                <a:buClr>
                  <a:srgbClr val="000000"/>
                </a:buClr>
                <a:buSzPts val="1200"/>
                <a:buFont typeface="Calibri"/>
                <a:buNone/>
                <a:tabLst/>
                <a:defRPr/>
              </a:pPr>
              <a:t>32</a:t>
            </a:fld>
            <a:endParaRPr kumimoji="0" sz="12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854706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modern enterprise apps, 90% of the code comes from open source &lt;click&gt;</a:t>
            </a:r>
          </a:p>
          <a:p>
            <a:r>
              <a:rPr lang="en-US"/>
              <a:t>And &lt;click&gt; most of that lives in GitHub which has the world’s largest developer community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8/24/2022 10:57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1089292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882" b="0" i="0" u="none" strike="noStrike" kern="1200" dirty="0">
                <a:solidFill>
                  <a:schemeClr val="tx1"/>
                </a:solidFill>
                <a:effectLst/>
                <a:latin typeface="Segoe UI" panose="020B0502040204020203" pitchFamily="34" charset="0"/>
                <a:ea typeface="+mn-ea"/>
                <a:cs typeface="+mn-cs"/>
              </a:rPr>
              <a:t>[</a:t>
            </a:r>
            <a:r>
              <a:rPr lang="en-US" sz="882" b="0" i="0" u="none" strike="noStrike" kern="1200" dirty="0" err="1">
                <a:solidFill>
                  <a:schemeClr val="tx1"/>
                </a:solidFill>
                <a:effectLst/>
                <a:latin typeface="Segoe UI" panose="020B0502040204020203" pitchFamily="34" charset="0"/>
                <a:ea typeface="+mn-ea"/>
                <a:cs typeface="+mn-cs"/>
              </a:rPr>
              <a:t>Shanku</a:t>
            </a:r>
            <a:r>
              <a:rPr lang="en-US" sz="882" b="0" i="0" u="none" strike="noStrike" kern="1200" dirty="0">
                <a:solidFill>
                  <a:schemeClr val="tx1"/>
                </a:solidFill>
                <a:effectLst/>
                <a:latin typeface="Segoe UI" panose="020B0502040204020203" pitchFamily="34" charset="0"/>
                <a:ea typeface="+mn-ea"/>
                <a:cs typeface="+mn-cs"/>
              </a:rPr>
              <a:t>] 90% of the code in new apps comes from open source. In fact, we find that on average projects have dependencies that rely on the works of more than 10 thousand developers And most of that code, and most of those developers, [CLICK] are on GitHub, and we help you collaborate with them.</a:t>
            </a:r>
          </a:p>
          <a:p>
            <a:pPr rtl="0"/>
            <a:br>
              <a:rPr lang="en-US" b="0" dirty="0">
                <a:effectLst/>
              </a:rPr>
            </a:br>
            <a:r>
              <a:rPr lang="en-US" sz="882" b="0" i="0" u="none" strike="noStrike" kern="1200" dirty="0">
                <a:solidFill>
                  <a:schemeClr val="tx1"/>
                </a:solidFill>
                <a:effectLst/>
                <a:latin typeface="Segoe UI" panose="020B0502040204020203" pitchFamily="34" charset="0"/>
                <a:ea typeface="+mn-ea"/>
                <a:cs typeface="+mn-cs"/>
              </a:rPr>
              <a:t>And of course, even in your own organizations...</a:t>
            </a:r>
            <a:endParaRPr lang="en-US" b="0" dirty="0">
              <a:effectLst/>
            </a:endParaRPr>
          </a:p>
          <a:p>
            <a:br>
              <a:rPr lang="en-US" dirty="0"/>
            </a:b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8/24/2022 10:57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30625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panose="020B0502040204020203" pitchFamily="34" charset="0"/>
                <a:ea typeface="+mn-ea"/>
                <a:cs typeface="+mn-cs"/>
              </a:rPr>
              <a:t>We have Azure DevOps today, which has been incredibly successful. It empowers thousands of our customers with over 15 years of innovation focused on enterprises in particular, That’s been the sweet spot for us.</a:t>
            </a:r>
          </a:p>
          <a:p>
            <a:endParaRPr lang="en-US" sz="882" b="0" i="0" kern="1200">
              <a:solidFill>
                <a:schemeClr val="tx1"/>
              </a:solidFill>
              <a:effectLst/>
              <a:latin typeface="Segoe UI" panose="020B0502040204020203" pitchFamily="34" charset="0"/>
              <a:ea typeface="+mn-ea"/>
              <a:cs typeface="+mn-cs"/>
            </a:endParaRPr>
          </a:p>
          <a:p>
            <a:r>
              <a:rPr lang="en-US" b="1">
                <a:solidFill>
                  <a:schemeClr val="accent1"/>
                </a:solidFill>
                <a:latin typeface="Ink Free" panose="03080402000500000000" pitchFamily="66" charset="0"/>
              </a:rPr>
              <a:t>So, Why GitHub? </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b="0">
                <a:latin typeface="Ink Free" panose="03080402000500000000" pitchFamily="66" charset="0"/>
              </a:rPr>
              <a:t>Microsoft’s Mission Statement is to “Empower every person and every organization on the planet to achieve more”</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b="0">
                <a:latin typeface="Ink Free" panose="03080402000500000000" pitchFamily="66" charset="0"/>
              </a:rPr>
              <a:t>[click]</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b="0">
                <a:latin typeface="Ink Free" panose="03080402000500000000" pitchFamily="66" charset="0"/>
              </a:rPr>
              <a:t>GitHub’s Vision is to be “The home for all developers” and GitHub has more than 65+ Million users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1">
                <a:solidFill>
                  <a:srgbClr val="000000"/>
                </a:solidFill>
                <a:latin typeface="Ink Free" panose="03080402000500000000" pitchFamily="66" charset="0"/>
              </a:rPr>
              <a:t>By making strategic investments in GitHub we will enable those 65+ million users to achieve more for their organizations by making GitHub the home for their DevOps tools.</a:t>
            </a:r>
            <a:endParaRPr lang="en-US" b="0">
              <a:latin typeface="Ink Free" panose="03080402000500000000" pitchFamily="66" charset="0"/>
            </a:endParaRPr>
          </a:p>
          <a:p>
            <a:endParaRPr lang="en-US" sz="882" b="0" i="0" kern="1200">
              <a:solidFill>
                <a:schemeClr val="tx1"/>
              </a:solidFill>
              <a:effectLst/>
              <a:latin typeface="Segoe UI" panose="020B0502040204020203" pitchFamily="34" charset="0"/>
              <a:ea typeface="+mn-ea"/>
              <a:cs typeface="+mn-cs"/>
            </a:endParaRPr>
          </a:p>
          <a:p>
            <a:endParaRPr lang="en-US" sz="882" b="0" i="0" kern="1200">
              <a:solidFill>
                <a:schemeClr val="tx1"/>
              </a:solidFill>
              <a:effectLst/>
              <a:latin typeface="Segoe UI" panose="020B0502040204020203" pitchFamily="34" charset="0"/>
              <a:ea typeface="+mn-ea"/>
              <a:cs typeface="+mn-cs"/>
            </a:endParaRP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8/24/2022 10:57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3185636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GitHub is just a better platform for </a:t>
            </a:r>
            <a:r>
              <a:rPr lang="en-US" dirty="0" err="1"/>
              <a:t>Innersource</a:t>
            </a:r>
            <a:r>
              <a:rPr lang="en-US" dirty="0"/>
              <a:t>. Azure Repos is just not as good at discovering and sharing code across teams like Windows, Office, etc. </a:t>
            </a:r>
          </a:p>
          <a:p>
            <a:endParaRPr lang="en-US" dirty="0"/>
          </a:p>
          <a:p>
            <a:r>
              <a:rPr lang="en-US" dirty="0"/>
              <a:t>Increased collaboration between teams</a:t>
            </a:r>
          </a:p>
          <a:p>
            <a:r>
              <a:rPr lang="en-US" dirty="0"/>
              <a:t>Break down walls between teams, </a:t>
            </a:r>
            <a:br>
              <a:rPr lang="en-US" dirty="0"/>
            </a:br>
            <a:r>
              <a:rPr lang="en-US" dirty="0"/>
              <a:t>    allowing people with experience to contribute to projects across the company</a:t>
            </a:r>
          </a:p>
          <a:p>
            <a:r>
              <a:rPr lang="en-US" dirty="0"/>
              <a:t>And surveys have shown that this leads to increased developer satisfaction </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8/24/2022 10:57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4160935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With GitHub, we’re delivering a complete security offering. </a:t>
            </a:r>
          </a:p>
          <a:p>
            <a:endParaRPr lang="en-GB"/>
          </a:p>
          <a:p>
            <a:pPr marL="171450" indent="-171450">
              <a:buFontTx/>
              <a:buChar char="-"/>
            </a:pPr>
            <a:r>
              <a:rPr lang="en-GB"/>
              <a:t>We help you understand code dependencies, find vulnerable ones, and keep them up to date automatically, so you don’t end up with someone else’s vulnerable code. </a:t>
            </a:r>
          </a:p>
          <a:p>
            <a:pPr marL="384432" lvl="1" indent="-171450">
              <a:buFontTx/>
              <a:buChar char="-"/>
            </a:pPr>
            <a:r>
              <a:rPr lang="en-GB" b="1"/>
              <a:t>Log4j vulnerability</a:t>
            </a:r>
          </a:p>
          <a:p>
            <a:pPr marL="171450" indent="-171450">
              <a:buFontTx/>
              <a:buChar char="-"/>
            </a:pPr>
            <a:r>
              <a:rPr lang="en-GB"/>
              <a:t>With code scanning, we let you scan your own code, using </a:t>
            </a:r>
            <a:r>
              <a:rPr lang="en-GB" err="1"/>
              <a:t>CodeQL</a:t>
            </a:r>
            <a:r>
              <a:rPr lang="en-GB"/>
              <a:t>. </a:t>
            </a:r>
            <a:r>
              <a:rPr lang="en-GB" err="1"/>
              <a:t>CodeQL</a:t>
            </a:r>
            <a:r>
              <a:rPr lang="en-GB"/>
              <a:t> is used by many security research teams – including Google, Uber, and Microsoft – to keep some of the most used codebases in the world secure. And when you run code scanning, you’re querying your code for thousands of vulnerabilities – including the queries written by those security teams.</a:t>
            </a:r>
          </a:p>
          <a:p>
            <a:pPr marL="171450" indent="-171450">
              <a:buFontTx/>
              <a:buChar char="-"/>
            </a:pPr>
            <a:r>
              <a:rPr lang="en-GB"/>
              <a:t>We scan your code for secrets, working with more than 20 providers to find passwords, keys, and other secrets, and take action.</a:t>
            </a:r>
          </a:p>
          <a:p>
            <a:pPr marL="171450" indent="-171450">
              <a:buFontTx/>
              <a:buChar char="-"/>
            </a:pPr>
            <a:endParaRPr lang="en-GB"/>
          </a:p>
          <a:p>
            <a:pPr marL="0" lvl="0" indent="0" algn="l" rtl="0">
              <a:spcBef>
                <a:spcPts val="0"/>
              </a:spcBef>
              <a:spcAft>
                <a:spcPts val="0"/>
              </a:spcAft>
              <a:buClr>
                <a:schemeClr val="dk1"/>
              </a:buClr>
              <a:buFont typeface="Arial"/>
              <a:buNone/>
            </a:pPr>
            <a:r>
              <a:rPr lang="en" sz="900">
                <a:solidFill>
                  <a:schemeClr val="dk1"/>
                </a:solidFill>
                <a:latin typeface="Helvetica Neue"/>
                <a:ea typeface="Helvetica Neue"/>
                <a:cs typeface="Helvetica Neue"/>
                <a:sym typeface="Helvetica Neue"/>
              </a:rPr>
              <a:t>NOTE: This is part of the </a:t>
            </a:r>
            <a:r>
              <a:rPr lang="en" sz="900" b="1">
                <a:solidFill>
                  <a:schemeClr val="dk1"/>
                </a:solidFill>
                <a:latin typeface="Helvetica Neue"/>
                <a:ea typeface="Helvetica Neue"/>
                <a:cs typeface="Helvetica Neue"/>
                <a:sym typeface="Helvetica Neue"/>
              </a:rPr>
              <a:t>GitHub Advanced Security (GHAS) </a:t>
            </a:r>
            <a:r>
              <a:rPr lang="en" sz="900">
                <a:solidFill>
                  <a:schemeClr val="dk1"/>
                </a:solidFill>
                <a:latin typeface="Helvetica Neue"/>
                <a:ea typeface="Helvetica Neue"/>
                <a:cs typeface="Helvetica Neue"/>
                <a:sym typeface="Helvetica Neue"/>
              </a:rPr>
              <a:t>SKU </a:t>
            </a:r>
          </a:p>
          <a:p>
            <a:pPr marL="0" lvl="0" indent="0" algn="l" rtl="0">
              <a:spcBef>
                <a:spcPts val="0"/>
              </a:spcBef>
              <a:spcAft>
                <a:spcPts val="0"/>
              </a:spcAft>
              <a:buClr>
                <a:schemeClr val="dk1"/>
              </a:buClr>
              <a:buFont typeface="Arial"/>
              <a:buNone/>
            </a:pPr>
            <a:endParaRPr lang="en-GB" sz="90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Font typeface="Arial"/>
              <a:buNone/>
            </a:pPr>
            <a:endParaRPr lang="en" sz="900">
              <a:solidFill>
                <a:schemeClr val="dk1"/>
              </a:solidFill>
              <a:latin typeface="Helvetica Neue"/>
              <a:ea typeface="Helvetica Neue"/>
              <a:cs typeface="Helvetica Neue"/>
              <a:sym typeface="Helvetica Neue"/>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8/24/2022 10:57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670880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80546d2e6f_1_271:notes"/>
          <p:cNvSpPr>
            <a:spLocks noGrp="1" noRot="1" noChangeAspect="1"/>
          </p:cNvSpPr>
          <p:nvPr>
            <p:ph type="sldImg" idx="2"/>
          </p:nvPr>
        </p:nvSpPr>
        <p:spPr>
          <a:xfrm>
            <a:off x="-14986000" y="7673975"/>
            <a:ext cx="36830000" cy="207168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g80546d2e6f_1_271:notes"/>
          <p:cNvSpPr txBox="1">
            <a:spLocks noGrp="1"/>
          </p:cNvSpPr>
          <p:nvPr>
            <p:ph type="body" idx="1"/>
          </p:nvPr>
        </p:nvSpPr>
        <p:spPr>
          <a:xfrm>
            <a:off x="685800" y="29542154"/>
            <a:ext cx="5486400" cy="24171000"/>
          </a:xfrm>
          <a:prstGeom prst="rect">
            <a:avLst/>
          </a:prstGeom>
          <a:noFill/>
          <a:ln>
            <a:noFill/>
          </a:ln>
        </p:spPr>
        <p:txBody>
          <a:bodyPr spcFirstLastPara="1" wrap="square" lIns="91425" tIns="45700" rIns="91425" bIns="45700" anchor="t" anchorCtr="0">
            <a:noAutofit/>
          </a:bodyPr>
          <a:lstStyle/>
          <a:p>
            <a:r>
              <a:rPr lang="en-US" dirty="0"/>
              <a:t>(We want to break Azure DevOps and GitHub down into tools for each DevOps Phase. Otherwise customers tend to say “I can’t use GitHub because it doesn’t have everything I need (e.g. Sprint Planning, Manual Approvals in Actions Workflows, etc.). )</a:t>
            </a:r>
          </a:p>
          <a:p>
            <a:r>
              <a:rPr lang="en-US" dirty="0"/>
              <a:t>Rather than just talking about Azure DevOps and GitHub, let’s talk about the different phases that make up DevOps and tools for each phase. </a:t>
            </a:r>
          </a:p>
          <a:p>
            <a:pPr marL="171450" indent="-171450">
              <a:buFont typeface="Arial" panose="020B0604020202020204" pitchFamily="34" charset="0"/>
              <a:buChar char="•"/>
            </a:pPr>
            <a:r>
              <a:rPr lang="en-US" dirty="0"/>
              <a:t>Plan &amp; Track – Laying out your Epics, Features, User Stories and Tasks. Also tracking bugs</a:t>
            </a:r>
          </a:p>
          <a:p>
            <a:pPr marL="171450" indent="-171450">
              <a:buFont typeface="Arial" panose="020B0604020202020204" pitchFamily="34" charset="0"/>
              <a:buChar char="•"/>
            </a:pPr>
            <a:r>
              <a:rPr lang="en-US" dirty="0"/>
              <a:t>Develop –Using tools like Visual Studio Code to edit your code.</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dirty="0"/>
              <a:t>Collaborate – Managing Source Code, Ensuring your code plays nicely with everyone else’s code via Pull Requests </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dirty="0"/>
              <a:t>Deliver</a:t>
            </a:r>
          </a:p>
          <a:p>
            <a:pPr marL="384432" lvl="1" indent="-171450">
              <a:buFont typeface="Arial" panose="020B0604020202020204" pitchFamily="34" charset="0"/>
              <a:buChar char="•"/>
            </a:pPr>
            <a:r>
              <a:rPr lang="en-US" dirty="0"/>
              <a:t>Build – Using Centralized Build systems</a:t>
            </a:r>
          </a:p>
          <a:p>
            <a:pPr marL="384432" lvl="1" indent="-171450">
              <a:buFont typeface="Arial" panose="020B0604020202020204" pitchFamily="34" charset="0"/>
              <a:buChar char="•"/>
            </a:pPr>
            <a:r>
              <a:rPr lang="en-US" dirty="0"/>
              <a:t>Test – Running automated and manual tests and tracking their results</a:t>
            </a:r>
          </a:p>
          <a:p>
            <a:pPr marL="384432" lvl="1" indent="-171450">
              <a:buFont typeface="Arial" panose="020B0604020202020204" pitchFamily="34" charset="0"/>
              <a:buChar char="•"/>
            </a:pPr>
            <a:r>
              <a:rPr lang="en-US" dirty="0"/>
              <a:t>Release – Packaging your solutions for release</a:t>
            </a:r>
          </a:p>
          <a:p>
            <a:pPr marL="384432" lvl="1" indent="-171450">
              <a:buFont typeface="Arial" panose="020B0604020202020204" pitchFamily="34" charset="0"/>
              <a:buChar char="•"/>
            </a:pPr>
            <a:r>
              <a:rPr lang="en-US" dirty="0"/>
              <a:t>Deploy – Deploying your solutions to the cloud or on-prem</a:t>
            </a:r>
          </a:p>
          <a:p>
            <a:pPr marL="171450" indent="-171450">
              <a:buFont typeface="Arial" panose="020B0604020202020204" pitchFamily="34" charset="0"/>
              <a:buChar char="•"/>
            </a:pPr>
            <a:r>
              <a:rPr lang="en-US" dirty="0"/>
              <a:t>Operate, Monitor &amp; Learn –Monitoring telemetry from your systems and these tools. </a:t>
            </a:r>
          </a:p>
          <a:p>
            <a:pPr marL="0" indent="0">
              <a:buFont typeface="Arial" panose="020B0604020202020204" pitchFamily="34" charset="0"/>
              <a:buNone/>
            </a:pPr>
            <a:r>
              <a:rPr lang="en-US" dirty="0"/>
              <a:t>This all becomes a cycle. As you go from 1 phase to the next we want to be learning and folding our learnings back into our next round of plans.</a:t>
            </a:r>
          </a:p>
          <a:p>
            <a:pPr algn="l">
              <a:buFont typeface="+mj-lt"/>
              <a:buAutoNum type="arabicPeriod"/>
            </a:pPr>
            <a:endParaRPr lang="en-US" dirty="0"/>
          </a:p>
        </p:txBody>
      </p:sp>
      <p:sp>
        <p:nvSpPr>
          <p:cNvPr id="225" name="Google Shape;225;g80546d2e6f_1_271:notes"/>
          <p:cNvSpPr txBox="1">
            <a:spLocks noGrp="1"/>
          </p:cNvSpPr>
          <p:nvPr>
            <p:ph type="sldNum" idx="12"/>
          </p:nvPr>
        </p:nvSpPr>
        <p:spPr>
          <a:xfrm>
            <a:off x="3884613" y="58306327"/>
            <a:ext cx="2971800" cy="3080100"/>
          </a:xfrm>
          <a:prstGeom prst="rect">
            <a:avLst/>
          </a:prstGeom>
          <a:noFill/>
          <a:ln>
            <a:noFill/>
          </a:ln>
        </p:spPr>
        <p:txBody>
          <a:bodyPr spcFirstLastPara="1" wrap="square" lIns="91425" tIns="45700" rIns="91425" bIns="45700" anchor="b" anchorCtr="0">
            <a:noAutofit/>
          </a:bodyPr>
          <a:lstStyle/>
          <a:p>
            <a:pPr marL="0" marR="0" lvl="0" indent="0" algn="r" defTabSz="914367"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1200" cap="none" spc="0" normalizeH="0" baseline="0" noProof="0">
                <a:ln>
                  <a:noFill/>
                </a:ln>
                <a:solidFill>
                  <a:srgbClr val="000000"/>
                </a:solidFill>
                <a:effectLst/>
                <a:uLnTx/>
                <a:uFillTx/>
                <a:latin typeface="Calibri"/>
                <a:ea typeface="Calibri"/>
                <a:cs typeface="Calibri"/>
                <a:sym typeface="Calibri"/>
              </a:rPr>
              <a:pPr marL="0" marR="0" lvl="0" indent="0" algn="r" defTabSz="914367" rtl="0" eaLnBrk="1" fontAlgn="auto" latinLnBrk="0" hangingPunct="1">
                <a:lnSpc>
                  <a:spcPct val="100000"/>
                </a:lnSpc>
                <a:spcBef>
                  <a:spcPts val="0"/>
                </a:spcBef>
                <a:spcAft>
                  <a:spcPts val="0"/>
                </a:spcAft>
                <a:buClr>
                  <a:srgbClr val="000000"/>
                </a:buClr>
                <a:buSzPts val="1200"/>
                <a:buFont typeface="Calibri"/>
                <a:buNone/>
                <a:tabLst/>
                <a:defRPr/>
              </a:pPr>
              <a:t>39</a:t>
            </a:fld>
            <a:endParaRPr kumimoji="0" sz="12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4170879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Presentation tip: </a:t>
            </a:r>
            <a:r>
              <a:rPr lang="en-GB" b="0" dirty="0"/>
              <a:t>To keep the security conversation at a high level just use this slide. To go into more detail use the following 5 slides. </a:t>
            </a:r>
          </a:p>
          <a:p>
            <a:endParaRPr lang="en-GB" b="1" dirty="0"/>
          </a:p>
          <a:p>
            <a:r>
              <a:rPr lang="en-GB" dirty="0"/>
              <a:t>With GitHub, we’re delivering a complete security offering. </a:t>
            </a:r>
          </a:p>
          <a:p>
            <a:endParaRPr lang="en-GB" dirty="0"/>
          </a:p>
          <a:p>
            <a:pPr marL="171450" indent="-171450">
              <a:buFontTx/>
              <a:buChar char="-"/>
            </a:pPr>
            <a:r>
              <a:rPr lang="en-GB" dirty="0"/>
              <a:t>We help you understand your dependencies, find vulnerable ones, and keep them up to date automatically, so you don’t end up with someone else’s vulnerable code.</a:t>
            </a:r>
          </a:p>
          <a:p>
            <a:pPr marL="171450" indent="-171450">
              <a:buFontTx/>
              <a:buChar char="-"/>
            </a:pPr>
            <a:r>
              <a:rPr lang="en-GB" dirty="0"/>
              <a:t>With code scanning, we let you scan your own code, using </a:t>
            </a:r>
            <a:r>
              <a:rPr lang="en-GB" dirty="0" err="1"/>
              <a:t>CodeQL</a:t>
            </a:r>
            <a:r>
              <a:rPr lang="en-GB" dirty="0"/>
              <a:t>. </a:t>
            </a:r>
            <a:r>
              <a:rPr lang="en-GB" dirty="0" err="1"/>
              <a:t>CodeQL</a:t>
            </a:r>
            <a:r>
              <a:rPr lang="en-GB" dirty="0"/>
              <a:t> is used by many security research teams – including Google, Uber, and Microsoft – to keep some of the most used codebases in the world secure. And when you run code scanning, you’re querying your code for thousands of vulnerabilities – including the queries written by those security teams.</a:t>
            </a:r>
          </a:p>
          <a:p>
            <a:pPr marL="171450" indent="-171450">
              <a:buFontTx/>
              <a:buChar char="-"/>
            </a:pPr>
            <a:r>
              <a:rPr lang="en-GB" dirty="0"/>
              <a:t>We scan your code for secrets, working with more than 20 providers to find passwords, keys, and other secrets, and take action.</a:t>
            </a:r>
          </a:p>
          <a:p>
            <a:endParaRPr lang="en-GB" dirty="0"/>
          </a:p>
          <a:p>
            <a:r>
              <a:rPr lang="en-GB" dirty="0"/>
              <a:t>Martin, how about a demo?</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8/24/2022 10:57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3542979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Font typeface="Arial"/>
              <a:buNone/>
            </a:pPr>
            <a:r>
              <a:rPr lang="en" sz="900">
                <a:solidFill>
                  <a:schemeClr val="dk1"/>
                </a:solidFill>
                <a:latin typeface="Helvetica Neue"/>
                <a:ea typeface="Helvetica Neue"/>
                <a:cs typeface="Helvetica Neue"/>
                <a:sym typeface="Helvetica Neue"/>
              </a:rPr>
              <a:t>NOTE: This is included with core GitHub. </a:t>
            </a:r>
          </a:p>
          <a:p>
            <a:pPr marL="0" lvl="0" indent="0" algn="l" rtl="0">
              <a:spcBef>
                <a:spcPts val="0"/>
              </a:spcBef>
              <a:spcAft>
                <a:spcPts val="0"/>
              </a:spcAft>
              <a:buClr>
                <a:schemeClr val="dk1"/>
              </a:buClr>
              <a:buFont typeface="Arial"/>
              <a:buNone/>
            </a:pPr>
            <a:r>
              <a:rPr lang="en" sz="900" b="1">
                <a:solidFill>
                  <a:schemeClr val="dk1"/>
                </a:solidFill>
                <a:latin typeface="Helvetica Neue"/>
                <a:ea typeface="Helvetica Neue"/>
                <a:cs typeface="Helvetica Neue"/>
                <a:sym typeface="Helvetica Neue"/>
              </a:rPr>
              <a:t>Presenter Tip:</a:t>
            </a:r>
            <a:r>
              <a:rPr lang="en" sz="900">
                <a:solidFill>
                  <a:schemeClr val="dk1"/>
                </a:solidFill>
                <a:latin typeface="Helvetica Neue"/>
                <a:ea typeface="Helvetica Neue"/>
                <a:cs typeface="Helvetica Neue"/>
                <a:sym typeface="Helvetica Neue"/>
              </a:rPr>
              <a:t> After the animations build out, zoom in on the screenshots in the graphic 1 by 1 and walk through </a:t>
            </a:r>
          </a:p>
          <a:p>
            <a:pPr marL="228600" lvl="0" indent="-228600" algn="l" rtl="0">
              <a:spcBef>
                <a:spcPts val="0"/>
              </a:spcBef>
              <a:spcAft>
                <a:spcPts val="0"/>
              </a:spcAft>
              <a:buClr>
                <a:schemeClr val="dk1"/>
              </a:buClr>
              <a:buFont typeface="Arial"/>
              <a:buAutoNum type="arabicPeriod"/>
            </a:pPr>
            <a:r>
              <a:rPr lang="en" sz="900">
                <a:solidFill>
                  <a:schemeClr val="dk1"/>
                </a:solidFill>
                <a:latin typeface="Helvetica Neue"/>
                <a:ea typeface="Helvetica Neue"/>
                <a:cs typeface="Helvetica Neue"/>
                <a:sym typeface="Helvetica Neue"/>
              </a:rPr>
              <a:t>The surfacing of the vulnerability</a:t>
            </a:r>
          </a:p>
          <a:p>
            <a:pPr marL="228600" lvl="0" indent="-228600" algn="l" rtl="0">
              <a:spcBef>
                <a:spcPts val="0"/>
              </a:spcBef>
              <a:spcAft>
                <a:spcPts val="0"/>
              </a:spcAft>
              <a:buClr>
                <a:schemeClr val="dk1"/>
              </a:buClr>
              <a:buFont typeface="Arial"/>
              <a:buAutoNum type="arabicPeriod"/>
            </a:pPr>
            <a:r>
              <a:rPr lang="en" sz="900">
                <a:solidFill>
                  <a:schemeClr val="dk1"/>
                </a:solidFill>
                <a:latin typeface="Helvetica Neue"/>
                <a:ea typeface="Helvetica Neue"/>
                <a:cs typeface="Helvetica Neue"/>
                <a:sym typeface="Helvetica Neue"/>
              </a:rPr>
              <a:t>The details of the Dependabot alert including the CVE details.</a:t>
            </a:r>
          </a:p>
          <a:p>
            <a:pPr marL="228600" lvl="0" indent="-228600" algn="l" rtl="0">
              <a:spcBef>
                <a:spcPts val="0"/>
              </a:spcBef>
              <a:spcAft>
                <a:spcPts val="0"/>
              </a:spcAft>
              <a:buClr>
                <a:schemeClr val="dk1"/>
              </a:buClr>
              <a:buFont typeface="Arial"/>
              <a:buAutoNum type="arabicPeriod"/>
            </a:pPr>
            <a:r>
              <a:rPr lang="en" sz="900">
                <a:solidFill>
                  <a:schemeClr val="dk1"/>
                </a:solidFill>
                <a:latin typeface="Helvetica Neue"/>
                <a:ea typeface="Helvetica Neue"/>
                <a:cs typeface="Helvetica Neue"/>
                <a:sym typeface="Helvetica Neue"/>
              </a:rPr>
              <a:t>The automatic creation of the PR by Dependabot</a:t>
            </a:r>
          </a:p>
          <a:p>
            <a:pPr marL="0" lvl="0" indent="0" algn="l" rtl="0">
              <a:spcBef>
                <a:spcPts val="0"/>
              </a:spcBef>
              <a:spcAft>
                <a:spcPts val="0"/>
              </a:spcAft>
              <a:buClr>
                <a:schemeClr val="dk1"/>
              </a:buClr>
              <a:buFont typeface="Arial"/>
              <a:buNone/>
            </a:pPr>
            <a:endParaRPr lang="en" sz="90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Font typeface="Arial"/>
              <a:buNone/>
            </a:pPr>
            <a:r>
              <a:rPr lang="en" sz="900">
                <a:solidFill>
                  <a:schemeClr val="dk1"/>
                </a:solidFill>
                <a:latin typeface="Helvetica Neue"/>
                <a:ea typeface="Helvetica Neue"/>
                <a:cs typeface="Helvetica Neue"/>
                <a:sym typeface="Helvetica Neue"/>
              </a:rPr>
              <a:t>Acronyms</a:t>
            </a:r>
          </a:p>
          <a:p>
            <a:pPr marL="0" lvl="0" indent="0" algn="l" rtl="0">
              <a:spcBef>
                <a:spcPts val="0"/>
              </a:spcBef>
              <a:spcAft>
                <a:spcPts val="0"/>
              </a:spcAft>
              <a:buClr>
                <a:schemeClr val="dk1"/>
              </a:buClr>
              <a:buFont typeface="Arial"/>
              <a:buNone/>
            </a:pPr>
            <a:r>
              <a:rPr lang="en" sz="900">
                <a:solidFill>
                  <a:schemeClr val="dk1"/>
                </a:solidFill>
                <a:latin typeface="Helvetica Neue"/>
                <a:ea typeface="Helvetica Neue"/>
                <a:cs typeface="Helvetica Neue"/>
                <a:sym typeface="Helvetica Neue"/>
              </a:rPr>
              <a:t>SAST = static application security testing</a:t>
            </a:r>
          </a:p>
          <a:p>
            <a:pPr marL="0" lvl="0" indent="0" algn="l" rtl="0">
              <a:spcBef>
                <a:spcPts val="0"/>
              </a:spcBef>
              <a:spcAft>
                <a:spcPts val="0"/>
              </a:spcAft>
              <a:buClr>
                <a:schemeClr val="dk1"/>
              </a:buClr>
              <a:buFont typeface="Arial"/>
              <a:buNone/>
            </a:pPr>
            <a:r>
              <a:rPr lang="en" sz="900">
                <a:solidFill>
                  <a:schemeClr val="dk1"/>
                </a:solidFill>
                <a:latin typeface="Helvetica Neue"/>
                <a:ea typeface="Helvetica Neue"/>
                <a:cs typeface="Helvetica Neue"/>
                <a:sym typeface="Helvetica Neue"/>
              </a:rPr>
              <a:t>DAST – Dynamic application security testing</a:t>
            </a:r>
          </a:p>
          <a:p>
            <a:pPr marL="0" lvl="0" indent="0" algn="l" rtl="0">
              <a:spcBef>
                <a:spcPts val="0"/>
              </a:spcBef>
              <a:spcAft>
                <a:spcPts val="0"/>
              </a:spcAft>
              <a:buClr>
                <a:schemeClr val="dk1"/>
              </a:buClr>
              <a:buFont typeface="Arial"/>
              <a:buNone/>
            </a:pPr>
            <a:r>
              <a:rPr lang="en" sz="900">
                <a:solidFill>
                  <a:schemeClr val="dk1"/>
                </a:solidFill>
                <a:latin typeface="Helvetica Neue"/>
                <a:ea typeface="Helvetica Neue"/>
                <a:cs typeface="Helvetica Neue"/>
                <a:sym typeface="Helvetica Neue"/>
              </a:rPr>
              <a:t>IAST – passive and active integrated security testing</a:t>
            </a:r>
          </a:p>
          <a:p>
            <a:pPr marL="0" lvl="0" indent="0" algn="l" rtl="0">
              <a:spcBef>
                <a:spcPts val="0"/>
              </a:spcBef>
              <a:spcAft>
                <a:spcPts val="0"/>
              </a:spcAft>
              <a:buClr>
                <a:schemeClr val="dk1"/>
              </a:buClr>
              <a:buFont typeface="Arial"/>
              <a:buNone/>
            </a:pPr>
            <a:r>
              <a:rPr lang="en" sz="900">
                <a:solidFill>
                  <a:schemeClr val="dk1"/>
                </a:solidFill>
                <a:latin typeface="Helvetica Neue"/>
                <a:ea typeface="Helvetica Neue"/>
                <a:cs typeface="Helvetica Neue"/>
                <a:sym typeface="Helvetica Neue"/>
              </a:rPr>
              <a:t>RASP – runtime application security protection</a:t>
            </a:r>
          </a:p>
          <a:p>
            <a:pPr marL="0" lvl="0" indent="0" algn="l" rtl="0">
              <a:spcBef>
                <a:spcPts val="0"/>
              </a:spcBef>
              <a:spcAft>
                <a:spcPts val="0"/>
              </a:spcAft>
              <a:buClr>
                <a:schemeClr val="dk1"/>
              </a:buClr>
              <a:buFont typeface="Arial"/>
              <a:buNone/>
            </a:pPr>
            <a:r>
              <a:rPr lang="en" sz="900">
                <a:solidFill>
                  <a:schemeClr val="dk1"/>
                </a:solidFill>
                <a:latin typeface="Helvetica Neue"/>
                <a:ea typeface="Helvetica Neue"/>
                <a:cs typeface="Helvetica Neue"/>
                <a:sym typeface="Helvetica Neue"/>
              </a:rPr>
              <a:t>SCA – fuzzy software composition analysis </a:t>
            </a:r>
          </a:p>
          <a:p>
            <a:r>
              <a:rPr lang="en-US"/>
              <a:t>This helps to </a:t>
            </a:r>
            <a:r>
              <a:rPr lang="en-US" b="1"/>
              <a:t>automatically </a:t>
            </a:r>
            <a:r>
              <a:rPr lang="en-US"/>
              <a:t>protect 100% of the code that you are deploying not just the 10% - 20% that your team is writing. </a:t>
            </a:r>
          </a:p>
          <a:p>
            <a:endParaRPr lang="en-US"/>
          </a:p>
          <a:p>
            <a:r>
              <a:rPr lang="en-US"/>
              <a:t>This automatically checks for known vulnerabilities as soon as you push code to GitHub, you do not have to add steps to your pipeline to do this. AND, when it finds a known vulnerability it automatically creates a Pull Request if it can find a resolution to the known vulnerability. </a:t>
            </a:r>
          </a:p>
          <a:p>
            <a:endParaRPr lang="en-US"/>
          </a:p>
          <a:p>
            <a:pPr algn="l"/>
            <a:r>
              <a:rPr lang="en-US" b="1" i="0">
                <a:solidFill>
                  <a:srgbClr val="24292E"/>
                </a:solidFill>
                <a:effectLst/>
                <a:latin typeface="Inter"/>
              </a:rPr>
              <a:t>Rich vulnerability data: </a:t>
            </a:r>
            <a:r>
              <a:rPr lang="en-US" b="0" i="0">
                <a:effectLst/>
                <a:latin typeface="-apple-system"/>
              </a:rPr>
              <a:t>GitHub tracks vulnerabilities in packages from </a:t>
            </a:r>
            <a:r>
              <a:rPr lang="en-US" b="0" i="0" u="none" strike="noStrike">
                <a:solidFill>
                  <a:srgbClr val="1074E7"/>
                </a:solidFill>
                <a:effectLst/>
                <a:latin typeface="-apple-system"/>
                <a:hlinkClick r:id="rId3"/>
              </a:rPr>
              <a:t>supported package managers</a:t>
            </a:r>
            <a:r>
              <a:rPr lang="en-US" b="0" i="0">
                <a:effectLst/>
                <a:latin typeface="-apple-system"/>
              </a:rPr>
              <a:t> using data from security researchers, maintainers, and </a:t>
            </a:r>
            <a:r>
              <a:rPr lang="en-US" b="0" i="0" u="none" strike="noStrike">
                <a:solidFill>
                  <a:srgbClr val="1074E7"/>
                </a:solidFill>
                <a:effectLst/>
                <a:latin typeface="-apple-system"/>
                <a:hlinkClick r:id="rId4"/>
              </a:rPr>
              <a:t>the National Vulnerability Database</a:t>
            </a:r>
            <a:r>
              <a:rPr lang="en-US" b="0" i="0">
                <a:effectLst/>
                <a:latin typeface="-apple-system"/>
              </a:rPr>
              <a:t>— including release notes, changelog entries, and commit details. All discoverable in the GitHub Advisory Database.</a:t>
            </a:r>
          </a:p>
          <a:p>
            <a:pPr algn="l"/>
            <a:endParaRPr lang="en-US" b="0" i="0">
              <a:effectLst/>
              <a:latin typeface="-apple-system"/>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solidFill>
                  <a:schemeClr val="dk1"/>
                </a:solidFill>
                <a:latin typeface="Helvetica Neue"/>
                <a:ea typeface="Helvetica Neue"/>
                <a:cs typeface="Helvetica Neue"/>
                <a:sym typeface="Helvetica Neue"/>
              </a:rPr>
              <a:t>We’ve sent over 62 million security vulnerability alerts across GitHub. Industry data shows that 70% of vulnerabilities remain unpatched after 30 days. Many take a year or more! The reason for this is because it’s just too hard today to find and apply patches with confidence. Think back to what that led to with Equifax. They could have patched known Struts vulnerability well before the well-publicized breach. Because we know how difficult it can be to resolve these alerts, we took a big step to helping make that easier with automated security updates. Now GitHub creates automated updates for known vulnerabilities that allow you to quickly merge and deploy remediating changes to your codebase.</a:t>
            </a:r>
          </a:p>
          <a:p>
            <a:pPr algn="l"/>
            <a:endParaRPr lang="en-US" b="0" i="0">
              <a:effectLst/>
              <a:latin typeface="-apple-system"/>
            </a:endParaRPr>
          </a:p>
          <a:p>
            <a:pPr algn="l"/>
            <a:endParaRPr lang="en-US" b="0" i="0">
              <a:effectLst/>
              <a:latin typeface="-apple-system"/>
            </a:endParaRPr>
          </a:p>
          <a:p>
            <a:pPr algn="l"/>
            <a:endParaRPr lang="en-US" b="0" i="0">
              <a:effectLst/>
              <a:latin typeface="-apple-system"/>
            </a:endParaRPr>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5CD2277-7C1A-43CA-8676-87B24AD584B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8/24/2022 10:57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04660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1"/>
        <p:cNvGrpSpPr/>
        <p:nvPr/>
      </p:nvGrpSpPr>
      <p:grpSpPr>
        <a:xfrm>
          <a:off x="0" y="0"/>
          <a:ext cx="0" cy="0"/>
          <a:chOff x="0" y="0"/>
          <a:chExt cx="0" cy="0"/>
        </a:xfrm>
      </p:grpSpPr>
      <p:sp>
        <p:nvSpPr>
          <p:cNvPr id="2612" name="Google Shape;2612;g7eda530e77_0_1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13" name="Google Shape;2613;g7eda530e77_0_163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 sz="1600">
                <a:solidFill>
                  <a:schemeClr val="dk1"/>
                </a:solidFill>
                <a:latin typeface="Helvetica Neue"/>
                <a:ea typeface="Helvetica Neue"/>
                <a:cs typeface="Helvetica Neue"/>
                <a:sym typeface="Helvetica Neue"/>
              </a:rPr>
              <a:t>NOTE: This is part of the </a:t>
            </a:r>
            <a:r>
              <a:rPr lang="en" sz="1600" b="1">
                <a:solidFill>
                  <a:schemeClr val="dk1"/>
                </a:solidFill>
                <a:latin typeface="Helvetica Neue"/>
                <a:ea typeface="Helvetica Neue"/>
                <a:cs typeface="Helvetica Neue"/>
                <a:sym typeface="Helvetica Neue"/>
              </a:rPr>
              <a:t>GitHub Advanced Security (GHAS) </a:t>
            </a:r>
            <a:r>
              <a:rPr lang="en" sz="1600">
                <a:solidFill>
                  <a:schemeClr val="dk1"/>
                </a:solidFill>
                <a:latin typeface="Helvetica Neue"/>
                <a:ea typeface="Helvetica Neue"/>
                <a:cs typeface="Helvetica Neue"/>
                <a:sym typeface="Helvetica Neue"/>
              </a:rPr>
              <a:t>SKU </a:t>
            </a:r>
          </a:p>
          <a:p>
            <a:pPr marL="0" lvl="0" indent="0" algn="l" rtl="0">
              <a:spcBef>
                <a:spcPts val="0"/>
              </a:spcBef>
              <a:spcAft>
                <a:spcPts val="0"/>
              </a:spcAft>
              <a:buClr>
                <a:schemeClr val="dk1"/>
              </a:buClr>
              <a:buFont typeface="Arial"/>
              <a:buNone/>
            </a:pPr>
            <a:endParaRPr lang="en" sz="160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Font typeface="Arial"/>
              <a:buNone/>
            </a:pPr>
            <a:r>
              <a:rPr lang="en" sz="1600">
                <a:solidFill>
                  <a:schemeClr val="dk1"/>
                </a:solidFill>
                <a:latin typeface="Helvetica Neue"/>
                <a:ea typeface="Helvetica Neue"/>
                <a:cs typeface="Helvetica Neue"/>
                <a:sym typeface="Helvetica Neue"/>
              </a:rPr>
              <a:t>Acronyms</a:t>
            </a:r>
          </a:p>
          <a:p>
            <a:pPr marL="0" lvl="0" indent="0" algn="l" rtl="0">
              <a:spcBef>
                <a:spcPts val="0"/>
              </a:spcBef>
              <a:spcAft>
                <a:spcPts val="0"/>
              </a:spcAft>
              <a:buClr>
                <a:schemeClr val="dk1"/>
              </a:buClr>
              <a:buFont typeface="Arial"/>
              <a:buNone/>
            </a:pPr>
            <a:r>
              <a:rPr lang="en" sz="1600">
                <a:solidFill>
                  <a:schemeClr val="dk1"/>
                </a:solidFill>
                <a:latin typeface="Helvetica Neue"/>
                <a:ea typeface="Helvetica Neue"/>
                <a:cs typeface="Helvetica Neue"/>
                <a:sym typeface="Helvetica Neue"/>
              </a:rPr>
              <a:t>SAST = static application security testing</a:t>
            </a:r>
          </a:p>
          <a:p>
            <a:pPr marL="0" lvl="0" indent="0" algn="l" rtl="0">
              <a:spcBef>
                <a:spcPts val="0"/>
              </a:spcBef>
              <a:spcAft>
                <a:spcPts val="0"/>
              </a:spcAft>
              <a:buClr>
                <a:schemeClr val="dk1"/>
              </a:buClr>
              <a:buFont typeface="Arial"/>
              <a:buNone/>
            </a:pPr>
            <a:r>
              <a:rPr lang="en" sz="1600">
                <a:solidFill>
                  <a:schemeClr val="dk1"/>
                </a:solidFill>
                <a:latin typeface="Helvetica Neue"/>
                <a:ea typeface="Helvetica Neue"/>
                <a:cs typeface="Helvetica Neue"/>
                <a:sym typeface="Helvetica Neue"/>
              </a:rPr>
              <a:t>DAST – Dynamic application security testing</a:t>
            </a:r>
          </a:p>
          <a:p>
            <a:pPr marL="0" lvl="0" indent="0" algn="l" rtl="0">
              <a:spcBef>
                <a:spcPts val="0"/>
              </a:spcBef>
              <a:spcAft>
                <a:spcPts val="0"/>
              </a:spcAft>
              <a:buClr>
                <a:schemeClr val="dk1"/>
              </a:buClr>
              <a:buFont typeface="Arial"/>
              <a:buNone/>
            </a:pPr>
            <a:r>
              <a:rPr lang="en" sz="1600">
                <a:solidFill>
                  <a:schemeClr val="dk1"/>
                </a:solidFill>
                <a:latin typeface="Helvetica Neue"/>
                <a:ea typeface="Helvetica Neue"/>
                <a:cs typeface="Helvetica Neue"/>
                <a:sym typeface="Helvetica Neue"/>
              </a:rPr>
              <a:t>IAST – passive and active integrated security testing</a:t>
            </a:r>
          </a:p>
          <a:p>
            <a:pPr marL="0" lvl="0" indent="0" algn="l" rtl="0">
              <a:spcBef>
                <a:spcPts val="0"/>
              </a:spcBef>
              <a:spcAft>
                <a:spcPts val="0"/>
              </a:spcAft>
              <a:buClr>
                <a:schemeClr val="dk1"/>
              </a:buClr>
              <a:buFont typeface="Arial"/>
              <a:buNone/>
            </a:pPr>
            <a:r>
              <a:rPr lang="en" sz="1600">
                <a:solidFill>
                  <a:schemeClr val="dk1"/>
                </a:solidFill>
                <a:latin typeface="Helvetica Neue"/>
                <a:ea typeface="Helvetica Neue"/>
                <a:cs typeface="Helvetica Neue"/>
                <a:sym typeface="Helvetica Neue"/>
              </a:rPr>
              <a:t>RASP – runtime application security protection</a:t>
            </a:r>
          </a:p>
          <a:p>
            <a:pPr marL="0" lvl="0" indent="0" algn="l" rtl="0">
              <a:spcBef>
                <a:spcPts val="0"/>
              </a:spcBef>
              <a:spcAft>
                <a:spcPts val="0"/>
              </a:spcAft>
              <a:buClr>
                <a:schemeClr val="dk1"/>
              </a:buClr>
              <a:buFont typeface="Arial"/>
              <a:buNone/>
            </a:pPr>
            <a:r>
              <a:rPr lang="en" sz="1600">
                <a:solidFill>
                  <a:schemeClr val="dk1"/>
                </a:solidFill>
                <a:latin typeface="Helvetica Neue"/>
                <a:ea typeface="Helvetica Neue"/>
                <a:cs typeface="Helvetica Neue"/>
                <a:sym typeface="Helvetica Neue"/>
              </a:rPr>
              <a:t>SCA – fuzzy software composition analysis </a:t>
            </a:r>
          </a:p>
          <a:p>
            <a:pPr marL="0" lvl="0" indent="0" algn="l" rtl="0">
              <a:spcBef>
                <a:spcPts val="0"/>
              </a:spcBef>
              <a:spcAft>
                <a:spcPts val="0"/>
              </a:spcAft>
              <a:buClr>
                <a:schemeClr val="dk1"/>
              </a:buClr>
              <a:buFont typeface="Arial"/>
              <a:buNone/>
            </a:pPr>
            <a:endParaRPr lang="en" sz="16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US" sz="1600">
                <a:solidFill>
                  <a:schemeClr val="dk1"/>
                </a:solidFill>
              </a:rPr>
              <a:t>We’re now expanding our coverage to include private repositories for secret scanning. Our capabilities include finding secrets the moment they’re pushed to GitHub, scanning git history and user controls for excluding false positives. </a:t>
            </a:r>
          </a:p>
          <a:p>
            <a:pPr marL="0" lvl="0" indent="0" algn="l" rtl="0">
              <a:spcBef>
                <a:spcPts val="0"/>
              </a:spcBef>
              <a:spcAft>
                <a:spcPts val="0"/>
              </a:spcAft>
              <a:buClr>
                <a:schemeClr val="dk1"/>
              </a:buClr>
              <a:buSzPts val="1100"/>
              <a:buFont typeface="Arial"/>
              <a:buNone/>
            </a:pPr>
            <a:r>
              <a:rPr lang="en-US" sz="1600">
                <a:solidFill>
                  <a:schemeClr val="dk1"/>
                </a:solidFill>
              </a:rPr>
              <a:t>We’re currently supporting more than 25 major service providers including Google Cloud, AWS, Azure, Alibaba Cloud and others. This feature is now available in limited public beta for GitHub Enterprise Cloud. </a:t>
            </a:r>
          </a:p>
          <a:p>
            <a:pPr marL="0" lvl="0" indent="0" algn="l" rtl="0">
              <a:spcBef>
                <a:spcPts val="0"/>
              </a:spcBef>
              <a:spcAft>
                <a:spcPts val="0"/>
              </a:spcAft>
              <a:buNone/>
            </a:pPr>
            <a:endParaRPr/>
          </a:p>
        </p:txBody>
      </p:sp>
    </p:spTree>
    <p:extLst>
      <p:ext uri="{BB962C8B-B14F-4D97-AF65-F5344CB8AC3E}">
        <p14:creationId xmlns:p14="http://schemas.microsoft.com/office/powerpoint/2010/main" val="4205299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4 content sections today</a:t>
            </a:r>
          </a:p>
          <a:p>
            <a:pPr marL="171450" indent="-171450">
              <a:buFont typeface="Arial" panose="020B0604020202020204" pitchFamily="34" charset="0"/>
              <a:buChar char="•"/>
            </a:pPr>
            <a:r>
              <a:rPr lang="en-US" dirty="0"/>
              <a:t>Each section has </a:t>
            </a:r>
          </a:p>
          <a:p>
            <a:pPr marL="384432" lvl="1" indent="-171450">
              <a:buFont typeface="Arial" panose="020B0604020202020204" pitchFamily="34" charset="0"/>
              <a:buChar char="•"/>
            </a:pPr>
            <a:r>
              <a:rPr lang="en-US" dirty="0"/>
              <a:t>An overview of the solution area</a:t>
            </a:r>
          </a:p>
          <a:p>
            <a:pPr marL="384432" lvl="1" indent="-171450">
              <a:buFont typeface="Arial" panose="020B0604020202020204" pitchFamily="34" charset="0"/>
              <a:buChar char="•"/>
            </a:pPr>
            <a:r>
              <a:rPr lang="en-US" dirty="0"/>
              <a:t>A hands-on lab</a:t>
            </a:r>
          </a:p>
          <a:p>
            <a:pPr marL="384432" lvl="1" indent="-171450">
              <a:buFont typeface="Arial" panose="020B0604020202020204" pitchFamily="34" charset="0"/>
              <a:buChar char="•"/>
            </a:pPr>
            <a:r>
              <a:rPr lang="en-US" dirty="0"/>
              <a:t>Lab is subset of solution area</a:t>
            </a:r>
          </a:p>
          <a:p>
            <a:pPr marL="171450" lvl="0" indent="-171450">
              <a:buFont typeface="Arial" panose="020B0604020202020204" pitchFamily="34" charset="0"/>
              <a:buChar char="•"/>
            </a:pPr>
            <a:r>
              <a:rPr lang="en-US" dirty="0"/>
              <a:t>We’ll also have</a:t>
            </a:r>
          </a:p>
          <a:p>
            <a:pPr marL="384432" lvl="1" indent="-171450">
              <a:buFont typeface="Arial" panose="020B0604020202020204" pitchFamily="34" charset="0"/>
              <a:buChar char="•"/>
            </a:pPr>
            <a:r>
              <a:rPr lang="en-US" dirty="0"/>
              <a:t>Breaks (including lunch)</a:t>
            </a:r>
          </a:p>
          <a:p>
            <a:pPr marL="384432" lvl="1" indent="-171450">
              <a:buFont typeface="Arial" panose="020B0604020202020204" pitchFamily="34" charset="0"/>
              <a:buChar char="•"/>
            </a:pPr>
            <a:r>
              <a:rPr lang="en-US" dirty="0"/>
              <a:t>Lots of FUN!</a:t>
            </a:r>
          </a:p>
          <a:p>
            <a:pPr marL="171450" lvl="0" indent="-171450">
              <a:buFont typeface="Arial" panose="020B0604020202020204" pitchFamily="34" charset="0"/>
              <a:buChar char="•"/>
            </a:pPr>
            <a:r>
              <a:rPr lang="en-US" dirty="0"/>
              <a:t>End around 3:30 Central today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8/24/2022 11:46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5333882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1"/>
        <p:cNvGrpSpPr/>
        <p:nvPr/>
      </p:nvGrpSpPr>
      <p:grpSpPr>
        <a:xfrm>
          <a:off x="0" y="0"/>
          <a:ext cx="0" cy="0"/>
          <a:chOff x="0" y="0"/>
          <a:chExt cx="0" cy="0"/>
        </a:xfrm>
      </p:grpSpPr>
      <p:sp>
        <p:nvSpPr>
          <p:cNvPr id="2612" name="Google Shape;2612;g7eda530e77_0_1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13" name="Google Shape;2613;g7eda530e77_0_163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 sz="1600" dirty="0">
                <a:solidFill>
                  <a:schemeClr val="dk1"/>
                </a:solidFill>
                <a:latin typeface="Helvetica Neue"/>
                <a:ea typeface="Helvetica Neue"/>
                <a:cs typeface="Helvetica Neue"/>
                <a:sym typeface="Helvetica Neue"/>
              </a:rPr>
              <a:t>NOTE: This is part of the </a:t>
            </a:r>
            <a:r>
              <a:rPr lang="en" sz="1600" b="1" dirty="0">
                <a:solidFill>
                  <a:schemeClr val="dk1"/>
                </a:solidFill>
                <a:latin typeface="Helvetica Neue"/>
                <a:ea typeface="Helvetica Neue"/>
                <a:cs typeface="Helvetica Neue"/>
                <a:sym typeface="Helvetica Neue"/>
              </a:rPr>
              <a:t>GitHub Advanced Security (GHAS) </a:t>
            </a:r>
            <a:r>
              <a:rPr lang="en" sz="1600" dirty="0">
                <a:solidFill>
                  <a:schemeClr val="dk1"/>
                </a:solidFill>
                <a:latin typeface="Helvetica Neue"/>
                <a:ea typeface="Helvetica Neue"/>
                <a:cs typeface="Helvetica Neue"/>
                <a:sym typeface="Helvetica Neue"/>
              </a:rPr>
              <a:t>SKU </a:t>
            </a:r>
          </a:p>
          <a:p>
            <a:pPr marL="0" lvl="0" indent="0" algn="l" rtl="0">
              <a:spcBef>
                <a:spcPts val="0"/>
              </a:spcBef>
              <a:spcAft>
                <a:spcPts val="0"/>
              </a:spcAft>
              <a:buClr>
                <a:schemeClr val="dk1"/>
              </a:buClr>
              <a:buFont typeface="Arial"/>
              <a:buNone/>
            </a:pPr>
            <a:endParaRPr lang="en" sz="1600" dirty="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Font typeface="Arial"/>
              <a:buNone/>
            </a:pPr>
            <a:r>
              <a:rPr lang="en" sz="1600" dirty="0">
                <a:solidFill>
                  <a:schemeClr val="dk1"/>
                </a:solidFill>
                <a:latin typeface="Helvetica Neue"/>
                <a:ea typeface="Helvetica Neue"/>
                <a:cs typeface="Helvetica Neue"/>
                <a:sym typeface="Helvetica Neue"/>
              </a:rPr>
              <a:t>Acronyms</a:t>
            </a:r>
          </a:p>
          <a:p>
            <a:pPr marL="0" lvl="0" indent="0" algn="l" rtl="0">
              <a:spcBef>
                <a:spcPts val="0"/>
              </a:spcBef>
              <a:spcAft>
                <a:spcPts val="0"/>
              </a:spcAft>
              <a:buClr>
                <a:schemeClr val="dk1"/>
              </a:buClr>
              <a:buFont typeface="Arial"/>
              <a:buNone/>
            </a:pPr>
            <a:r>
              <a:rPr lang="en" sz="1600" dirty="0">
                <a:solidFill>
                  <a:schemeClr val="dk1"/>
                </a:solidFill>
                <a:latin typeface="Helvetica Neue"/>
                <a:ea typeface="Helvetica Neue"/>
                <a:cs typeface="Helvetica Neue"/>
                <a:sym typeface="Helvetica Neue"/>
              </a:rPr>
              <a:t>SAST = static application security testing</a:t>
            </a:r>
          </a:p>
          <a:p>
            <a:pPr marL="0" lvl="0" indent="0" algn="l" rtl="0">
              <a:spcBef>
                <a:spcPts val="0"/>
              </a:spcBef>
              <a:spcAft>
                <a:spcPts val="0"/>
              </a:spcAft>
              <a:buClr>
                <a:schemeClr val="dk1"/>
              </a:buClr>
              <a:buFont typeface="Arial"/>
              <a:buNone/>
            </a:pPr>
            <a:r>
              <a:rPr lang="en" sz="1600" dirty="0">
                <a:solidFill>
                  <a:schemeClr val="dk1"/>
                </a:solidFill>
                <a:latin typeface="Helvetica Neue"/>
                <a:ea typeface="Helvetica Neue"/>
                <a:cs typeface="Helvetica Neue"/>
                <a:sym typeface="Helvetica Neue"/>
              </a:rPr>
              <a:t>DAST – Dynamic application security testing</a:t>
            </a:r>
          </a:p>
          <a:p>
            <a:pPr marL="0" lvl="0" indent="0" algn="l" rtl="0">
              <a:spcBef>
                <a:spcPts val="0"/>
              </a:spcBef>
              <a:spcAft>
                <a:spcPts val="0"/>
              </a:spcAft>
              <a:buClr>
                <a:schemeClr val="dk1"/>
              </a:buClr>
              <a:buFont typeface="Arial"/>
              <a:buNone/>
            </a:pPr>
            <a:r>
              <a:rPr lang="en" sz="1600" dirty="0">
                <a:solidFill>
                  <a:schemeClr val="dk1"/>
                </a:solidFill>
                <a:latin typeface="Helvetica Neue"/>
                <a:ea typeface="Helvetica Neue"/>
                <a:cs typeface="Helvetica Neue"/>
                <a:sym typeface="Helvetica Neue"/>
              </a:rPr>
              <a:t>IAST – passive and active integrated security testing</a:t>
            </a:r>
          </a:p>
          <a:p>
            <a:pPr marL="0" lvl="0" indent="0" algn="l" rtl="0">
              <a:spcBef>
                <a:spcPts val="0"/>
              </a:spcBef>
              <a:spcAft>
                <a:spcPts val="0"/>
              </a:spcAft>
              <a:buClr>
                <a:schemeClr val="dk1"/>
              </a:buClr>
              <a:buFont typeface="Arial"/>
              <a:buNone/>
            </a:pPr>
            <a:r>
              <a:rPr lang="en" sz="1600" dirty="0">
                <a:solidFill>
                  <a:schemeClr val="dk1"/>
                </a:solidFill>
                <a:latin typeface="Helvetica Neue"/>
                <a:ea typeface="Helvetica Neue"/>
                <a:cs typeface="Helvetica Neue"/>
                <a:sym typeface="Helvetica Neue"/>
              </a:rPr>
              <a:t>RASP – runtime application security protection</a:t>
            </a:r>
          </a:p>
          <a:p>
            <a:pPr marL="0" lvl="0" indent="0" algn="l" rtl="0">
              <a:spcBef>
                <a:spcPts val="0"/>
              </a:spcBef>
              <a:spcAft>
                <a:spcPts val="0"/>
              </a:spcAft>
              <a:buClr>
                <a:schemeClr val="dk1"/>
              </a:buClr>
              <a:buFont typeface="Arial"/>
              <a:buNone/>
            </a:pPr>
            <a:r>
              <a:rPr lang="en" sz="1600" dirty="0">
                <a:solidFill>
                  <a:schemeClr val="dk1"/>
                </a:solidFill>
                <a:latin typeface="Helvetica Neue"/>
                <a:ea typeface="Helvetica Neue"/>
                <a:cs typeface="Helvetica Neue"/>
                <a:sym typeface="Helvetica Neue"/>
              </a:rPr>
              <a:t>SCA – fuzzy software composition analysis </a:t>
            </a:r>
          </a:p>
          <a:p>
            <a:pPr marL="0" lvl="0" indent="0" algn="l" rtl="0">
              <a:spcBef>
                <a:spcPts val="0"/>
              </a:spcBef>
              <a:spcAft>
                <a:spcPts val="0"/>
              </a:spcAft>
              <a:buClr>
                <a:schemeClr val="dk1"/>
              </a:buClr>
              <a:buFont typeface="Arial"/>
              <a:buNone/>
            </a:pPr>
            <a:endParaRPr lang="en" sz="1600" dirty="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Font typeface="Arial"/>
              <a:buNone/>
            </a:pPr>
            <a:r>
              <a:rPr lang="en" sz="1600" dirty="0">
                <a:solidFill>
                  <a:schemeClr val="dk1"/>
                </a:solidFill>
                <a:latin typeface="Helvetica Neue"/>
                <a:ea typeface="Helvetica Neue"/>
                <a:cs typeface="Helvetica Neue"/>
                <a:sym typeface="Helvetica Neue"/>
              </a:rPr>
              <a:t>Automated code scanning will provide native security scanning capabilities to the developer workflows. </a:t>
            </a:r>
            <a:endParaRPr sz="1600" dirty="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Font typeface="Arial"/>
              <a:buNone/>
            </a:pPr>
            <a:r>
              <a:rPr lang="en" sz="1600" dirty="0">
                <a:solidFill>
                  <a:schemeClr val="dk1"/>
                </a:solidFill>
                <a:latin typeface="Helvetica Neue"/>
                <a:ea typeface="Helvetica Neue"/>
                <a:cs typeface="Helvetica Neue"/>
                <a:sym typeface="Helvetica Neue"/>
              </a:rPr>
              <a:t>With these capabilities, our customers will be able to secure code as it’s being developed. New security issues are automatically flagged directly in the pull request where they can be immediately fixed. Security issues are prioritized so that developers can fix the most urgent matters first. Developers and security teams can collaborate on the GitHub platform to triage and fix the issues efficiently.</a:t>
            </a:r>
            <a:endParaRPr sz="16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400891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3"/>
        <p:cNvGrpSpPr/>
        <p:nvPr/>
      </p:nvGrpSpPr>
      <p:grpSpPr>
        <a:xfrm>
          <a:off x="0" y="0"/>
          <a:ext cx="0" cy="0"/>
          <a:chOff x="0" y="0"/>
          <a:chExt cx="0" cy="0"/>
        </a:xfrm>
      </p:grpSpPr>
      <p:sp>
        <p:nvSpPr>
          <p:cNvPr id="2824" name="Google Shape;2824;g91ea9c0bd1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5" name="Google Shape;2825;g91ea9c0bd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2000+ queries out of the box:</a:t>
            </a:r>
            <a:endParaRPr b="1"/>
          </a:p>
          <a:p>
            <a:pPr marL="457200" lvl="0" indent="-298450" algn="l" rtl="0">
              <a:spcBef>
                <a:spcPts val="0"/>
              </a:spcBef>
              <a:spcAft>
                <a:spcPts val="0"/>
              </a:spcAft>
              <a:buSzPts val="1100"/>
              <a:buChar char="-"/>
            </a:pPr>
            <a:r>
              <a:rPr lang="en"/>
              <a:t>You can get value out of the box (clarify this point strongly)</a:t>
            </a:r>
            <a:endParaRPr/>
          </a:p>
          <a:p>
            <a:pPr marL="457200" lvl="0" indent="-298450" algn="l" rtl="0">
              <a:spcBef>
                <a:spcPts val="0"/>
              </a:spcBef>
              <a:spcAft>
                <a:spcPts val="0"/>
              </a:spcAft>
              <a:buSzPts val="1100"/>
              <a:buChar char="-"/>
            </a:pPr>
            <a:r>
              <a:rPr lang="en"/>
              <a:t>And then you can decide what to do from there</a:t>
            </a:r>
          </a:p>
          <a:p>
            <a:pPr marL="457200" lvl="0" indent="-298450" algn="l" rtl="0">
              <a:spcBef>
                <a:spcPts val="0"/>
              </a:spcBef>
              <a:spcAft>
                <a:spcPts val="0"/>
              </a:spcAft>
              <a:buSzPts val="1100"/>
              <a:buChar char="-"/>
            </a:pPr>
            <a:endParaRPr lang="en"/>
          </a:p>
          <a:p>
            <a:pPr marL="0" lvl="0" indent="0" algn="l" rtl="0">
              <a:spcBef>
                <a:spcPts val="0"/>
              </a:spcBef>
              <a:spcAft>
                <a:spcPts val="0"/>
              </a:spcAft>
              <a:buClr>
                <a:schemeClr val="dk1"/>
              </a:buClr>
              <a:buFont typeface="Arial"/>
              <a:buNone/>
            </a:pPr>
            <a:r>
              <a:rPr lang="en" sz="1400">
                <a:solidFill>
                  <a:schemeClr val="dk1"/>
                </a:solidFill>
                <a:latin typeface="Helvetica Neue"/>
                <a:ea typeface="Helvetica Neue"/>
                <a:cs typeface="Helvetica Neue"/>
                <a:sym typeface="Helvetica Neue"/>
              </a:rPr>
              <a:t>Acronyms</a:t>
            </a:r>
          </a:p>
          <a:p>
            <a:pPr marL="0" lvl="0" indent="0" algn="l" rtl="0">
              <a:spcBef>
                <a:spcPts val="0"/>
              </a:spcBef>
              <a:spcAft>
                <a:spcPts val="0"/>
              </a:spcAft>
              <a:buClr>
                <a:schemeClr val="dk1"/>
              </a:buClr>
              <a:buFont typeface="Arial"/>
              <a:buNone/>
            </a:pPr>
            <a:r>
              <a:rPr lang="en" sz="1400">
                <a:solidFill>
                  <a:schemeClr val="dk1"/>
                </a:solidFill>
                <a:latin typeface="Helvetica Neue"/>
                <a:ea typeface="Helvetica Neue"/>
                <a:cs typeface="Helvetica Neue"/>
                <a:sym typeface="Helvetica Neue"/>
              </a:rPr>
              <a:t>SAST = static application security testing</a:t>
            </a:r>
          </a:p>
          <a:p>
            <a:pPr marL="0" lvl="0" indent="0" algn="l" rtl="0">
              <a:spcBef>
                <a:spcPts val="0"/>
              </a:spcBef>
              <a:spcAft>
                <a:spcPts val="0"/>
              </a:spcAft>
              <a:buClr>
                <a:schemeClr val="dk1"/>
              </a:buClr>
              <a:buFont typeface="Arial"/>
              <a:buNone/>
            </a:pPr>
            <a:r>
              <a:rPr lang="en" sz="1400">
                <a:solidFill>
                  <a:schemeClr val="dk1"/>
                </a:solidFill>
                <a:latin typeface="Helvetica Neue"/>
                <a:ea typeface="Helvetica Neue"/>
                <a:cs typeface="Helvetica Neue"/>
                <a:sym typeface="Helvetica Neue"/>
              </a:rPr>
              <a:t>DAST – Dynamic application security testing</a:t>
            </a:r>
          </a:p>
          <a:p>
            <a:pPr marL="0" lvl="0" indent="0" algn="l" rtl="0">
              <a:spcBef>
                <a:spcPts val="0"/>
              </a:spcBef>
              <a:spcAft>
                <a:spcPts val="0"/>
              </a:spcAft>
              <a:buClr>
                <a:schemeClr val="dk1"/>
              </a:buClr>
              <a:buFont typeface="Arial"/>
              <a:buNone/>
            </a:pPr>
            <a:r>
              <a:rPr lang="en" sz="1400">
                <a:solidFill>
                  <a:schemeClr val="dk1"/>
                </a:solidFill>
                <a:latin typeface="Helvetica Neue"/>
                <a:ea typeface="Helvetica Neue"/>
                <a:cs typeface="Helvetica Neue"/>
                <a:sym typeface="Helvetica Neue"/>
              </a:rPr>
              <a:t>IAST – passive and active integrated security testing</a:t>
            </a:r>
          </a:p>
          <a:p>
            <a:pPr marL="0" lvl="0" indent="0" algn="l" rtl="0">
              <a:spcBef>
                <a:spcPts val="0"/>
              </a:spcBef>
              <a:spcAft>
                <a:spcPts val="0"/>
              </a:spcAft>
              <a:buClr>
                <a:schemeClr val="dk1"/>
              </a:buClr>
              <a:buFont typeface="Arial"/>
              <a:buNone/>
            </a:pPr>
            <a:r>
              <a:rPr lang="en" sz="1400">
                <a:solidFill>
                  <a:schemeClr val="dk1"/>
                </a:solidFill>
                <a:latin typeface="Helvetica Neue"/>
                <a:ea typeface="Helvetica Neue"/>
                <a:cs typeface="Helvetica Neue"/>
                <a:sym typeface="Helvetica Neue"/>
              </a:rPr>
              <a:t>RASP – runtime application security protection</a:t>
            </a:r>
          </a:p>
          <a:p>
            <a:pPr marL="0" lvl="0" indent="0" algn="l" rtl="0">
              <a:spcBef>
                <a:spcPts val="0"/>
              </a:spcBef>
              <a:spcAft>
                <a:spcPts val="0"/>
              </a:spcAft>
              <a:buClr>
                <a:schemeClr val="dk1"/>
              </a:buClr>
              <a:buFont typeface="Arial"/>
              <a:buNone/>
            </a:pPr>
            <a:r>
              <a:rPr lang="en" sz="1400">
                <a:solidFill>
                  <a:schemeClr val="dk1"/>
                </a:solidFill>
                <a:latin typeface="Helvetica Neue"/>
                <a:ea typeface="Helvetica Neue"/>
                <a:cs typeface="Helvetica Neue"/>
                <a:sym typeface="Helvetica Neue"/>
              </a:rPr>
              <a:t>SCA – fuzzy software composition analysis </a:t>
            </a:r>
            <a:endParaRPr lang="e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0"/>
        <p:cNvGrpSpPr/>
        <p:nvPr/>
      </p:nvGrpSpPr>
      <p:grpSpPr>
        <a:xfrm>
          <a:off x="0" y="0"/>
          <a:ext cx="0" cy="0"/>
          <a:chOff x="0" y="0"/>
          <a:chExt cx="0" cy="0"/>
        </a:xfrm>
      </p:grpSpPr>
      <p:sp>
        <p:nvSpPr>
          <p:cNvPr id="4451" name="Google Shape;4451;g7c2e62cd31_5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security breach can be tremendously costly</a:t>
            </a:r>
          </a:p>
          <a:p>
            <a:pPr marL="0" lvl="0" indent="0" algn="l" rtl="0">
              <a:spcBef>
                <a:spcPts val="0"/>
              </a:spcBef>
              <a:spcAft>
                <a:spcPts val="0"/>
              </a:spcAft>
              <a:buNone/>
            </a:pPr>
            <a:r>
              <a:rPr lang="en"/>
              <a:t>And trying to harden applications after they’re written can be very difficult. </a:t>
            </a:r>
          </a:p>
          <a:p>
            <a:pPr marL="0" lvl="0" indent="0" algn="l" rtl="0">
              <a:spcBef>
                <a:spcPts val="0"/>
              </a:spcBef>
              <a:spcAft>
                <a:spcPts val="0"/>
              </a:spcAft>
              <a:buNone/>
            </a:pPr>
            <a:r>
              <a:rPr lang="en"/>
              <a:t>The solution is to shift security development left, </a:t>
            </a:r>
            <a:br>
              <a:rPr lang="en"/>
            </a:br>
            <a:r>
              <a:rPr lang="en"/>
              <a:t>addressing security concerns early in the development process. </a:t>
            </a:r>
            <a:br>
              <a:rPr lang="en"/>
            </a:br>
            <a:r>
              <a:rPr lang="en"/>
              <a:t>Developers work to fix vulnerabilities when they are found, </a:t>
            </a:r>
            <a:br>
              <a:rPr lang="en"/>
            </a:br>
            <a:r>
              <a:rPr lang="en"/>
              <a:t>but they also continue to introduce vulnerabilities into their code bases. </a:t>
            </a:r>
            <a:br>
              <a:rPr lang="en"/>
            </a:br>
            <a:r>
              <a:rPr lang="en"/>
              <a:t>So how do we shift security left? </a:t>
            </a:r>
          </a:p>
          <a:p>
            <a:pPr marL="0" lvl="0" indent="0" algn="l" rtl="0">
              <a:spcBef>
                <a:spcPts val="0"/>
              </a:spcBef>
              <a:spcAft>
                <a:spcPts val="0"/>
              </a:spcAft>
              <a:buNone/>
            </a:pPr>
            <a:r>
              <a:rPr lang="en" b="0" i="0">
                <a:solidFill>
                  <a:srgbClr val="1D1C1D"/>
                </a:solidFill>
                <a:effectLst/>
                <a:latin typeface="Slack-Lato"/>
              </a:rPr>
              <a:t>&lt;click&gt;</a:t>
            </a:r>
          </a:p>
          <a:p>
            <a:pPr marL="0" lvl="0" indent="0" algn="l" rtl="0">
              <a:spcBef>
                <a:spcPts val="0"/>
              </a:spcBef>
              <a:spcAft>
                <a:spcPts val="0"/>
              </a:spcAft>
              <a:buNone/>
            </a:pPr>
            <a:r>
              <a:rPr lang="en-US" b="0" i="0">
                <a:solidFill>
                  <a:srgbClr val="1D1C1D"/>
                </a:solidFill>
                <a:effectLst/>
                <a:latin typeface="Slack-Lato"/>
              </a:rPr>
              <a:t>So for both the code you write and the Open Source code used in your applications</a:t>
            </a:r>
          </a:p>
          <a:p>
            <a:pPr marL="0" lvl="0" indent="0" algn="l" rtl="0">
              <a:spcBef>
                <a:spcPts val="0"/>
              </a:spcBef>
              <a:spcAft>
                <a:spcPts val="0"/>
              </a:spcAft>
              <a:buNone/>
            </a:pPr>
            <a:r>
              <a:rPr lang="en-US" b="0" i="0">
                <a:solidFill>
                  <a:srgbClr val="1D1C1D"/>
                </a:solidFill>
                <a:effectLst/>
                <a:latin typeface="Slack-Lato"/>
              </a:rPr>
              <a:t>Our aim is to make these security checks</a:t>
            </a:r>
            <a:br>
              <a:rPr lang="en-US" b="0" i="0">
                <a:solidFill>
                  <a:srgbClr val="1D1C1D"/>
                </a:solidFill>
                <a:effectLst/>
                <a:latin typeface="Slack-Lato"/>
              </a:rPr>
            </a:br>
            <a:r>
              <a:rPr lang="en-US" b="0" i="0">
                <a:solidFill>
                  <a:srgbClr val="1D1C1D"/>
                </a:solidFill>
                <a:effectLst/>
                <a:latin typeface="Slack-Lato"/>
              </a:rPr>
              <a:t>a key part of the developer workflow allowing you to identify </a:t>
            </a:r>
            <a:br>
              <a:rPr lang="en-US" b="0" i="0">
                <a:solidFill>
                  <a:srgbClr val="1D1C1D"/>
                </a:solidFill>
                <a:effectLst/>
                <a:latin typeface="Slack-Lato"/>
              </a:rPr>
            </a:br>
            <a:r>
              <a:rPr lang="en-US" b="0" i="0">
                <a:solidFill>
                  <a:srgbClr val="1D1C1D"/>
                </a:solidFill>
                <a:effectLst/>
                <a:latin typeface="Slack-Lato"/>
              </a:rPr>
              <a:t>security issues as soon as possible.  </a:t>
            </a:r>
            <a:br>
              <a:rPr lang="en-US" b="0" i="0">
                <a:solidFill>
                  <a:srgbClr val="1D1C1D"/>
                </a:solidFill>
                <a:effectLst/>
                <a:latin typeface="Slack-Lato"/>
              </a:rPr>
            </a:br>
            <a:r>
              <a:rPr lang="en-US" b="0" i="0">
                <a:solidFill>
                  <a:srgbClr val="1D1C1D"/>
                </a:solidFill>
                <a:effectLst/>
                <a:latin typeface="Slack-Lato"/>
              </a:rPr>
              <a:t>Thus, reducing the time, effort and costs associated with </a:t>
            </a:r>
            <a:br>
              <a:rPr lang="en-US" b="0" i="0">
                <a:solidFill>
                  <a:srgbClr val="1D1C1D"/>
                </a:solidFill>
                <a:effectLst/>
                <a:latin typeface="Slack-Lato"/>
              </a:rPr>
            </a:br>
            <a:r>
              <a:rPr lang="en-US" b="0" i="0">
                <a:solidFill>
                  <a:srgbClr val="1D1C1D"/>
                </a:solidFill>
                <a:effectLst/>
                <a:latin typeface="Slack-Lato"/>
              </a:rPr>
              <a:t>keeping your applications secure.</a:t>
            </a:r>
            <a:endParaRPr/>
          </a:p>
        </p:txBody>
      </p:sp>
      <p:sp>
        <p:nvSpPr>
          <p:cNvPr id="4452" name="Google Shape;4452;g7c2e62cd31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can automate a lot more than just CI/CD</a:t>
            </a:r>
          </a:p>
          <a:p>
            <a:r>
              <a:rPr lang="en-US">
                <a:hlinkClick r:id="rId3"/>
              </a:rPr>
              <a:t>https://docs.microsoft.com/en-us/azure/developer/github/</a:t>
            </a:r>
            <a:endParaRPr lang="en-US"/>
          </a:p>
          <a:p>
            <a:endParaRPr lang="en-US"/>
          </a:p>
          <a:p>
            <a:r>
              <a:rPr lang="en-US"/>
              <a:t>Talking points:</a:t>
            </a:r>
          </a:p>
          <a:p>
            <a:r>
              <a:rPr lang="en-US"/>
              <a:t>Pull Request automation</a:t>
            </a:r>
          </a:p>
          <a:p>
            <a:r>
              <a:rPr lang="en-US"/>
              <a:t>Create Issues on the fly based on keywords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a:solidFill>
                  <a:srgbClr val="24292F"/>
                </a:solidFill>
                <a:effectLst/>
                <a:latin typeface="Alliance No.1"/>
              </a:rPr>
              <a:t>Community-powered workflows, more actions than other CI/CD tools </a:t>
            </a:r>
          </a:p>
          <a:p>
            <a:endParaRPr lang="en-US"/>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5CD2277-7C1A-43CA-8676-87B24AD584B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8/24/2022 10:57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26115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3"/>
        <p:cNvGrpSpPr/>
        <p:nvPr/>
      </p:nvGrpSpPr>
      <p:grpSpPr>
        <a:xfrm>
          <a:off x="0" y="0"/>
          <a:ext cx="0" cy="0"/>
          <a:chOff x="0" y="0"/>
          <a:chExt cx="0" cy="0"/>
        </a:xfrm>
      </p:grpSpPr>
      <p:sp>
        <p:nvSpPr>
          <p:cNvPr id="4634" name="Google Shape;4634;g763ca3727d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35" name="Google Shape;4635;g763ca3727d_0_4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r>
              <a:rPr lang="en-US" sz="3600">
                <a:sym typeface="Helvetica Neue"/>
              </a:rPr>
              <a:t>Quickly access your issues and pull requests dashboard on the go.</a:t>
            </a:r>
          </a:p>
          <a:p>
            <a:endParaRPr lang="en-US" sz="1100">
              <a:sym typeface="Helvetica Neue"/>
            </a:endParaRPr>
          </a:p>
          <a:p>
            <a:r>
              <a:rPr lang="en-US" sz="1100">
                <a:sym typeface="Helvetica Neue"/>
              </a:rPr>
              <a:t>Ensure secure access by leveraging multi-factor authentication</a:t>
            </a:r>
          </a:p>
          <a:p>
            <a:endParaRPr lang="en-US" sz="1100">
              <a:sym typeface="Helvetica Neue"/>
            </a:endParaRPr>
          </a:p>
          <a:p>
            <a:r>
              <a:rPr lang="en-US" sz="3600">
                <a:sym typeface="Helvetica Neue"/>
              </a:rPr>
              <a:t>Search GitHub for Users, Repos, Orgs, Issues, and Pull Requests. Browse results with mobile-optimized designs.</a:t>
            </a:r>
          </a:p>
          <a:p>
            <a:endParaRPr lang="en-US" sz="1100">
              <a:sym typeface="Helvetica Neue"/>
            </a:endParaRPr>
          </a:p>
          <a:p>
            <a:r>
              <a:rPr lang="en-US" sz="3600">
                <a:sym typeface="Helvetica Neue"/>
              </a:rPr>
              <a:t>Collaborate on Issues and Pull Requests with a totally redesigned experience. Comment, react, and merge code.</a:t>
            </a:r>
          </a:p>
          <a:p>
            <a:endParaRPr lang="en-US" sz="1100">
              <a:sym typeface="Helvetica Neue"/>
            </a:endParaRPr>
          </a:p>
          <a:p>
            <a:r>
              <a:rPr lang="en-US" sz="3600">
                <a:sym typeface="Helvetica Neue"/>
              </a:rPr>
              <a:t>“Favorite Repos” and “Recently Viewed” sections </a:t>
            </a:r>
          </a:p>
          <a:p>
            <a:endParaRPr lang="en-US" sz="3600">
              <a:sym typeface="Helvetica Neue"/>
            </a:endParaRPr>
          </a:p>
          <a:p>
            <a:r>
              <a:rPr lang="en-US" sz="3600" b="0" i="0" u="none" strike="noStrike" cap="none">
                <a:solidFill>
                  <a:srgbClr val="000000"/>
                </a:solidFill>
                <a:effectLst/>
                <a:latin typeface="Arial"/>
                <a:ea typeface="Arial"/>
                <a:cs typeface="Arial"/>
                <a:sym typeface="Arial"/>
              </a:rPr>
              <a:t>With GitHub mobile, you can:</a:t>
            </a:r>
          </a:p>
          <a:p>
            <a:r>
              <a:rPr lang="en-US" sz="3600" b="1" i="0" u="none" strike="noStrike" cap="none">
                <a:solidFill>
                  <a:srgbClr val="000000"/>
                </a:solidFill>
                <a:effectLst/>
                <a:latin typeface="Arial"/>
                <a:ea typeface="Arial"/>
                <a:cs typeface="Arial"/>
                <a:sym typeface="Arial"/>
              </a:rPr>
              <a:t>Organize tasks in a swipe:</a:t>
            </a:r>
            <a:r>
              <a:rPr lang="en-US" sz="3600" b="0" i="0" u="none" strike="noStrike" cap="none">
                <a:solidFill>
                  <a:srgbClr val="000000"/>
                </a:solidFill>
                <a:effectLst/>
                <a:latin typeface="Arial"/>
                <a:ea typeface="Arial"/>
                <a:cs typeface="Arial"/>
                <a:sym typeface="Arial"/>
              </a:rPr>
              <a:t> Get your inbox to zero in no time—swipe to finish a task or save the notification to return to it later.</a:t>
            </a:r>
          </a:p>
          <a:p>
            <a:r>
              <a:rPr lang="en-US" sz="3600" b="1" i="0" u="none" strike="noStrike" cap="none">
                <a:solidFill>
                  <a:srgbClr val="000000"/>
                </a:solidFill>
                <a:effectLst/>
                <a:latin typeface="Arial"/>
                <a:ea typeface="Arial"/>
                <a:cs typeface="Arial"/>
                <a:sym typeface="Arial"/>
              </a:rPr>
              <a:t>Give feedback and respond to issues: </a:t>
            </a:r>
            <a:r>
              <a:rPr lang="en-US" sz="3600" b="0" i="0" u="none" strike="noStrike" cap="none">
                <a:solidFill>
                  <a:srgbClr val="000000"/>
                </a:solidFill>
                <a:effectLst/>
                <a:latin typeface="Arial"/>
                <a:ea typeface="Arial"/>
                <a:cs typeface="Arial"/>
                <a:sym typeface="Arial"/>
              </a:rPr>
              <a:t>Respond to comments while you’re on the go.</a:t>
            </a:r>
          </a:p>
          <a:p>
            <a:r>
              <a:rPr lang="en-US" sz="3600" b="1" i="0" u="none" strike="noStrike" cap="none">
                <a:solidFill>
                  <a:srgbClr val="000000"/>
                </a:solidFill>
                <a:effectLst/>
                <a:latin typeface="Arial"/>
                <a:ea typeface="Arial"/>
                <a:cs typeface="Arial"/>
                <a:sym typeface="Arial"/>
              </a:rPr>
              <a:t>Review and merge pull requests</a:t>
            </a:r>
            <a:r>
              <a:rPr lang="en-US" sz="3600" b="0" i="0" u="none" strike="noStrike" cap="none">
                <a:solidFill>
                  <a:srgbClr val="000000"/>
                </a:solidFill>
                <a:effectLst/>
                <a:latin typeface="Arial"/>
                <a:ea typeface="Arial"/>
                <a:cs typeface="Arial"/>
                <a:sym typeface="Arial"/>
              </a:rPr>
              <a:t>: Merge and mark pull requests to breeze through your workflow, wherever you are.</a:t>
            </a:r>
          </a:p>
          <a:p>
            <a:endParaRPr lang="en-US" sz="3600">
              <a:sym typeface="Helvetica Neue"/>
            </a:endParaRPr>
          </a:p>
          <a:p>
            <a:endParaRPr lang="en-US" sz="3600">
              <a:sym typeface="Helvetica Neue"/>
            </a:endParaRPr>
          </a:p>
          <a:p>
            <a:pPr marL="0" lvl="0" indent="0" algn="just" rtl="0">
              <a:spcBef>
                <a:spcPts val="0"/>
              </a:spcBef>
              <a:spcAft>
                <a:spcPts val="0"/>
              </a:spcAft>
              <a:buNone/>
            </a:pPr>
            <a:endParaRPr/>
          </a:p>
        </p:txBody>
      </p:sp>
    </p:spTree>
    <p:extLst>
      <p:ext uri="{BB962C8B-B14F-4D97-AF65-F5344CB8AC3E}">
        <p14:creationId xmlns:p14="http://schemas.microsoft.com/office/powerpoint/2010/main" val="2465615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3"/>
        <p:cNvGrpSpPr/>
        <p:nvPr/>
      </p:nvGrpSpPr>
      <p:grpSpPr>
        <a:xfrm>
          <a:off x="0" y="0"/>
          <a:ext cx="0" cy="0"/>
          <a:chOff x="0" y="0"/>
          <a:chExt cx="0" cy="0"/>
        </a:xfrm>
      </p:grpSpPr>
      <p:sp>
        <p:nvSpPr>
          <p:cNvPr id="4634" name="Google Shape;4634;g763ca3727d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35" name="Google Shape;4635;g763ca3727d_0_4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en-US" sz="882" b="0" i="0" kern="1200">
                <a:solidFill>
                  <a:schemeClr val="tx1"/>
                </a:solidFill>
                <a:effectLst/>
                <a:latin typeface="Segoe UI" panose="020B0502040204020203" pitchFamily="34" charset="0"/>
                <a:ea typeface="+mn-ea"/>
                <a:cs typeface="+mn-cs"/>
              </a:rPr>
              <a:t>Software communities don’t just write code together. They brainstorm feature ideas, help new users get their bearings, and collaborate on best ways to use the software. Until now, GitHub only offered issues and pull requests as places to have these conversations. But issues and pull requests both have a linear format—well suited for merging code, but not for creating a community knowledge base. Conversations need their own place—that’s what GitHub Discussions is for.</a:t>
            </a:r>
          </a:p>
          <a:p>
            <a:pPr marL="0" lvl="0" indent="0" algn="just" rtl="0">
              <a:spcBef>
                <a:spcPts val="0"/>
              </a:spcBef>
              <a:spcAft>
                <a:spcPts val="0"/>
              </a:spcAft>
              <a:buNone/>
            </a:pPr>
            <a:endParaRPr lang="en-US" sz="882" b="0" i="0" kern="1200">
              <a:solidFill>
                <a:schemeClr val="tx1"/>
              </a:solidFill>
              <a:effectLst/>
              <a:latin typeface="Segoe UI" panose="020B0502040204020203" pitchFamily="34" charset="0"/>
              <a:ea typeface="+mn-ea"/>
              <a:cs typeface="+mn-cs"/>
            </a:endParaRPr>
          </a:p>
          <a:p>
            <a:pPr marL="0" lvl="0" indent="0" algn="just" rtl="0">
              <a:spcBef>
                <a:spcPts val="0"/>
              </a:spcBef>
              <a:spcAft>
                <a:spcPts val="0"/>
              </a:spcAft>
              <a:buNone/>
            </a:pPr>
            <a:r>
              <a:rPr lang="en-US" sz="882" b="0" i="0" kern="1200">
                <a:solidFill>
                  <a:schemeClr val="tx1"/>
                </a:solidFill>
                <a:effectLst/>
                <a:latin typeface="Segoe UI" panose="020B0502040204020203" pitchFamily="34" charset="0"/>
                <a:ea typeface="+mn-ea"/>
                <a:cs typeface="+mn-cs"/>
              </a:rPr>
              <a:t>Discussions live in your project repository, so they’re accessible where your community is already working together. Their threaded format makes it easy to start, respond to, and organize unstructured conversations. Questions can be marked as answered, so over time a community’s knowledge base grows naturally. And because discussions aren’t closed the way issues are, they can easily serve as a place for maintaining FAQs and other collaborative documentation. We recognize that community discussion is as much a part of development as coding, so discussion contributions appear in users’ contribution graphs. </a:t>
            </a:r>
          </a:p>
          <a:p>
            <a:pPr marL="0" lvl="0" indent="0" algn="just" rtl="0">
              <a:spcBef>
                <a:spcPts val="0"/>
              </a:spcBef>
              <a:spcAft>
                <a:spcPts val="0"/>
              </a:spcAft>
              <a:buNone/>
            </a:pPr>
            <a:endParaRPr lang="en-US" sz="882" b="0" i="0" kern="1200">
              <a:solidFill>
                <a:schemeClr val="tx1"/>
              </a:solidFill>
              <a:effectLst/>
              <a:latin typeface="Segoe UI" panose="020B0502040204020203" pitchFamily="34" charset="0"/>
              <a:ea typeface="+mn-ea"/>
              <a:cs typeface="+mn-cs"/>
            </a:endParaRPr>
          </a:p>
          <a:p>
            <a:pPr marL="0" lvl="0" indent="0" algn="just" rtl="0">
              <a:spcBef>
                <a:spcPts val="0"/>
              </a:spcBef>
              <a:spcAft>
                <a:spcPts val="0"/>
              </a:spcAft>
              <a:buNone/>
            </a:pPr>
            <a:r>
              <a:rPr lang="en-US" sz="882" b="0" i="0" kern="1200">
                <a:solidFill>
                  <a:schemeClr val="tx1"/>
                </a:solidFill>
                <a:effectLst/>
                <a:latin typeface="Segoe UI" panose="020B0502040204020203" pitchFamily="34" charset="0"/>
                <a:ea typeface="+mn-ea"/>
                <a:cs typeface="+mn-cs"/>
              </a:rPr>
              <a:t>Talking points:</a:t>
            </a:r>
          </a:p>
          <a:p>
            <a:pPr marL="0" lvl="0" indent="0" algn="just" rtl="0">
              <a:spcBef>
                <a:spcPts val="0"/>
              </a:spcBef>
              <a:spcAft>
                <a:spcPts val="0"/>
              </a:spcAft>
              <a:buNone/>
            </a:pPr>
            <a:r>
              <a:rPr lang="en-US" sz="882" b="0" i="0" kern="1200">
                <a:solidFill>
                  <a:schemeClr val="tx1"/>
                </a:solidFill>
                <a:effectLst/>
                <a:latin typeface="Segoe UI" panose="020B0502040204020203" pitchFamily="34" charset="0"/>
                <a:ea typeface="+mn-ea"/>
                <a:cs typeface="+mn-cs"/>
              </a:rPr>
              <a:t>New/Requested Features Discussions</a:t>
            </a:r>
          </a:p>
          <a:p>
            <a:pPr marL="0" lvl="0" indent="0" algn="just" rtl="0">
              <a:spcBef>
                <a:spcPts val="0"/>
              </a:spcBef>
              <a:spcAft>
                <a:spcPts val="0"/>
              </a:spcAft>
              <a:buNone/>
            </a:pPr>
            <a:r>
              <a:rPr lang="en-US" sz="882" b="0" i="0" kern="1200">
                <a:solidFill>
                  <a:schemeClr val="tx1"/>
                </a:solidFill>
                <a:effectLst/>
                <a:latin typeface="Segoe UI" panose="020B0502040204020203" pitchFamily="34" charset="0"/>
                <a:ea typeface="+mn-ea"/>
                <a:cs typeface="+mn-cs"/>
              </a:rPr>
              <a:t>Issues with a particular feature</a:t>
            </a:r>
          </a:p>
          <a:p>
            <a:pPr marL="0" lvl="0" indent="0" algn="just" rtl="0">
              <a:spcBef>
                <a:spcPts val="0"/>
              </a:spcBef>
              <a:spcAft>
                <a:spcPts val="0"/>
              </a:spcAft>
              <a:buNone/>
            </a:pPr>
            <a:endParaRPr/>
          </a:p>
        </p:txBody>
      </p:sp>
    </p:spTree>
    <p:extLst>
      <p:ext uri="{BB962C8B-B14F-4D97-AF65-F5344CB8AC3E}">
        <p14:creationId xmlns:p14="http://schemas.microsoft.com/office/powerpoint/2010/main" val="8873371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8/24/2022 10:57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25826098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3"/>
        <p:cNvGrpSpPr/>
        <p:nvPr/>
      </p:nvGrpSpPr>
      <p:grpSpPr>
        <a:xfrm>
          <a:off x="0" y="0"/>
          <a:ext cx="0" cy="0"/>
          <a:chOff x="0" y="0"/>
          <a:chExt cx="0" cy="0"/>
        </a:xfrm>
      </p:grpSpPr>
      <p:sp>
        <p:nvSpPr>
          <p:cNvPr id="4634" name="Google Shape;4634;g763ca3727d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35" name="Google Shape;4635;g763ca3727d_0_4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r>
              <a:rPr lang="en-US">
                <a:sym typeface="Helvetica Neue"/>
              </a:rPr>
              <a:t>Reducing time to set up development environments from hours to seconds</a:t>
            </a:r>
          </a:p>
          <a:p>
            <a:endParaRPr lang="en-US" sz="4000">
              <a:sym typeface="Helvetica Neue"/>
            </a:endParaRPr>
          </a:p>
          <a:p>
            <a:r>
              <a:rPr lang="en-US">
                <a:sym typeface="Helvetica Neue"/>
              </a:rPr>
              <a:t>Powered by web-based version of VS Code, or use with your desktop IDE</a:t>
            </a:r>
          </a:p>
          <a:p>
            <a:endParaRPr lang="en-US" sz="4000">
              <a:sym typeface="Helvetica Neue"/>
            </a:endParaRPr>
          </a:p>
          <a:p>
            <a:r>
              <a:rPr lang="en-US">
                <a:sym typeface="Helvetica Neue"/>
              </a:rPr>
              <a:t>Fully integrated into the GitHub developer experience</a:t>
            </a:r>
          </a:p>
          <a:p>
            <a:pPr marL="0" lvl="0" indent="0" algn="just" rtl="0">
              <a:spcBef>
                <a:spcPts val="0"/>
              </a:spcBef>
              <a:spcAft>
                <a:spcPts val="0"/>
              </a:spcAft>
              <a:buNone/>
            </a:pPr>
            <a:endParaRPr lang="en-US"/>
          </a:p>
          <a:p>
            <a:pPr marL="0" lvl="0" indent="0" algn="just" rtl="0">
              <a:spcBef>
                <a:spcPts val="0"/>
              </a:spcBef>
              <a:spcAft>
                <a:spcPts val="0"/>
              </a:spcAft>
              <a:buNone/>
            </a:pPr>
            <a:r>
              <a:rPr lang="en-US" b="1"/>
              <a:t>Talking points</a:t>
            </a:r>
          </a:p>
          <a:p>
            <a:pPr marL="0" lvl="0" indent="0" algn="just" rtl="0">
              <a:spcBef>
                <a:spcPts val="0"/>
              </a:spcBef>
              <a:spcAft>
                <a:spcPts val="0"/>
              </a:spcAft>
              <a:buNone/>
            </a:pPr>
            <a:r>
              <a:rPr lang="en-US" b="0"/>
              <a:t>Code on Any device</a:t>
            </a:r>
          </a:p>
          <a:p>
            <a:pPr marL="0" lvl="0" indent="0" algn="just" rtl="0">
              <a:spcBef>
                <a:spcPts val="0"/>
              </a:spcBef>
              <a:spcAft>
                <a:spcPts val="0"/>
              </a:spcAft>
              <a:buNone/>
            </a:pPr>
            <a:r>
              <a:rPr lang="en-US" b="0"/>
              <a:t>Instant Productivity</a:t>
            </a:r>
            <a:endParaRPr b="0"/>
          </a:p>
        </p:txBody>
      </p:sp>
    </p:spTree>
    <p:extLst>
      <p:ext uri="{BB962C8B-B14F-4D97-AF65-F5344CB8AC3E}">
        <p14:creationId xmlns:p14="http://schemas.microsoft.com/office/powerpoint/2010/main" val="16708650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3"/>
        <p:cNvGrpSpPr/>
        <p:nvPr/>
      </p:nvGrpSpPr>
      <p:grpSpPr>
        <a:xfrm>
          <a:off x="0" y="0"/>
          <a:ext cx="0" cy="0"/>
          <a:chOff x="0" y="0"/>
          <a:chExt cx="0" cy="0"/>
        </a:xfrm>
      </p:grpSpPr>
      <p:sp>
        <p:nvSpPr>
          <p:cNvPr id="4634" name="Google Shape;4634;g763ca3727d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35" name="Google Shape;4635;g763ca3727d_0_4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en-US" b="0" i="0">
                <a:solidFill>
                  <a:srgbClr val="959DA5"/>
                </a:solidFill>
                <a:effectLst/>
                <a:latin typeface="AllianceNo1 Web"/>
              </a:rPr>
              <a:t>With GitHub Copilot, get suggestions for whole lines or entire functions right inside your editor. </a:t>
            </a:r>
          </a:p>
          <a:p>
            <a:pPr marL="171450" lvl="0" indent="-171450" algn="just" rtl="0">
              <a:spcBef>
                <a:spcPts val="0"/>
              </a:spcBef>
              <a:spcAft>
                <a:spcPts val="0"/>
              </a:spcAft>
              <a:buFont typeface="Arial" panose="020B0604020202020204" pitchFamily="34" charset="0"/>
              <a:buChar char="•"/>
            </a:pPr>
            <a:r>
              <a:rPr lang="en-US" b="0" i="0">
                <a:solidFill>
                  <a:srgbClr val="6E7681"/>
                </a:solidFill>
                <a:effectLst/>
                <a:latin typeface="AllianceNo1 Web"/>
              </a:rPr>
              <a:t>Trained on billions of lines of public code, GitHub Copilot puts the knowledge you need at your fingertips, saving you time and helping you stay focused.</a:t>
            </a:r>
          </a:p>
          <a:p>
            <a:pPr marL="171450" lvl="0" indent="-171450" algn="just" rtl="0">
              <a:spcBef>
                <a:spcPts val="0"/>
              </a:spcBef>
              <a:spcAft>
                <a:spcPts val="0"/>
              </a:spcAft>
              <a:buFont typeface="Arial" panose="020B0604020202020204" pitchFamily="34" charset="0"/>
              <a:buChar char="•"/>
            </a:pPr>
            <a:r>
              <a:rPr lang="en-US" b="0" i="0">
                <a:solidFill>
                  <a:srgbClr val="6A737D"/>
                </a:solidFill>
                <a:effectLst/>
                <a:latin typeface="AllianceNo1 Web"/>
              </a:rPr>
              <a:t>GitHub Copilot is powered by Codex, the new AI system created by </a:t>
            </a:r>
            <a:r>
              <a:rPr lang="en-US" b="0" i="0" err="1">
                <a:solidFill>
                  <a:srgbClr val="6A737D"/>
                </a:solidFill>
                <a:effectLst/>
                <a:latin typeface="AllianceNo1 Web"/>
              </a:rPr>
              <a:t>OpenAI</a:t>
            </a:r>
            <a:r>
              <a:rPr lang="en-US" b="0" i="0">
                <a:solidFill>
                  <a:srgbClr val="6A737D"/>
                </a:solidFill>
                <a:effectLst/>
                <a:latin typeface="AllianceNo1 Web"/>
              </a:rPr>
              <a:t> (gpt3). GitHub Copilot understands significantly more context than most code assistants.</a:t>
            </a:r>
          </a:p>
          <a:p>
            <a:pPr marL="171450" lvl="0" indent="-171450" algn="just" rtl="0">
              <a:spcBef>
                <a:spcPts val="0"/>
              </a:spcBef>
              <a:spcAft>
                <a:spcPts val="0"/>
              </a:spcAft>
              <a:buFont typeface="Arial" panose="020B0604020202020204" pitchFamily="34" charset="0"/>
              <a:buChar char="•"/>
            </a:pPr>
            <a:endParaRPr lang="en-US" b="0" i="0">
              <a:solidFill>
                <a:srgbClr val="6A737D"/>
              </a:solidFill>
              <a:effectLst/>
              <a:latin typeface="AllianceNo1 Web"/>
            </a:endParaRPr>
          </a:p>
          <a:p>
            <a:pPr marL="171450" lvl="0" indent="-171450" algn="just" rtl="0">
              <a:spcBef>
                <a:spcPts val="0"/>
              </a:spcBef>
              <a:spcAft>
                <a:spcPts val="0"/>
              </a:spcAft>
              <a:buFont typeface="Arial" panose="020B0604020202020204" pitchFamily="34" charset="0"/>
              <a:buChar char="•"/>
            </a:pPr>
            <a:r>
              <a:rPr lang="en-US" b="0" i="0">
                <a:solidFill>
                  <a:srgbClr val="6A737D"/>
                </a:solidFill>
                <a:effectLst/>
                <a:latin typeface="AllianceNo1 Web"/>
              </a:rPr>
              <a:t>As developers, we know that everything has been written before, right? </a:t>
            </a:r>
          </a:p>
          <a:p>
            <a:pPr marL="171450" lvl="0" indent="-171450" algn="just" rtl="0">
              <a:spcBef>
                <a:spcPts val="0"/>
              </a:spcBef>
              <a:spcAft>
                <a:spcPts val="0"/>
              </a:spcAft>
              <a:buFont typeface="Arial" panose="020B0604020202020204" pitchFamily="34" charset="0"/>
              <a:buChar char="•"/>
            </a:pPr>
            <a:endParaRPr lang="en-US" b="0" i="0">
              <a:solidFill>
                <a:srgbClr val="6A737D"/>
              </a:solidFill>
              <a:effectLst/>
              <a:latin typeface="AllianceNo1 Web"/>
            </a:endParaRPr>
          </a:p>
          <a:p>
            <a:pPr marL="0" lvl="0" indent="0" algn="just" rtl="0">
              <a:spcBef>
                <a:spcPts val="0"/>
              </a:spcBef>
              <a:spcAft>
                <a:spcPts val="0"/>
              </a:spcAft>
              <a:buFont typeface="Arial" panose="020B0604020202020204" pitchFamily="34" charset="0"/>
              <a:buNone/>
            </a:pPr>
            <a:r>
              <a:rPr lang="en-US" b="0" i="0">
                <a:solidFill>
                  <a:srgbClr val="6A737D"/>
                </a:solidFill>
                <a:effectLst/>
                <a:latin typeface="AllianceNo1 Web"/>
              </a:rPr>
              <a:t>Talking points:</a:t>
            </a:r>
          </a:p>
          <a:p>
            <a:pPr marL="0" lvl="0" indent="0" algn="just" rtl="0">
              <a:spcBef>
                <a:spcPts val="0"/>
              </a:spcBef>
              <a:spcAft>
                <a:spcPts val="0"/>
              </a:spcAft>
              <a:buFont typeface="Arial" panose="020B0604020202020204" pitchFamily="34" charset="0"/>
              <a:buNone/>
            </a:pPr>
            <a:r>
              <a:rPr lang="en-US" b="0" i="0">
                <a:solidFill>
                  <a:srgbClr val="6A737D"/>
                </a:solidFill>
                <a:effectLst/>
                <a:latin typeface="AllianceNo1 Web"/>
              </a:rPr>
              <a:t>---------------</a:t>
            </a:r>
          </a:p>
          <a:p>
            <a:pPr marL="0" lvl="0" indent="0" algn="just" rtl="0">
              <a:spcBef>
                <a:spcPts val="0"/>
              </a:spcBef>
              <a:spcAft>
                <a:spcPts val="0"/>
              </a:spcAft>
              <a:buFont typeface="Arial" panose="020B0604020202020204" pitchFamily="34" charset="0"/>
              <a:buNone/>
            </a:pPr>
            <a:r>
              <a:rPr lang="en-US" b="0" i="0">
                <a:solidFill>
                  <a:srgbClr val="6A737D"/>
                </a:solidFill>
                <a:effectLst/>
                <a:latin typeface="AllianceNo1 Web"/>
              </a:rPr>
              <a:t>Not Just </a:t>
            </a:r>
            <a:r>
              <a:rPr lang="en-US" b="0" i="0" err="1">
                <a:solidFill>
                  <a:srgbClr val="6A737D"/>
                </a:solidFill>
                <a:effectLst/>
                <a:latin typeface="AllianceNo1 Web"/>
              </a:rPr>
              <a:t>Intelli</a:t>
            </a:r>
            <a:r>
              <a:rPr lang="en-US" b="0" i="0">
                <a:solidFill>
                  <a:srgbClr val="6A737D"/>
                </a:solidFill>
                <a:effectLst/>
                <a:latin typeface="AllianceNo1 Web"/>
              </a:rPr>
              <a:t>-sense or auto complete.</a:t>
            </a:r>
          </a:p>
          <a:p>
            <a:pPr marL="0" lvl="0" indent="0" algn="just" rtl="0">
              <a:spcBef>
                <a:spcPts val="0"/>
              </a:spcBef>
              <a:spcAft>
                <a:spcPts val="0"/>
              </a:spcAft>
              <a:buFont typeface="Arial" panose="020B0604020202020204" pitchFamily="34" charset="0"/>
              <a:buNone/>
            </a:pPr>
            <a:r>
              <a:rPr lang="en-US" b="0" i="0">
                <a:solidFill>
                  <a:srgbClr val="6A737D"/>
                </a:solidFill>
                <a:effectLst/>
                <a:latin typeface="AllianceNo1 Web"/>
              </a:rPr>
              <a:t>Great for repetitive tasks like unit tests, unfamiliar territories like new languages or writing code that has been written before within the same context (Language/scope)</a:t>
            </a:r>
            <a:endParaRPr/>
          </a:p>
        </p:txBody>
      </p:sp>
    </p:spTree>
    <p:extLst>
      <p:ext uri="{BB962C8B-B14F-4D97-AF65-F5344CB8AC3E}">
        <p14:creationId xmlns:p14="http://schemas.microsoft.com/office/powerpoint/2010/main" val="19500489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3"/>
        <p:cNvGrpSpPr/>
        <p:nvPr/>
      </p:nvGrpSpPr>
      <p:grpSpPr>
        <a:xfrm>
          <a:off x="0" y="0"/>
          <a:ext cx="0" cy="0"/>
          <a:chOff x="0" y="0"/>
          <a:chExt cx="0" cy="0"/>
        </a:xfrm>
      </p:grpSpPr>
      <p:sp>
        <p:nvSpPr>
          <p:cNvPr id="4634" name="Google Shape;4634;g763ca3727d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35" name="Google Shape;4635;g763ca3727d_0_4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en-US"/>
              <a:t>Talking points:</a:t>
            </a:r>
          </a:p>
          <a:p>
            <a:pPr marL="0" lvl="0" indent="0" algn="just" rtl="0">
              <a:spcBef>
                <a:spcPts val="0"/>
              </a:spcBef>
              <a:spcAft>
                <a:spcPts val="0"/>
              </a:spcAft>
              <a:buNone/>
            </a:pPr>
            <a:endParaRPr lang="en-US"/>
          </a:p>
          <a:p>
            <a:pPr marL="0" lvl="0" indent="0" algn="just" rtl="0">
              <a:spcBef>
                <a:spcPts val="0"/>
              </a:spcBef>
              <a:spcAft>
                <a:spcPts val="0"/>
              </a:spcAft>
              <a:buNone/>
            </a:pPr>
            <a:r>
              <a:rPr lang="en-US"/>
              <a:t>Better Project management capabilities with project tables -- more than just </a:t>
            </a:r>
            <a:r>
              <a:rPr lang="en-US" err="1"/>
              <a:t>kanban</a:t>
            </a:r>
            <a:r>
              <a:rPr lang="en-US"/>
              <a:t> style boards</a:t>
            </a:r>
          </a:p>
          <a:p>
            <a:pPr marL="0" marR="0" lvl="0" indent="0" algn="just" defTabSz="914367" rtl="0" eaLnBrk="1" fontAlgn="auto" latinLnBrk="0" hangingPunct="1">
              <a:lnSpc>
                <a:spcPct val="90000"/>
              </a:lnSpc>
              <a:spcBef>
                <a:spcPts val="0"/>
              </a:spcBef>
              <a:spcAft>
                <a:spcPts val="0"/>
              </a:spcAft>
              <a:buClrTx/>
              <a:buSzTx/>
              <a:buFontTx/>
              <a:buNone/>
              <a:tabLst/>
              <a:defRPr/>
            </a:pPr>
            <a:r>
              <a:rPr lang="en-US" b="1" i="0">
                <a:solidFill>
                  <a:srgbClr val="24292F"/>
                </a:solidFill>
                <a:effectLst/>
                <a:latin typeface="Segoe UI" panose="020B0502040204020203" pitchFamily="34" charset="0"/>
                <a:cs typeface="Segoe UI" panose="020B0502040204020203" pitchFamily="34" charset="0"/>
              </a:rPr>
              <a:t>Break issues into actionable tasks</a:t>
            </a:r>
            <a:r>
              <a:rPr lang="en-US" b="0" i="0">
                <a:solidFill>
                  <a:srgbClr val="24292F"/>
                </a:solidFill>
                <a:effectLst/>
                <a:latin typeface="Segoe UI" panose="020B0502040204020203" pitchFamily="34" charset="0"/>
                <a:cs typeface="Segoe UI" panose="020B0502040204020203" pitchFamily="34" charset="0"/>
              </a:rPr>
              <a:t>: </a:t>
            </a:r>
            <a:r>
              <a:rPr lang="en-US" b="0" i="0">
                <a:solidFill>
                  <a:srgbClr val="57606A"/>
                </a:solidFill>
                <a:effectLst/>
                <a:latin typeface="Alliance No.1"/>
              </a:rPr>
              <a:t>Tackle complex issues with task lists and track their status with new progress indicators. Convert tasks into their own issues and navigate your work hierarchy.</a:t>
            </a:r>
            <a:endParaRPr lang="en-US" b="0" i="0">
              <a:solidFill>
                <a:srgbClr val="24292F"/>
              </a:solidFill>
              <a:effectLst/>
              <a:latin typeface="Segoe UI" panose="020B0502040204020203" pitchFamily="34" charset="0"/>
              <a:cs typeface="Segoe UI" panose="020B0502040204020203" pitchFamily="34" charset="0"/>
            </a:endParaRPr>
          </a:p>
          <a:p>
            <a:pPr marL="0" lvl="0" indent="0" algn="just" rtl="0">
              <a:spcBef>
                <a:spcPts val="0"/>
              </a:spcBef>
              <a:spcAft>
                <a:spcPts val="0"/>
              </a:spcAft>
              <a:buNone/>
            </a:pPr>
            <a:r>
              <a:rPr lang="en-US" b="1"/>
              <a:t>Custom Views: </a:t>
            </a:r>
            <a:r>
              <a:rPr lang="en-US" b="0"/>
              <a:t>build multiple tabs with custom filters, groups …</a:t>
            </a:r>
            <a:endParaRPr lang="en-US" b="1"/>
          </a:p>
          <a:p>
            <a:pPr algn="l"/>
            <a:r>
              <a:rPr lang="en-US" b="1" i="0">
                <a:effectLst/>
                <a:latin typeface="Alliance No.1"/>
              </a:rPr>
              <a:t>Extend issues with custom fields: </a:t>
            </a:r>
            <a:r>
              <a:rPr lang="en-US" b="0" i="0">
                <a:effectLst/>
                <a:latin typeface="Alliance No.1"/>
              </a:rPr>
              <a:t>Track metadata like priority, story points, dates, notes, and links. Add custom fields to project tables and edit from the issue sidebar.</a:t>
            </a:r>
          </a:p>
          <a:p>
            <a:pPr algn="l"/>
            <a:r>
              <a:rPr lang="en-US" b="1" i="0">
                <a:solidFill>
                  <a:srgbClr val="24292F"/>
                </a:solidFill>
                <a:effectLst/>
                <a:latin typeface="Alliance No.1"/>
              </a:rPr>
              <a:t>Issues, wherever you look: </a:t>
            </a:r>
            <a:r>
              <a:rPr lang="en-US" b="0" i="0">
                <a:effectLst/>
                <a:latin typeface="Alliance No.1"/>
              </a:rPr>
              <a:t>Issues can be viewed, created, and managed in your browser, your favorite terminal, or on your phone or iPad.</a:t>
            </a:r>
          </a:p>
          <a:p>
            <a:pPr algn="l"/>
            <a:endParaRPr lang="en-US" b="0" i="0">
              <a:effectLst/>
              <a:latin typeface="Alliance No.1"/>
            </a:endParaRPr>
          </a:p>
          <a:p>
            <a:pPr marL="0" lvl="0" indent="0" algn="just" rtl="0">
              <a:spcBef>
                <a:spcPts val="0"/>
              </a:spcBef>
              <a:spcAft>
                <a:spcPts val="0"/>
              </a:spcAft>
              <a:buNone/>
            </a:pPr>
            <a:endParaRPr lang="en-US"/>
          </a:p>
        </p:txBody>
      </p:sp>
    </p:spTree>
    <p:extLst>
      <p:ext uri="{BB962C8B-B14F-4D97-AF65-F5344CB8AC3E}">
        <p14:creationId xmlns:p14="http://schemas.microsoft.com/office/powerpoint/2010/main" val="820521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8/24/2022 10:54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4699008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0"/>
        <p:cNvGrpSpPr/>
        <p:nvPr/>
      </p:nvGrpSpPr>
      <p:grpSpPr>
        <a:xfrm>
          <a:off x="0" y="0"/>
          <a:ext cx="0" cy="0"/>
          <a:chOff x="0" y="0"/>
          <a:chExt cx="0" cy="0"/>
        </a:xfrm>
      </p:grpSpPr>
      <p:sp>
        <p:nvSpPr>
          <p:cNvPr id="3231" name="Google Shape;3231;gbc2237f379_1_211:notes"/>
          <p:cNvSpPr txBox="1">
            <a:spLocks noGrp="1"/>
          </p:cNvSpPr>
          <p:nvPr>
            <p:ph type="sldNum" idx="12"/>
          </p:nvPr>
        </p:nvSpPr>
        <p:spPr>
          <a:xfrm>
            <a:off x="5909309" y="8685213"/>
            <a:ext cx="9471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Quattrocento Sans"/>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pPr marL="0" marR="0" lvl="0" indent="0" algn="r" defTabSz="914400" rtl="0" eaLnBrk="1" fontAlgn="auto" latinLnBrk="0" hangingPunct="1">
                <a:lnSpc>
                  <a:spcPct val="100000"/>
                </a:lnSpc>
                <a:spcBef>
                  <a:spcPts val="0"/>
                </a:spcBef>
                <a:spcAft>
                  <a:spcPts val="0"/>
                </a:spcAft>
                <a:buClr>
                  <a:srgbClr val="000000"/>
                </a:buClr>
                <a:buSzPts val="1200"/>
                <a:buFont typeface="Quattrocento Sans"/>
                <a:buNone/>
                <a:tabLst/>
                <a:defRPr/>
              </a:pPr>
              <a:t>54</a:t>
            </a:fld>
            <a:endParaRPr kumimoji="0" sz="12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endParaRPr>
          </a:p>
        </p:txBody>
      </p:sp>
      <p:sp>
        <p:nvSpPr>
          <p:cNvPr id="3232" name="Google Shape;3232;gbc2237f379_1_211:notes"/>
          <p:cNvSpPr>
            <a:spLocks noGrp="1" noRot="1" noChangeAspect="1"/>
          </p:cNvSpPr>
          <p:nvPr>
            <p:ph type="sldImg" idx="2"/>
          </p:nvPr>
        </p:nvSpPr>
        <p:spPr>
          <a:xfrm>
            <a:off x="960438" y="2468563"/>
            <a:ext cx="7680325" cy="43211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33" name="Google Shape;3233;gbc2237f379_1_2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None/>
            </a:pPr>
            <a:r>
              <a:rPr lang="en" sz="1600" b="1" dirty="0">
                <a:solidFill>
                  <a:srgbClr val="000000"/>
                </a:solidFill>
                <a:latin typeface="Arial"/>
                <a:ea typeface="Arial"/>
                <a:cs typeface="Arial"/>
                <a:sym typeface="Arial"/>
              </a:rPr>
              <a:t>Azure DevOps is NOT Dead</a:t>
            </a:r>
            <a:endParaRPr dirty="0"/>
          </a:p>
          <a:p>
            <a:pPr marL="0" lvl="0" indent="0" algn="ctr" rtl="0">
              <a:lnSpc>
                <a:spcPct val="90000"/>
              </a:lnSpc>
              <a:spcBef>
                <a:spcPts val="333"/>
              </a:spcBef>
              <a:spcAft>
                <a:spcPts val="0"/>
              </a:spcAft>
              <a:buNone/>
            </a:pPr>
            <a:r>
              <a:rPr lang="en" sz="900" b="1" dirty="0">
                <a:solidFill>
                  <a:srgbClr val="000000"/>
                </a:solidFill>
                <a:latin typeface="Arial"/>
                <a:ea typeface="Arial"/>
                <a:cs typeface="Arial"/>
                <a:sym typeface="Arial"/>
              </a:rPr>
              <a:t>We are not deprecating or sunsetting Azure DevOps.</a:t>
            </a:r>
            <a:endParaRPr sz="1050" b="1" dirty="0">
              <a:solidFill>
                <a:srgbClr val="000000"/>
              </a:solidFill>
              <a:latin typeface="Arial"/>
              <a:ea typeface="Arial"/>
              <a:cs typeface="Arial"/>
              <a:sym typeface="Arial"/>
            </a:endParaRPr>
          </a:p>
          <a:p>
            <a:pPr marL="0" lvl="0" indent="0" algn="l" rtl="0">
              <a:lnSpc>
                <a:spcPct val="90000"/>
              </a:lnSpc>
              <a:spcBef>
                <a:spcPts val="333"/>
              </a:spcBef>
              <a:spcAft>
                <a:spcPts val="0"/>
              </a:spcAft>
              <a:buNone/>
            </a:pPr>
            <a:br>
              <a:rPr lang="en" sz="882" b="0" i="0" dirty="0">
                <a:solidFill>
                  <a:schemeClr val="dk1"/>
                </a:solidFill>
                <a:latin typeface="Quattrocento Sans"/>
                <a:ea typeface="Quattrocento Sans"/>
                <a:cs typeface="Quattrocento Sans"/>
                <a:sym typeface="Quattrocento Sans"/>
              </a:rPr>
            </a:br>
            <a:r>
              <a:rPr lang="en" sz="882" b="0" i="0" dirty="0">
                <a:solidFill>
                  <a:schemeClr val="dk1"/>
                </a:solidFill>
                <a:latin typeface="Quattrocento Sans"/>
                <a:ea typeface="Quattrocento Sans"/>
                <a:cs typeface="Quattrocento Sans"/>
                <a:sym typeface="Quattrocento Sans"/>
              </a:rPr>
              <a:t>Remain fully committed to Azure DevOps customers. We will continue to support and invest in Azure DevOps in the long term. We will prioritize the needs of enterprise customers with a focus on scale, security, compliance, administration, and GitHub integrations.</a:t>
            </a: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8/24/2022 10:57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15252329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8/24/2022 10:57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18357926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about today? What tools we should use today?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8/24/2022 10:57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12439481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endParaRPr lang="en-US" sz="1800"/>
          </a:p>
        </p:txBody>
      </p:sp>
      <p:sp>
        <p:nvSpPr>
          <p:cNvPr id="4" name="Header Placeholder 3"/>
          <p:cNvSpPr>
            <a:spLocks noGrp="1"/>
          </p:cNvSpPr>
          <p:nvPr>
            <p:ph type="hdr" sz="quarter" idx="10"/>
          </p:nvPr>
        </p:nvSpPr>
        <p:spPr/>
        <p:txBody>
          <a:bodyPr/>
          <a:lstStyle/>
          <a:p>
            <a:pPr marL="0" marR="0" lvl="0" indent="0" algn="l" defTabSz="187201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8/24/2022 10:57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138580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sz="1800"/>
              <a:t>Series of blog posts with a monthly recap </a:t>
            </a:r>
          </a:p>
        </p:txBody>
      </p:sp>
      <p:sp>
        <p:nvSpPr>
          <p:cNvPr id="4" name="Header Placeholder 3"/>
          <p:cNvSpPr>
            <a:spLocks noGrp="1"/>
          </p:cNvSpPr>
          <p:nvPr>
            <p:ph type="hdr" sz="quarter" idx="10"/>
          </p:nvPr>
        </p:nvSpPr>
        <p:spPr/>
        <p:txBody>
          <a:bodyPr/>
          <a:lstStyle/>
          <a:p>
            <a:pPr marL="0" marR="0" lvl="0" indent="0" algn="l" defTabSz="187201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8/24/2022 10:57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160720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endParaRPr lang="en-US" sz="1800"/>
          </a:p>
        </p:txBody>
      </p:sp>
      <p:sp>
        <p:nvSpPr>
          <p:cNvPr id="4" name="Header Placeholder 3"/>
          <p:cNvSpPr>
            <a:spLocks noGrp="1"/>
          </p:cNvSpPr>
          <p:nvPr>
            <p:ph type="hdr" sz="quarter" idx="10"/>
          </p:nvPr>
        </p:nvSpPr>
        <p:spPr/>
        <p:txBody>
          <a:bodyPr/>
          <a:lstStyle/>
          <a:p>
            <a:pPr marL="0" marR="0" lvl="0" indent="0" algn="l" defTabSz="187201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8/24/2022 10:57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809439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8/24/2022 10:57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18357926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8/24/2022 10:58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1534598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8/24/2022 10:54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228069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800" b="1">
                <a:solidFill>
                  <a:srgbClr val="2F2F2F"/>
                </a:solidFill>
                <a:latin typeface="+mj-lt"/>
                <a:cs typeface="+mn-cs"/>
              </a:rPr>
              <a:t>Portable unit of deployment - </a:t>
            </a:r>
            <a:r>
              <a:rPr lang="en-US" sz="2800"/>
              <a:t>Containers are a solution to the </a:t>
            </a:r>
            <a:r>
              <a:rPr lang="en-US" sz="2800" b="1"/>
              <a:t>problem of how to get software to run reliably when moved from one computing </a:t>
            </a:r>
            <a:r>
              <a:rPr lang="en-US" sz="2800"/>
              <a:t>environment to another. This could be from a developer's laptop to a test environment, from a staging environment into production and perhaps from a physical machine in a data center to a virtual machine in a private or public </a:t>
            </a:r>
          </a:p>
          <a:p>
            <a:pPr defTabSz="914367">
              <a:spcBef>
                <a:spcPct val="20000"/>
              </a:spcBef>
              <a:buSzPct val="90000"/>
              <a:defRPr/>
            </a:pPr>
            <a:endParaRPr lang="en-US" sz="2800" b="1">
              <a:solidFill>
                <a:srgbClr val="2F2F2F"/>
              </a:solidFill>
              <a:latin typeface="+mj-lt"/>
              <a:cs typeface="+mn-cs"/>
            </a:endParaRPr>
          </a:p>
          <a:p>
            <a:pPr marL="0" marR="0" lvl="0" indent="0" algn="l" defTabSz="914367" rtl="0" eaLnBrk="1" fontAlgn="auto" latinLnBrk="0" hangingPunct="1">
              <a:lnSpc>
                <a:spcPct val="90000"/>
              </a:lnSpc>
              <a:spcBef>
                <a:spcPct val="20000"/>
              </a:spcBef>
              <a:spcAft>
                <a:spcPts val="333"/>
              </a:spcAft>
              <a:buClrTx/>
              <a:buSzPct val="90000"/>
              <a:buFontTx/>
              <a:buNone/>
              <a:tabLst/>
              <a:defRPr/>
            </a:pPr>
            <a:r>
              <a:rPr lang="en-US" sz="2800" b="1">
                <a:solidFill>
                  <a:srgbClr val="2F2F2F"/>
                </a:solidFill>
                <a:latin typeface="+mj-lt"/>
                <a:cs typeface="+mn-cs"/>
              </a:rPr>
              <a:t>Application code and dependencies compartmentalized - </a:t>
            </a:r>
            <a:r>
              <a:rPr lang="en-US" sz="2800" b="1"/>
              <a:t>Simply put, a container consists of an entire runtime environment</a:t>
            </a:r>
            <a:r>
              <a:rPr lang="en-US" sz="2800"/>
              <a:t>: an application, plus all its dependencies, libraries and other binaries, and configuration files needed to run it, bundled into one package. By containerizing the application platform and its dependencies, differences in OS distributions and underlying infrastructure are abstracted away.</a:t>
            </a:r>
          </a:p>
          <a:p>
            <a:pPr defTabSz="914367">
              <a:spcBef>
                <a:spcPct val="20000"/>
              </a:spcBef>
              <a:buSzPct val="90000"/>
              <a:defRPr/>
            </a:pPr>
            <a:endParaRPr lang="en-US" sz="2800" b="1">
              <a:solidFill>
                <a:srgbClr val="2F2F2F"/>
              </a:solidFill>
              <a:latin typeface="+mj-lt"/>
              <a:cs typeface="+mn-cs"/>
            </a:endParaRPr>
          </a:p>
          <a:p>
            <a:pPr marL="0" indent="0">
              <a:buNone/>
            </a:pPr>
            <a:r>
              <a:rPr lang="en-US" sz="2800" b="1">
                <a:solidFill>
                  <a:srgbClr val="2F2F2F"/>
                </a:solidFill>
                <a:latin typeface="+mj-lt"/>
                <a:cs typeface="+mn-cs"/>
              </a:rPr>
              <a:t>Virtualization without the need of a VM overhead - </a:t>
            </a:r>
            <a:r>
              <a:rPr lang="en-US" sz="2800" b="0"/>
              <a:t>With virtualization technology, the package that can be passed around is a virtual machine and it includes an entire operating system as well as the application. A physical server running three virtual machines would have a hypervisor and three separate operating systems running on top of it.</a:t>
            </a:r>
          </a:p>
          <a:p>
            <a:pPr marL="0" indent="0">
              <a:buNone/>
            </a:pPr>
            <a:r>
              <a:rPr lang="en-US" sz="2800" b="0"/>
              <a:t>By contrast a server running three containerized applications as with Docker runs a single operating system, and each container shares the operating system kernel with the other containers. </a:t>
            </a:r>
          </a:p>
          <a:p>
            <a:pPr marL="0" indent="0">
              <a:buNone/>
            </a:pPr>
            <a:endParaRPr lang="en-US" sz="2800" b="1"/>
          </a:p>
          <a:p>
            <a:pPr marL="0" indent="0">
              <a:buNone/>
            </a:pPr>
            <a:r>
              <a:rPr lang="en-US" sz="2800"/>
              <a:t>Shared parts of the operating system are read only, while each container has its own mount (i.e., a way to access the container) for writing. Persistent Storage through Volume</a:t>
            </a:r>
            <a:r>
              <a:rPr lang="en-US" sz="2800" baseline="0"/>
              <a:t> Mapping</a:t>
            </a:r>
          </a:p>
          <a:p>
            <a:pPr marL="0" indent="0">
              <a:buNone/>
            </a:pPr>
            <a:endParaRPr lang="en-US" sz="2800" baseline="0"/>
          </a:p>
          <a:p>
            <a:r>
              <a:rPr lang="en-US" sz="2800"/>
              <a:t>A container may be only tens of megabytes in size, whereas a virtual machine with its own entire operating system may be several gigabytes in size.</a:t>
            </a:r>
          </a:p>
          <a:p>
            <a:r>
              <a:rPr lang="en-US" sz="2800"/>
              <a:t>Because of this, a single server can host far more containers than virtual machines. Virtual machines may take several minutes to boot up their operating systems and begin running the applications they host, containerized applications can be started almost instantly.</a:t>
            </a:r>
          </a:p>
          <a:p>
            <a:pPr defTabSz="914225">
              <a:defRPr/>
            </a:pPr>
            <a:endParaRPr lang="en-US" sz="2800" b="1">
              <a:solidFill>
                <a:srgbClr val="2F2F2F"/>
              </a:solidFill>
              <a:latin typeface="+mj-lt"/>
              <a:cs typeface="+mn-cs"/>
            </a:endParaRPr>
          </a:p>
          <a:p>
            <a:pPr defTabSz="896386">
              <a:spcBef>
                <a:spcPts val="490"/>
              </a:spcBef>
              <a:defRPr/>
            </a:pPr>
            <a:r>
              <a:rPr lang="en-US" sz="2800" b="1">
                <a:solidFill>
                  <a:srgbClr val="2F2F2F"/>
                </a:solidFill>
                <a:latin typeface="+mj-lt"/>
                <a:cs typeface="+mn-cs"/>
              </a:rPr>
              <a:t>Best practice to organize one service/container</a:t>
            </a:r>
          </a:p>
          <a:p>
            <a:pPr marL="0" indent="0">
              <a:buNone/>
            </a:pPr>
            <a:endParaRPr lang="en-US" sz="2800"/>
          </a:p>
          <a:p>
            <a:pPr marL="0" indent="0">
              <a:buNone/>
            </a:pPr>
            <a:endParaRPr lang="en-US" sz="2800"/>
          </a:p>
          <a:p>
            <a:pPr marL="0" indent="0">
              <a:buNone/>
            </a:pPr>
            <a:r>
              <a:rPr lang="en-US" sz="2800"/>
              <a:t>Different versions of software on different</a:t>
            </a:r>
            <a:r>
              <a:rPr lang="en-US" sz="2800" baseline="0"/>
              <a:t> environments</a:t>
            </a:r>
          </a:p>
          <a:p>
            <a:pPr marL="0" indent="0">
              <a:buNone/>
            </a:pPr>
            <a:r>
              <a:rPr lang="en-US" sz="2800" baseline="0"/>
              <a:t>Scale out an environment easily</a:t>
            </a:r>
            <a:endParaRPr lang="en-US" sz="2800"/>
          </a:p>
          <a:p>
            <a:pPr marL="0" indent="0">
              <a:buNone/>
            </a:pPr>
            <a:r>
              <a:rPr lang="en-US" sz="2800"/>
              <a:t>SCALE AS A MONOLITH – today</a:t>
            </a:r>
            <a:r>
              <a:rPr lang="en-US" sz="2800" baseline="0"/>
              <a:t> we scale as monolith’s.</a:t>
            </a:r>
            <a:endParaRPr lang="en-US" sz="2800"/>
          </a:p>
          <a:p>
            <a:pPr marL="0" indent="0">
              <a:buNone/>
            </a:pPr>
            <a:r>
              <a:rPr lang="en-US" sz="2800"/>
              <a:t>DEPLOY</a:t>
            </a:r>
            <a:r>
              <a:rPr lang="en-US" sz="2800" baseline="0"/>
              <a:t> WITH ALL THOSE DEPENDENCIES WHICH MAY VARY </a:t>
            </a:r>
          </a:p>
          <a:p>
            <a:pPr marL="0" indent="0">
              <a:buNone/>
            </a:pPr>
            <a:endParaRPr lang="en-US" sz="2800"/>
          </a:p>
          <a:p>
            <a:pPr marL="0" indent="0">
              <a:buNone/>
            </a:pPr>
            <a:endParaRPr lang="en-US" sz="2800"/>
          </a:p>
          <a:p>
            <a:pPr marL="0" indent="0">
              <a:buNone/>
            </a:pPr>
            <a:endParaRPr lang="en-US" sz="2800"/>
          </a:p>
          <a:p>
            <a:pPr marL="0" indent="0">
              <a:buNone/>
            </a:pPr>
            <a:endParaRPr lang="en-US" sz="2800"/>
          </a:p>
          <a:p>
            <a:pPr marL="0" indent="0">
              <a:buNone/>
            </a:pPr>
            <a:endParaRPr lang="en-US" sz="2800"/>
          </a:p>
          <a:p>
            <a:pPr marL="0" indent="0">
              <a:buNone/>
            </a:pPr>
            <a:endParaRPr lang="en-US" sz="2800"/>
          </a:p>
          <a:p>
            <a:pPr marL="0" indent="0">
              <a:buNone/>
            </a:pPr>
            <a:endParaRPr lang="en-US" sz="2800"/>
          </a:p>
          <a:p>
            <a:pPr marL="0" indent="0">
              <a:buNone/>
            </a:pPr>
            <a:endParaRPr lang="en-US" sz="2800"/>
          </a:p>
          <a:p>
            <a:pPr marL="0" indent="0">
              <a:buNone/>
            </a:pPr>
            <a:endParaRPr lang="en-US" sz="2800"/>
          </a:p>
          <a:p>
            <a:pPr marL="0" indent="0">
              <a:buNone/>
            </a:pPr>
            <a:endParaRPr lang="en-US" sz="2800"/>
          </a:p>
          <a:p>
            <a:pPr marL="0" indent="0">
              <a:buNone/>
            </a:pPr>
            <a:endParaRPr lang="en-US" sz="2800"/>
          </a:p>
          <a:p>
            <a:pPr marL="0" indent="0">
              <a:buNone/>
            </a:pPr>
            <a:r>
              <a:rPr lang="en-US" sz="2800"/>
              <a:t>Slide Source</a:t>
            </a:r>
          </a:p>
          <a:p>
            <a:pPr marL="0" indent="0">
              <a:buNone/>
            </a:pPr>
            <a:r>
              <a:rPr lang="en-US" sz="2800"/>
              <a:t>https://azure.microsoft.com/en-us/documentation/articles/service-fabric-overview-microservices/</a:t>
            </a:r>
          </a:p>
          <a:p>
            <a:pPr marL="0" indent="0">
              <a:buNone/>
            </a:pPr>
            <a:endParaRPr lang="en-US" sz="2800"/>
          </a:p>
          <a:p>
            <a:pPr marL="0" indent="0">
              <a:buNone/>
            </a:pPr>
            <a:r>
              <a:rPr lang="en-US" sz="2800"/>
              <a:t>Notes</a:t>
            </a:r>
          </a:p>
          <a:p>
            <a:r>
              <a:rPr lang="en-US" sz="2800"/>
              <a:t>(1) A monolith app contains domain specific functionality and is normally divided by functional layers such as web, business and data.</a:t>
            </a:r>
          </a:p>
          <a:p>
            <a:r>
              <a:rPr lang="en-US" sz="2800"/>
              <a:t>(2) You scale monolithic apps by cloning it on multiple servers/VMs/containers.</a:t>
            </a:r>
          </a:p>
          <a:p>
            <a:r>
              <a:rPr lang="en-US" sz="2800"/>
              <a:t>(3) A microservice application separates functionality into separate smaller services.</a:t>
            </a:r>
          </a:p>
          <a:p>
            <a:r>
              <a:rPr lang="en-US" sz="2800"/>
              <a:t>(4) This approach scales out by deploying each service independently, creating instances of these services across servers/VMs/containers.</a:t>
            </a:r>
          </a:p>
          <a:p>
            <a:r>
              <a:rPr lang="en-US" sz="2800"/>
              <a:t>Designing with a microservice approach is not a panacea for all projects, however it does align closer with the business objectives described earlier. Also starting with a monolithic approach may be acceptable if you know that later you have the opportunity to rework the code into a microservice design if necessary. More common is that you have a monolith app today and you can slowly break this apart in stages starting with the functional areas that need to be more scalable or agile.</a:t>
            </a:r>
          </a:p>
          <a:p>
            <a:pPr marL="0" indent="0">
              <a:buNone/>
            </a:pPr>
            <a:endParaRPr lang="en-US" sz="2800"/>
          </a:p>
          <a:p>
            <a:pPr marL="0" indent="0">
              <a:buNone/>
            </a:pPr>
            <a:r>
              <a:rPr lang="en-US" sz="2800"/>
              <a:t>PUSH THE CONTAINER TO REMOTE MACHINE</a:t>
            </a:r>
          </a:p>
          <a:p>
            <a:endParaRPr lang="en-US" sz="280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TechReady 23</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8/24/2022 10:54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7080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77500" lnSpcReduction="20000"/>
          </a:bodyPr>
          <a:lstStyle/>
          <a:p>
            <a:pPr>
              <a:buFont typeface="Wingdings" panose="05000000000000000000" pitchFamily="2" charset="2"/>
              <a:buChar char="Ø"/>
              <a:defRPr/>
            </a:pPr>
            <a:endParaRPr lang="en-US" sz="2745" b="1">
              <a:solidFill>
                <a:srgbClr val="002060"/>
              </a:solidFill>
            </a:endParaRPr>
          </a:p>
          <a:p>
            <a:pPr>
              <a:buFont typeface="Wingdings" panose="05000000000000000000" pitchFamily="2" charset="2"/>
              <a:buChar char="Ø"/>
              <a:defRPr/>
            </a:pPr>
            <a:r>
              <a:rPr lang="en-US" sz="2745" b="1">
                <a:solidFill>
                  <a:srgbClr val="002060"/>
                </a:solidFill>
              </a:rPr>
              <a:t>Guarantees consistency across DEV, TEST and PROD</a:t>
            </a:r>
          </a:p>
          <a:p>
            <a:pPr lvl="1"/>
            <a:r>
              <a:rPr lang="en-US" sz="2353" kern="0">
                <a:gradFill>
                  <a:gsLst>
                    <a:gs pos="1250">
                      <a:srgbClr val="505050"/>
                    </a:gs>
                    <a:gs pos="100000">
                      <a:srgbClr val="505050"/>
                    </a:gs>
                  </a:gsLst>
                  <a:lin ang="5400000" scaled="0"/>
                </a:gradFill>
              </a:rPr>
              <a:t>Provides portability – works across all environments</a:t>
            </a:r>
          </a:p>
          <a:p>
            <a:pPr>
              <a:buFont typeface="Wingdings" panose="05000000000000000000" pitchFamily="2" charset="2"/>
              <a:buChar char="Ø"/>
              <a:defRPr/>
            </a:pPr>
            <a:endParaRPr lang="en-US" sz="2745" b="1">
              <a:solidFill>
                <a:srgbClr val="002060"/>
              </a:solidFill>
            </a:endParaRPr>
          </a:p>
          <a:p>
            <a:pPr>
              <a:buFont typeface="Wingdings" panose="05000000000000000000" pitchFamily="2" charset="2"/>
              <a:buChar char="Ø"/>
              <a:defRPr/>
            </a:pPr>
            <a:r>
              <a:rPr lang="en-US" sz="2745" b="1">
                <a:solidFill>
                  <a:srgbClr val="002060"/>
                </a:solidFill>
              </a:rPr>
              <a:t>Increases Productivity</a:t>
            </a:r>
          </a:p>
          <a:p>
            <a:pPr lvl="1"/>
            <a:r>
              <a:rPr lang="en-US" sz="2353"/>
              <a:t>Dramatic reduction in Sprint 0 timelines</a:t>
            </a:r>
          </a:p>
          <a:p>
            <a:pPr lvl="1"/>
            <a:endParaRPr lang="en-US" sz="2353">
              <a:latin typeface="+mj-lt"/>
              <a:cs typeface="Segoe UI Light"/>
            </a:endParaRPr>
          </a:p>
          <a:p>
            <a:pPr>
              <a:buFont typeface="Wingdings" panose="05000000000000000000" pitchFamily="2" charset="2"/>
              <a:buChar char="Ø"/>
              <a:defRPr/>
            </a:pPr>
            <a:r>
              <a:rPr lang="en-US" sz="2745" b="1">
                <a:solidFill>
                  <a:srgbClr val="002060"/>
                </a:solidFill>
              </a:rPr>
              <a:t>Isolation &amp; Performance </a:t>
            </a:r>
          </a:p>
          <a:p>
            <a:pPr lvl="1"/>
            <a:r>
              <a:rPr lang="en-US" sz="2353"/>
              <a:t>Container instances are isolated between services and OS</a:t>
            </a:r>
            <a:endParaRPr lang="en-US" sz="2353">
              <a:cs typeface="Segoe UI Light"/>
            </a:endParaRPr>
          </a:p>
          <a:p>
            <a:pPr>
              <a:buFont typeface="Wingdings" panose="05000000000000000000" pitchFamily="2" charset="2"/>
              <a:buChar char="Ø"/>
              <a:defRPr/>
            </a:pPr>
            <a:endParaRPr lang="en-US" sz="2353" b="1">
              <a:solidFill>
                <a:srgbClr val="002060"/>
              </a:solidFill>
              <a:cs typeface="Segoe UI Light"/>
            </a:endParaRPr>
          </a:p>
          <a:p>
            <a:pPr>
              <a:buFont typeface="Wingdings" panose="05000000000000000000" pitchFamily="2" charset="2"/>
              <a:buChar char="Ø"/>
              <a:defRPr/>
            </a:pPr>
            <a:r>
              <a:rPr lang="en-US" sz="2745" b="1">
                <a:solidFill>
                  <a:srgbClr val="002060"/>
                </a:solidFill>
              </a:rPr>
              <a:t>Smaller footprint than VMs</a:t>
            </a:r>
          </a:p>
          <a:p>
            <a:pPr lvl="1"/>
            <a:r>
              <a:rPr lang="en-US" sz="2353"/>
              <a:t>Optimize density and consolidation</a:t>
            </a:r>
            <a:endParaRPr lang="en-US" sz="2353" kern="0">
              <a:gradFill>
                <a:gsLst>
                  <a:gs pos="1250">
                    <a:srgbClr val="505050"/>
                  </a:gs>
                  <a:gs pos="100000">
                    <a:srgbClr val="505050"/>
                  </a:gs>
                </a:gsLst>
                <a:lin ang="5400000" scaled="0"/>
              </a:gradFill>
            </a:endParaRPr>
          </a:p>
          <a:p>
            <a:r>
              <a:rPr lang="en-US" err="1"/>
              <a:t>ility</a:t>
            </a:r>
            <a:r>
              <a:rPr lang="en-US"/>
              <a:t> to design for very fast, very efficient scaling</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9CCBEB-0220-40F7-B628-428B12AFD51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8/24/2022 10:54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2627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On left</a:t>
            </a:r>
            <a:r>
              <a:rPr lang="en-US" b="1" baseline="0"/>
              <a:t> - T</a:t>
            </a:r>
            <a:r>
              <a:rPr lang="en-US" b="1"/>
              <a:t>raditional</a:t>
            </a:r>
            <a:r>
              <a:rPr lang="en-US" b="1" baseline="0"/>
              <a:t> 3 tier or N tier architecture with horizontal layering.</a:t>
            </a:r>
          </a:p>
          <a:p>
            <a:r>
              <a:rPr lang="en-US" baseline="0"/>
              <a:t>Most of the great (micro services architecture) MSA examples migrated from this monolithic, horizontal design: Netflix, LinkedIn, Uber etc.</a:t>
            </a:r>
          </a:p>
          <a:p>
            <a:r>
              <a:rPr lang="en-US"/>
              <a:t>MSA is a Vertical (functional) slice of monolith.</a:t>
            </a:r>
            <a:r>
              <a:rPr lang="en-US" baseline="0"/>
              <a:t> Each and every function becomes separate MS</a:t>
            </a:r>
            <a:endParaRPr lang="en-US"/>
          </a:p>
          <a:p>
            <a:endParaRPr lang="en-US" b="1">
              <a:solidFill>
                <a:srgbClr val="FF0000"/>
              </a:solidFill>
            </a:endParaRPr>
          </a:p>
          <a:p>
            <a:r>
              <a:rPr lang="en-US" b="1">
                <a:solidFill>
                  <a:srgbClr val="FF0000"/>
                </a:solidFill>
              </a:rPr>
              <a:t>One service represents</a:t>
            </a:r>
            <a:r>
              <a:rPr lang="en-US" b="1" baseline="0">
                <a:solidFill>
                  <a:srgbClr val="FF0000"/>
                </a:solidFill>
              </a:rPr>
              <a:t> one responsibility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a:t>Instead of having a single DB for entire app, e</a:t>
            </a:r>
            <a:r>
              <a:rPr lang="en-US"/>
              <a:t>ach service has its own data store and can range </a:t>
            </a:r>
            <a:r>
              <a:rPr lang="en-US" baseline="0"/>
              <a:t>from RDB, NoSQL or other</a:t>
            </a:r>
            <a:endParaRPr lang="en-US"/>
          </a:p>
          <a:p>
            <a:r>
              <a:rPr lang="en-US" baseline="0"/>
              <a:t>(This is called “</a:t>
            </a:r>
            <a:r>
              <a:rPr lang="en-US" b="1"/>
              <a:t>Polyglot persistence</a:t>
            </a:r>
            <a:r>
              <a:rPr lang="en-US"/>
              <a:t>” – best storage for each specific service)</a:t>
            </a:r>
          </a:p>
          <a:p>
            <a:r>
              <a:rPr lang="en-US"/>
              <a:t>As</a:t>
            </a:r>
            <a:r>
              <a:rPr lang="en-US" baseline="0"/>
              <a:t> </a:t>
            </a:r>
            <a:r>
              <a:rPr lang="en-US"/>
              <a:t>part of refactoring, each </a:t>
            </a:r>
            <a:r>
              <a:rPr lang="en-US" baseline="0"/>
              <a:t>MS exposed as API – UI layer now becomes</a:t>
            </a:r>
            <a:r>
              <a:rPr lang="en-US"/>
              <a:t> SPA or</a:t>
            </a:r>
            <a:r>
              <a:rPr lang="en-US" baseline="0"/>
              <a:t> mobile that consume that API </a:t>
            </a:r>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7F0260-00EA-5546-8E73-DDB0DE8C95E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06898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4A3A1-7B76-B5C8-1010-5BB285C2EB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7836F6C-390F-EE68-100A-0EA716D8D6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A8B0F98-A2EE-85DA-CE4D-242BB40D5A86}"/>
              </a:ext>
            </a:extLst>
          </p:cNvPr>
          <p:cNvSpPr>
            <a:spLocks noGrp="1"/>
          </p:cNvSpPr>
          <p:nvPr>
            <p:ph type="dt" sz="half" idx="10"/>
          </p:nvPr>
        </p:nvSpPr>
        <p:spPr/>
        <p:txBody>
          <a:bodyPr/>
          <a:lstStyle/>
          <a:p>
            <a:fld id="{64D26D1D-012B-4BFB-B321-0BBF2B746F2E}" type="datetimeFigureOut">
              <a:rPr lang="en-US" smtClean="0"/>
              <a:t>8/24/2022</a:t>
            </a:fld>
            <a:endParaRPr lang="en-US"/>
          </a:p>
        </p:txBody>
      </p:sp>
      <p:sp>
        <p:nvSpPr>
          <p:cNvPr id="5" name="Footer Placeholder 4">
            <a:extLst>
              <a:ext uri="{FF2B5EF4-FFF2-40B4-BE49-F238E27FC236}">
                <a16:creationId xmlns:a16="http://schemas.microsoft.com/office/drawing/2014/main" id="{6FE6EACD-B17E-9064-51D7-E081C8ACFA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0EA621-2F87-661A-15DF-E5F13119BAF6}"/>
              </a:ext>
            </a:extLst>
          </p:cNvPr>
          <p:cNvSpPr>
            <a:spLocks noGrp="1"/>
          </p:cNvSpPr>
          <p:nvPr>
            <p:ph type="sldNum" sz="quarter" idx="12"/>
          </p:nvPr>
        </p:nvSpPr>
        <p:spPr/>
        <p:txBody>
          <a:bodyPr/>
          <a:lstStyle/>
          <a:p>
            <a:fld id="{FD92AD91-E12A-4EA4-925F-83DC032B97B3}" type="slidenum">
              <a:rPr lang="en-US" smtClean="0"/>
              <a:t>‹#›</a:t>
            </a:fld>
            <a:endParaRPr lang="en-US"/>
          </a:p>
        </p:txBody>
      </p:sp>
    </p:spTree>
    <p:extLst>
      <p:ext uri="{BB962C8B-B14F-4D97-AF65-F5344CB8AC3E}">
        <p14:creationId xmlns:p14="http://schemas.microsoft.com/office/powerpoint/2010/main" val="3564572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D1AEF-A4AF-4D62-03A3-86BE6F5427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71BDC9-B44D-167F-A36B-BA4203453D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CDA571-B217-ECC1-607E-3193C95011E6}"/>
              </a:ext>
            </a:extLst>
          </p:cNvPr>
          <p:cNvSpPr>
            <a:spLocks noGrp="1"/>
          </p:cNvSpPr>
          <p:nvPr>
            <p:ph type="dt" sz="half" idx="10"/>
          </p:nvPr>
        </p:nvSpPr>
        <p:spPr/>
        <p:txBody>
          <a:bodyPr/>
          <a:lstStyle/>
          <a:p>
            <a:fld id="{64D26D1D-012B-4BFB-B321-0BBF2B746F2E}" type="datetimeFigureOut">
              <a:rPr lang="en-US" smtClean="0"/>
              <a:t>8/24/2022</a:t>
            </a:fld>
            <a:endParaRPr lang="en-US"/>
          </a:p>
        </p:txBody>
      </p:sp>
      <p:sp>
        <p:nvSpPr>
          <p:cNvPr id="5" name="Footer Placeholder 4">
            <a:extLst>
              <a:ext uri="{FF2B5EF4-FFF2-40B4-BE49-F238E27FC236}">
                <a16:creationId xmlns:a16="http://schemas.microsoft.com/office/drawing/2014/main" id="{01133F81-7905-C8DD-2A8C-C7BF8669B1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DE1DE5-30DE-2675-A1D8-A3CB16C1CD3E}"/>
              </a:ext>
            </a:extLst>
          </p:cNvPr>
          <p:cNvSpPr>
            <a:spLocks noGrp="1"/>
          </p:cNvSpPr>
          <p:nvPr>
            <p:ph type="sldNum" sz="quarter" idx="12"/>
          </p:nvPr>
        </p:nvSpPr>
        <p:spPr/>
        <p:txBody>
          <a:bodyPr/>
          <a:lstStyle/>
          <a:p>
            <a:fld id="{FD92AD91-E12A-4EA4-925F-83DC032B97B3}" type="slidenum">
              <a:rPr lang="en-US" smtClean="0"/>
              <a:t>‹#›</a:t>
            </a:fld>
            <a:endParaRPr lang="en-US"/>
          </a:p>
        </p:txBody>
      </p:sp>
    </p:spTree>
    <p:extLst>
      <p:ext uri="{BB962C8B-B14F-4D97-AF65-F5344CB8AC3E}">
        <p14:creationId xmlns:p14="http://schemas.microsoft.com/office/powerpoint/2010/main" val="8040331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C7506C-5B90-4C66-9C7E-F90B9B1F3D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2B1A95-CF21-4D44-1899-054782D632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F2F0A0-5063-58CF-185B-DE6EBAEFE3F3}"/>
              </a:ext>
            </a:extLst>
          </p:cNvPr>
          <p:cNvSpPr>
            <a:spLocks noGrp="1"/>
          </p:cNvSpPr>
          <p:nvPr>
            <p:ph type="dt" sz="half" idx="10"/>
          </p:nvPr>
        </p:nvSpPr>
        <p:spPr/>
        <p:txBody>
          <a:bodyPr/>
          <a:lstStyle/>
          <a:p>
            <a:fld id="{64D26D1D-012B-4BFB-B321-0BBF2B746F2E}" type="datetimeFigureOut">
              <a:rPr lang="en-US" smtClean="0"/>
              <a:t>8/24/2022</a:t>
            </a:fld>
            <a:endParaRPr lang="en-US"/>
          </a:p>
        </p:txBody>
      </p:sp>
      <p:sp>
        <p:nvSpPr>
          <p:cNvPr id="5" name="Footer Placeholder 4">
            <a:extLst>
              <a:ext uri="{FF2B5EF4-FFF2-40B4-BE49-F238E27FC236}">
                <a16:creationId xmlns:a16="http://schemas.microsoft.com/office/drawing/2014/main" id="{2E019249-AA4E-0900-157D-E2A24E4172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94E1A-0AE2-D194-8155-8CEA8DEA6F4A}"/>
              </a:ext>
            </a:extLst>
          </p:cNvPr>
          <p:cNvSpPr>
            <a:spLocks noGrp="1"/>
          </p:cNvSpPr>
          <p:nvPr>
            <p:ph type="sldNum" sz="quarter" idx="12"/>
          </p:nvPr>
        </p:nvSpPr>
        <p:spPr/>
        <p:txBody>
          <a:bodyPr/>
          <a:lstStyle/>
          <a:p>
            <a:fld id="{FD92AD91-E12A-4EA4-925F-83DC032B97B3}" type="slidenum">
              <a:rPr lang="en-US" smtClean="0"/>
              <a:t>‹#›</a:t>
            </a:fld>
            <a:endParaRPr lang="en-US"/>
          </a:p>
        </p:txBody>
      </p:sp>
    </p:spTree>
    <p:extLst>
      <p:ext uri="{BB962C8B-B14F-4D97-AF65-F5344CB8AC3E}">
        <p14:creationId xmlns:p14="http://schemas.microsoft.com/office/powerpoint/2010/main" val="40540607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2123423014"/>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38729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620198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4458062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753782"/>
          </a:xfrm>
        </p:spPr>
        <p:txBody>
          <a:bodyPr>
            <a:spAutoFit/>
          </a:bodyPr>
          <a:lstStyle>
            <a:lvl1pPr>
              <a:defRPr sz="2200"/>
            </a:lvl1pPr>
            <a:lvl2pPr marL="685668" indent="-228556">
              <a:buFont typeface="Arial" panose="020B0604020202020204" pitchFamily="34" charset="0"/>
              <a:buChar char="•"/>
              <a:defRPr sz="2000"/>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838200" y="365126"/>
            <a:ext cx="10515600" cy="594542"/>
          </a:xfrm>
        </p:spPr>
        <p:txBody>
          <a:bodyPr/>
          <a:lstStyle/>
          <a:p>
            <a:r>
              <a:rPr lang="en-US"/>
              <a:t>Click to edit Master title style</a:t>
            </a:r>
          </a:p>
        </p:txBody>
      </p:sp>
    </p:spTree>
    <p:extLst>
      <p:ext uri="{BB962C8B-B14F-4D97-AF65-F5344CB8AC3E}">
        <p14:creationId xmlns:p14="http://schemas.microsoft.com/office/powerpoint/2010/main" val="161844501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872811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532310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443301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017EA-FD83-5922-704F-FD914FA5B3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9B602D-EE20-6AC5-8927-48A22BA107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6AA1CB-F8E7-D48A-DC40-2C2769BC61A9}"/>
              </a:ext>
            </a:extLst>
          </p:cNvPr>
          <p:cNvSpPr>
            <a:spLocks noGrp="1"/>
          </p:cNvSpPr>
          <p:nvPr>
            <p:ph type="dt" sz="half" idx="10"/>
          </p:nvPr>
        </p:nvSpPr>
        <p:spPr/>
        <p:txBody>
          <a:bodyPr/>
          <a:lstStyle/>
          <a:p>
            <a:fld id="{64D26D1D-012B-4BFB-B321-0BBF2B746F2E}" type="datetimeFigureOut">
              <a:rPr lang="en-US" smtClean="0"/>
              <a:t>8/24/2022</a:t>
            </a:fld>
            <a:endParaRPr lang="en-US"/>
          </a:p>
        </p:txBody>
      </p:sp>
      <p:sp>
        <p:nvSpPr>
          <p:cNvPr id="5" name="Footer Placeholder 4">
            <a:extLst>
              <a:ext uri="{FF2B5EF4-FFF2-40B4-BE49-F238E27FC236}">
                <a16:creationId xmlns:a16="http://schemas.microsoft.com/office/drawing/2014/main" id="{635FF7BC-EBA9-17D9-D0B0-EBCC1011D4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A7C4A4-47F4-1CE9-B951-A56771BF2417}"/>
              </a:ext>
            </a:extLst>
          </p:cNvPr>
          <p:cNvSpPr>
            <a:spLocks noGrp="1"/>
          </p:cNvSpPr>
          <p:nvPr>
            <p:ph type="sldNum" sz="quarter" idx="12"/>
          </p:nvPr>
        </p:nvSpPr>
        <p:spPr/>
        <p:txBody>
          <a:bodyPr/>
          <a:lstStyle/>
          <a:p>
            <a:fld id="{FD92AD91-E12A-4EA4-925F-83DC032B97B3}" type="slidenum">
              <a:rPr lang="en-US" smtClean="0"/>
              <a:t>‹#›</a:t>
            </a:fld>
            <a:endParaRPr lang="en-US"/>
          </a:p>
        </p:txBody>
      </p:sp>
    </p:spTree>
    <p:extLst>
      <p:ext uri="{BB962C8B-B14F-4D97-AF65-F5344CB8AC3E}">
        <p14:creationId xmlns:p14="http://schemas.microsoft.com/office/powerpoint/2010/main" val="7981785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34154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2" y="2590800"/>
            <a:ext cx="10601757" cy="990631"/>
          </a:xfrm>
          <a:prstGeom prst="rect">
            <a:avLst/>
          </a:prstGeom>
        </p:spPr>
        <p:txBody>
          <a:bodyPr lIns="0" anchor="b" anchorCtr="0">
            <a:noAutofit/>
          </a:bodyPr>
          <a:lstStyle>
            <a:lvl1pPr>
              <a:defRPr sz="6000" b="1" i="0" baseline="0">
                <a:solidFill>
                  <a:schemeClr val="tx1"/>
                </a:solidFill>
                <a:latin typeface="Segoe UI Semibold" charset="0"/>
                <a:ea typeface="Segoe UI Semibold" charset="0"/>
                <a:cs typeface="Segoe UI Semibold" charset="0"/>
              </a:defRPr>
            </a:lvl1pPr>
          </a:lstStyle>
          <a:p>
            <a:r>
              <a:rPr lang="en-US"/>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1"/>
            <a:ext cx="10553700" cy="424771"/>
          </a:xfrm>
          <a:prstGeom prst="rect">
            <a:avLst/>
          </a:prstGeom>
        </p:spPr>
        <p:txBody>
          <a:bodyPr vert="horz" lIns="0" tIns="0" rIns="0" bIns="0" rtlCol="0" anchor="t" anchorCtr="0">
            <a:noAutofit/>
          </a:bodyPr>
          <a:lstStyle>
            <a:lvl1pPr marL="457114" indent="-457114">
              <a:buFont typeface="+mj-lt"/>
              <a:buNone/>
              <a:defRPr sz="28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405258"/>
          </a:xfrm>
          <a:prstGeom prst="rect">
            <a:avLst/>
          </a:prstGeom>
        </p:spPr>
        <p:txBody>
          <a:bodyPr/>
          <a:lstStyle>
            <a:lvl1pPr>
              <a:defRPr sz="2800" b="1" i="0">
                <a:solidFill>
                  <a:schemeClr val="tx1"/>
                </a:solidFill>
                <a:latin typeface="Segoe UI Semibold" charset="0"/>
                <a:ea typeface="Segoe UI Semibold" charset="0"/>
                <a:cs typeface="Segoe UI Semibold" charset="0"/>
              </a:defRPr>
            </a:lvl1pPr>
          </a:lstStyle>
          <a:p>
            <a:pPr lvl="0"/>
            <a:r>
              <a:rPr lang="en-US"/>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837035"/>
            <a:ext cx="3773917" cy="330008"/>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9686618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ntent + slanted Image Right">
    <p:spTree>
      <p:nvGrpSpPr>
        <p:cNvPr id="1" name=""/>
        <p:cNvGrpSpPr/>
        <p:nvPr/>
      </p:nvGrpSpPr>
      <p:grpSpPr>
        <a:xfrm>
          <a:off x="0" y="0"/>
          <a:ext cx="0" cy="0"/>
          <a:chOff x="0" y="0"/>
          <a:chExt cx="0" cy="0"/>
        </a:xfrm>
      </p:grpSpPr>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457201" y="457200"/>
            <a:ext cx="5638798" cy="1409700"/>
          </a:xfrm>
          <a:prstGeom prst="rect">
            <a:avLst/>
          </a:prstGeom>
        </p:spPr>
        <p:txBody>
          <a:bodyPr vert="horz" lIns="0" tIns="0" rIns="0" bIns="0" rtlCol="0" anchor="t">
            <a:normAutofit/>
          </a:bodyPr>
          <a:lstStyle>
            <a:lvl1pPr>
              <a:defRPr>
                <a:solidFill>
                  <a:schemeClr val="tx1"/>
                </a:solidFill>
              </a:defRPr>
            </a:lvl1pPr>
          </a:lstStyle>
          <a:p>
            <a:r>
              <a:rPr lang="en-US"/>
              <a:t>Click to edit title</a:t>
            </a:r>
          </a:p>
        </p:txBody>
      </p:sp>
      <p:sp>
        <p:nvSpPr>
          <p:cNvPr id="7" name="Slide Number Placeholder 2">
            <a:extLst>
              <a:ext uri="{FF2B5EF4-FFF2-40B4-BE49-F238E27FC236}">
                <a16:creationId xmlns:a16="http://schemas.microsoft.com/office/drawing/2014/main" id="{37C32BF6-02DE-4611-8B42-B01BC47DC61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9" name="Text Placeholder 3">
            <a:extLst>
              <a:ext uri="{FF2B5EF4-FFF2-40B4-BE49-F238E27FC236}">
                <a16:creationId xmlns:a16="http://schemas.microsoft.com/office/drawing/2014/main" id="{D78D2F5C-C02D-49C4-A3A8-A4526E03FB11}"/>
              </a:ext>
            </a:extLst>
          </p:cNvPr>
          <p:cNvSpPr>
            <a:spLocks noGrp="1"/>
          </p:cNvSpPr>
          <p:nvPr>
            <p:ph idx="32" hasCustomPrompt="1"/>
          </p:nvPr>
        </p:nvSpPr>
        <p:spPr>
          <a:xfrm>
            <a:off x="465151" y="1866900"/>
            <a:ext cx="5630848"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6" name="Picture Placeholder 3">
            <a:extLst>
              <a:ext uri="{FF2B5EF4-FFF2-40B4-BE49-F238E27FC236}">
                <a16:creationId xmlns:a16="http://schemas.microsoft.com/office/drawing/2014/main" id="{72DE6A1D-8AB1-4C01-944E-A32A7172E8EC}"/>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a:t>Drag picture to placeholder </a:t>
            </a:r>
            <a:br>
              <a:rPr lang="en-US"/>
            </a:br>
            <a:r>
              <a:rPr lang="en-US"/>
              <a:t>or click icon to add</a:t>
            </a:r>
          </a:p>
        </p:txBody>
      </p:sp>
    </p:spTree>
    <p:extLst>
      <p:ext uri="{BB962C8B-B14F-4D97-AF65-F5344CB8AC3E}">
        <p14:creationId xmlns:p14="http://schemas.microsoft.com/office/powerpoint/2010/main" val="22009162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1951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168226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82229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75945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Blank Light">
  <p:cSld name="Blank Light">
    <p:bg>
      <p:bgPr>
        <a:solidFill>
          <a:srgbClr val="FFFFFF"/>
        </a:solidFill>
        <a:effectLst/>
      </p:bgPr>
    </p:bg>
    <p:spTree>
      <p:nvGrpSpPr>
        <p:cNvPr id="1" name="Shape 905"/>
        <p:cNvGrpSpPr/>
        <p:nvPr/>
      </p:nvGrpSpPr>
      <p:grpSpPr>
        <a:xfrm>
          <a:off x="0" y="0"/>
          <a:ext cx="0" cy="0"/>
          <a:chOff x="0" y="0"/>
          <a:chExt cx="0" cy="0"/>
        </a:xfrm>
      </p:grpSpPr>
      <p:sp>
        <p:nvSpPr>
          <p:cNvPr id="906" name="Google Shape;906;p206"/>
          <p:cNvSpPr txBox="1">
            <a:spLocks noGrp="1"/>
          </p:cNvSpPr>
          <p:nvPr>
            <p:ph type="sldNum" idx="12"/>
          </p:nvPr>
        </p:nvSpPr>
        <p:spPr>
          <a:xfrm>
            <a:off x="5979519" y="6540502"/>
            <a:ext cx="226619" cy="23053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400"/>
              <a:buFont typeface="Helvetica Neue Light"/>
              <a:buNone/>
              <a:defRPr sz="1200">
                <a:solidFill>
                  <a:srgbClr val="FFFFFF"/>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FFFFFF"/>
              </a:buClr>
              <a:buSzPts val="2400"/>
              <a:buFont typeface="Helvetica Neue Light"/>
              <a:buNone/>
              <a:defRPr sz="1200">
                <a:solidFill>
                  <a:srgbClr val="FFFFFF"/>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FFFFFF"/>
              </a:buClr>
              <a:buSzPts val="2400"/>
              <a:buFont typeface="Helvetica Neue Light"/>
              <a:buNone/>
              <a:defRPr sz="1200">
                <a:solidFill>
                  <a:srgbClr val="FFFFFF"/>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FFFFFF"/>
              </a:buClr>
              <a:buSzPts val="2400"/>
              <a:buFont typeface="Helvetica Neue Light"/>
              <a:buNone/>
              <a:defRPr sz="1200">
                <a:solidFill>
                  <a:srgbClr val="FFFFFF"/>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FFFFFF"/>
              </a:buClr>
              <a:buSzPts val="2400"/>
              <a:buFont typeface="Helvetica Neue Light"/>
              <a:buNone/>
              <a:defRPr sz="1200">
                <a:solidFill>
                  <a:srgbClr val="FFFFFF"/>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FFFFFF"/>
              </a:buClr>
              <a:buSzPts val="2400"/>
              <a:buFont typeface="Helvetica Neue Light"/>
              <a:buNone/>
              <a:defRPr sz="1200">
                <a:solidFill>
                  <a:srgbClr val="FFFFFF"/>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FFFFFF"/>
              </a:buClr>
              <a:buSzPts val="2400"/>
              <a:buFont typeface="Helvetica Neue Light"/>
              <a:buNone/>
              <a:defRPr sz="1200">
                <a:solidFill>
                  <a:srgbClr val="FFFFFF"/>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FFFFFF"/>
              </a:buClr>
              <a:buSzPts val="2400"/>
              <a:buFont typeface="Helvetica Neue Light"/>
              <a:buNone/>
              <a:defRPr sz="1200">
                <a:solidFill>
                  <a:srgbClr val="FFFFFF"/>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FFFFFF"/>
              </a:buClr>
              <a:buSzPts val="2400"/>
              <a:buFont typeface="Helvetica Neue Light"/>
              <a:buNone/>
              <a:defRPr sz="1200">
                <a:solidFill>
                  <a:srgbClr val="FFFFFF"/>
                </a:solidFill>
                <a:latin typeface="Helvetica Neue Light"/>
                <a:ea typeface="Helvetica Neue Light"/>
                <a:cs typeface="Helvetica Neue Light"/>
                <a:sym typeface="Helvetica Neue Light"/>
              </a:defRPr>
            </a:lvl9pPr>
          </a:lstStyle>
          <a:p>
            <a:pPr defTabSz="914016">
              <a:defRPr/>
            </a:pPr>
            <a:fld id="{00000000-1234-1234-1234-123412341234}" type="slidenum">
              <a:rPr lang="en-US" smtClean="0"/>
              <a:pPr defTabSz="914016">
                <a:defRPr/>
              </a:pPr>
              <a:t>‹#›</a:t>
            </a:fld>
            <a:endParaRPr lang="en-US" sz="1600">
              <a:solidFill>
                <a:srgbClr val="000000"/>
              </a:solidFill>
              <a:latin typeface="Arial"/>
              <a:ea typeface="Arial"/>
              <a:cs typeface="Arial"/>
              <a:sym typeface="Arial"/>
            </a:endParaRPr>
          </a:p>
        </p:txBody>
      </p:sp>
    </p:spTree>
    <p:extLst>
      <p:ext uri="{BB962C8B-B14F-4D97-AF65-F5344CB8AC3E}">
        <p14:creationId xmlns:p14="http://schemas.microsoft.com/office/powerpoint/2010/main" val="8908543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06 - 1 column">
  <p:cSld name="06 - 1 column">
    <p:bg>
      <p:bgPr>
        <a:solidFill>
          <a:srgbClr val="FFFFFF"/>
        </a:solidFill>
        <a:effectLst/>
      </p:bgPr>
    </p:bg>
    <p:spTree>
      <p:nvGrpSpPr>
        <p:cNvPr id="1" name="Shape 2225"/>
        <p:cNvGrpSpPr/>
        <p:nvPr/>
      </p:nvGrpSpPr>
      <p:grpSpPr>
        <a:xfrm>
          <a:off x="0" y="0"/>
          <a:ext cx="0" cy="0"/>
          <a:chOff x="0" y="0"/>
          <a:chExt cx="0" cy="0"/>
        </a:xfrm>
      </p:grpSpPr>
      <p:sp>
        <p:nvSpPr>
          <p:cNvPr id="2226" name="Google Shape;2226;p359"/>
          <p:cNvSpPr txBox="1">
            <a:spLocks noGrp="1"/>
          </p:cNvSpPr>
          <p:nvPr>
            <p:ph type="ctrTitle"/>
          </p:nvPr>
        </p:nvSpPr>
        <p:spPr>
          <a:xfrm>
            <a:off x="2160569" y="284568"/>
            <a:ext cx="8084000" cy="1490800"/>
          </a:xfrm>
          <a:prstGeom prst="rect">
            <a:avLst/>
          </a:prstGeom>
        </p:spPr>
        <p:txBody>
          <a:bodyPr spcFirstLastPara="1" wrap="square" lIns="91400" tIns="91400" rIns="91400" bIns="91400" anchor="b" anchorCtr="0">
            <a:noAutofit/>
          </a:bodyPr>
          <a:lstStyle>
            <a:lvl1pPr lvl="0" rtl="0">
              <a:spcBef>
                <a:spcPts val="0"/>
              </a:spcBef>
              <a:spcAft>
                <a:spcPts val="0"/>
              </a:spcAft>
              <a:buSzPts val="2200"/>
              <a:buNone/>
              <a:defRPr sz="2931"/>
            </a:lvl1pPr>
            <a:lvl2pPr lvl="1" algn="ctr" rtl="0">
              <a:spcBef>
                <a:spcPts val="0"/>
              </a:spcBef>
              <a:spcAft>
                <a:spcPts val="0"/>
              </a:spcAft>
              <a:buSzPts val="2200"/>
              <a:buNone/>
              <a:defRPr sz="2931"/>
            </a:lvl2pPr>
            <a:lvl3pPr lvl="2" algn="ctr" rtl="0">
              <a:spcBef>
                <a:spcPts val="0"/>
              </a:spcBef>
              <a:spcAft>
                <a:spcPts val="0"/>
              </a:spcAft>
              <a:buSzPts val="2200"/>
              <a:buNone/>
              <a:defRPr sz="2931"/>
            </a:lvl3pPr>
            <a:lvl4pPr lvl="3" algn="ctr" rtl="0">
              <a:spcBef>
                <a:spcPts val="0"/>
              </a:spcBef>
              <a:spcAft>
                <a:spcPts val="0"/>
              </a:spcAft>
              <a:buSzPts val="2200"/>
              <a:buNone/>
              <a:defRPr sz="2931"/>
            </a:lvl4pPr>
            <a:lvl5pPr lvl="4" algn="ctr" rtl="0">
              <a:spcBef>
                <a:spcPts val="0"/>
              </a:spcBef>
              <a:spcAft>
                <a:spcPts val="0"/>
              </a:spcAft>
              <a:buSzPts val="2200"/>
              <a:buNone/>
              <a:defRPr sz="2931"/>
            </a:lvl5pPr>
            <a:lvl6pPr lvl="5" algn="ctr" rtl="0">
              <a:spcBef>
                <a:spcPts val="0"/>
              </a:spcBef>
              <a:spcAft>
                <a:spcPts val="0"/>
              </a:spcAft>
              <a:buSzPts val="2200"/>
              <a:buNone/>
              <a:defRPr sz="2931"/>
            </a:lvl6pPr>
            <a:lvl7pPr lvl="6" algn="ctr" rtl="0">
              <a:spcBef>
                <a:spcPts val="0"/>
              </a:spcBef>
              <a:spcAft>
                <a:spcPts val="0"/>
              </a:spcAft>
              <a:buSzPts val="2200"/>
              <a:buNone/>
              <a:defRPr sz="2931"/>
            </a:lvl7pPr>
            <a:lvl8pPr lvl="7" algn="ctr" rtl="0">
              <a:spcBef>
                <a:spcPts val="0"/>
              </a:spcBef>
              <a:spcAft>
                <a:spcPts val="0"/>
              </a:spcAft>
              <a:buSzPts val="2200"/>
              <a:buNone/>
              <a:defRPr sz="2931"/>
            </a:lvl8pPr>
            <a:lvl9pPr lvl="8" algn="ctr" rtl="0">
              <a:spcBef>
                <a:spcPts val="0"/>
              </a:spcBef>
              <a:spcAft>
                <a:spcPts val="0"/>
              </a:spcAft>
              <a:buSzPts val="2200"/>
              <a:buNone/>
              <a:defRPr sz="2931"/>
            </a:lvl9pPr>
          </a:lstStyle>
          <a:p>
            <a:endParaRPr/>
          </a:p>
        </p:txBody>
      </p:sp>
      <p:sp>
        <p:nvSpPr>
          <p:cNvPr id="2227" name="Google Shape;2227;p359"/>
          <p:cNvSpPr txBox="1">
            <a:spLocks noGrp="1"/>
          </p:cNvSpPr>
          <p:nvPr>
            <p:ph type="body" idx="1"/>
          </p:nvPr>
        </p:nvSpPr>
        <p:spPr>
          <a:xfrm>
            <a:off x="2160967" y="1917067"/>
            <a:ext cx="7955200" cy="3948400"/>
          </a:xfrm>
          <a:prstGeom prst="rect">
            <a:avLst/>
          </a:prstGeom>
        </p:spPr>
        <p:txBody>
          <a:bodyPr spcFirstLastPara="1" wrap="square" lIns="91400" tIns="91400" rIns="91400" bIns="91400" anchor="t" anchorCtr="0">
            <a:noAutofit/>
          </a:bodyPr>
          <a:lstStyle>
            <a:lvl1pPr marL="609351" lvl="0" indent="-406234" rtl="0">
              <a:spcBef>
                <a:spcPts val="0"/>
              </a:spcBef>
              <a:spcAft>
                <a:spcPts val="0"/>
              </a:spcAft>
              <a:buSzPts val="1200"/>
              <a:buChar char="●"/>
              <a:defRPr sz="1600"/>
            </a:lvl1pPr>
            <a:lvl2pPr marL="1218701" lvl="1" indent="-406234" rtl="0">
              <a:spcBef>
                <a:spcPts val="667"/>
              </a:spcBef>
              <a:spcAft>
                <a:spcPts val="0"/>
              </a:spcAft>
              <a:buSzPts val="1200"/>
              <a:buChar char="○"/>
              <a:defRPr sz="1600"/>
            </a:lvl2pPr>
            <a:lvl3pPr marL="1828052" lvl="2" indent="-406234" rtl="0">
              <a:spcBef>
                <a:spcPts val="667"/>
              </a:spcBef>
              <a:spcAft>
                <a:spcPts val="0"/>
              </a:spcAft>
              <a:buSzPts val="1200"/>
              <a:buChar char="■"/>
              <a:defRPr sz="1600"/>
            </a:lvl3pPr>
            <a:lvl4pPr marL="2437403" lvl="3" indent="-406234" rtl="0">
              <a:spcBef>
                <a:spcPts val="667"/>
              </a:spcBef>
              <a:spcAft>
                <a:spcPts val="0"/>
              </a:spcAft>
              <a:buSzPts val="1200"/>
              <a:buChar char="●"/>
              <a:defRPr sz="1600"/>
            </a:lvl4pPr>
            <a:lvl5pPr marL="3046754" lvl="4" indent="-406234" rtl="0">
              <a:spcBef>
                <a:spcPts val="667"/>
              </a:spcBef>
              <a:spcAft>
                <a:spcPts val="0"/>
              </a:spcAft>
              <a:buSzPts val="1200"/>
              <a:buChar char="○"/>
              <a:defRPr sz="1600"/>
            </a:lvl5pPr>
            <a:lvl6pPr marL="3656103" lvl="5" indent="-406234" rtl="0">
              <a:spcBef>
                <a:spcPts val="667"/>
              </a:spcBef>
              <a:spcAft>
                <a:spcPts val="0"/>
              </a:spcAft>
              <a:buSzPts val="1200"/>
              <a:buChar char="■"/>
              <a:defRPr sz="1600"/>
            </a:lvl6pPr>
            <a:lvl7pPr marL="4265454" lvl="6" indent="-406234" rtl="0">
              <a:spcBef>
                <a:spcPts val="667"/>
              </a:spcBef>
              <a:spcAft>
                <a:spcPts val="0"/>
              </a:spcAft>
              <a:buSzPts val="1200"/>
              <a:buChar char="●"/>
              <a:defRPr sz="1600"/>
            </a:lvl7pPr>
            <a:lvl8pPr marL="4874805" lvl="7" indent="-406234" rtl="0">
              <a:spcBef>
                <a:spcPts val="667"/>
              </a:spcBef>
              <a:spcAft>
                <a:spcPts val="0"/>
              </a:spcAft>
              <a:buSzPts val="1200"/>
              <a:buChar char="○"/>
              <a:defRPr sz="1600"/>
            </a:lvl8pPr>
            <a:lvl9pPr marL="5484157" lvl="8" indent="-406234" rtl="0">
              <a:spcBef>
                <a:spcPts val="667"/>
              </a:spcBef>
              <a:spcAft>
                <a:spcPts val="667"/>
              </a:spcAft>
              <a:buSzPts val="1200"/>
              <a:buChar char="■"/>
              <a:defRPr sz="1600"/>
            </a:lvl9pPr>
          </a:lstStyle>
          <a:p>
            <a:endParaRPr/>
          </a:p>
        </p:txBody>
      </p:sp>
    </p:spTree>
    <p:extLst>
      <p:ext uri="{BB962C8B-B14F-4D97-AF65-F5344CB8AC3E}">
        <p14:creationId xmlns:p14="http://schemas.microsoft.com/office/powerpoint/2010/main" val="39732151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Title - Top">
  <p:cSld name="Title - Top">
    <p:bg>
      <p:bgPr>
        <a:solidFill>
          <a:srgbClr val="000000"/>
        </a:solidFill>
        <a:effectLst/>
      </p:bgPr>
    </p:bg>
    <p:spTree>
      <p:nvGrpSpPr>
        <p:cNvPr id="1" name="Shape 3263"/>
        <p:cNvGrpSpPr/>
        <p:nvPr/>
      </p:nvGrpSpPr>
      <p:grpSpPr>
        <a:xfrm>
          <a:off x="0" y="0"/>
          <a:ext cx="0" cy="0"/>
          <a:chOff x="0" y="0"/>
          <a:chExt cx="0" cy="0"/>
        </a:xfrm>
      </p:grpSpPr>
      <p:sp>
        <p:nvSpPr>
          <p:cNvPr id="3264" name="Google Shape;3264;p602"/>
          <p:cNvSpPr txBox="1">
            <a:spLocks noGrp="1"/>
          </p:cNvSpPr>
          <p:nvPr>
            <p:ph type="title"/>
          </p:nvPr>
        </p:nvSpPr>
        <p:spPr>
          <a:xfrm>
            <a:off x="508001" y="304800"/>
            <a:ext cx="11176000" cy="825600"/>
          </a:xfrm>
          <a:prstGeom prst="rect">
            <a:avLst/>
          </a:prstGeom>
          <a:noFill/>
          <a:ln>
            <a:noFill/>
          </a:ln>
        </p:spPr>
        <p:txBody>
          <a:bodyPr spcFirstLastPara="1" wrap="square" lIns="19050" tIns="19050" rIns="19050" bIns="19050" anchor="ctr" anchorCtr="0">
            <a:noAutofit/>
          </a:bodyPr>
          <a:lstStyle>
            <a:lvl1pPr lvl="0" algn="ctr" rtl="0">
              <a:lnSpc>
                <a:spcPct val="100000"/>
              </a:lnSpc>
              <a:spcBef>
                <a:spcPts val="0"/>
              </a:spcBef>
              <a:spcAft>
                <a:spcPts val="0"/>
              </a:spcAft>
              <a:buClr>
                <a:srgbClr val="FFFFFF"/>
              </a:buClr>
              <a:buSzPts val="3800"/>
              <a:buFont typeface="Helvetica Neue"/>
              <a:buNone/>
              <a:defRPr sz="5062" b="1">
                <a:solidFill>
                  <a:srgbClr val="FFFFFF"/>
                </a:solidFill>
              </a:defRPr>
            </a:lvl1pPr>
            <a:lvl2pPr lvl="1" algn="l" rtl="0">
              <a:lnSpc>
                <a:spcPct val="100000"/>
              </a:lnSpc>
              <a:spcBef>
                <a:spcPts val="0"/>
              </a:spcBef>
              <a:spcAft>
                <a:spcPts val="0"/>
              </a:spcAft>
              <a:buClr>
                <a:srgbClr val="005CC5"/>
              </a:buClr>
              <a:buSzPts val="700"/>
              <a:buNone/>
              <a:defRPr/>
            </a:lvl2pPr>
            <a:lvl3pPr lvl="2" algn="l" rtl="0">
              <a:lnSpc>
                <a:spcPct val="100000"/>
              </a:lnSpc>
              <a:spcBef>
                <a:spcPts val="0"/>
              </a:spcBef>
              <a:spcAft>
                <a:spcPts val="0"/>
              </a:spcAft>
              <a:buClr>
                <a:srgbClr val="005CC5"/>
              </a:buClr>
              <a:buSzPts val="700"/>
              <a:buNone/>
              <a:defRPr/>
            </a:lvl3pPr>
            <a:lvl4pPr lvl="3" algn="l" rtl="0">
              <a:lnSpc>
                <a:spcPct val="100000"/>
              </a:lnSpc>
              <a:spcBef>
                <a:spcPts val="0"/>
              </a:spcBef>
              <a:spcAft>
                <a:spcPts val="0"/>
              </a:spcAft>
              <a:buClr>
                <a:srgbClr val="005CC5"/>
              </a:buClr>
              <a:buSzPts val="700"/>
              <a:buNone/>
              <a:defRPr/>
            </a:lvl4pPr>
            <a:lvl5pPr lvl="4" algn="l" rtl="0">
              <a:lnSpc>
                <a:spcPct val="100000"/>
              </a:lnSpc>
              <a:spcBef>
                <a:spcPts val="0"/>
              </a:spcBef>
              <a:spcAft>
                <a:spcPts val="0"/>
              </a:spcAft>
              <a:buClr>
                <a:srgbClr val="005CC5"/>
              </a:buClr>
              <a:buSzPts val="700"/>
              <a:buNone/>
              <a:defRPr/>
            </a:lvl5pPr>
            <a:lvl6pPr lvl="5" algn="l" rtl="0">
              <a:lnSpc>
                <a:spcPct val="100000"/>
              </a:lnSpc>
              <a:spcBef>
                <a:spcPts val="0"/>
              </a:spcBef>
              <a:spcAft>
                <a:spcPts val="0"/>
              </a:spcAft>
              <a:buClr>
                <a:srgbClr val="005CC5"/>
              </a:buClr>
              <a:buSzPts val="700"/>
              <a:buNone/>
              <a:defRPr/>
            </a:lvl6pPr>
            <a:lvl7pPr lvl="6" algn="l" rtl="0">
              <a:lnSpc>
                <a:spcPct val="100000"/>
              </a:lnSpc>
              <a:spcBef>
                <a:spcPts val="0"/>
              </a:spcBef>
              <a:spcAft>
                <a:spcPts val="0"/>
              </a:spcAft>
              <a:buClr>
                <a:srgbClr val="005CC5"/>
              </a:buClr>
              <a:buSzPts val="700"/>
              <a:buNone/>
              <a:defRPr/>
            </a:lvl7pPr>
            <a:lvl8pPr lvl="7" algn="l" rtl="0">
              <a:lnSpc>
                <a:spcPct val="100000"/>
              </a:lnSpc>
              <a:spcBef>
                <a:spcPts val="0"/>
              </a:spcBef>
              <a:spcAft>
                <a:spcPts val="0"/>
              </a:spcAft>
              <a:buClr>
                <a:srgbClr val="005CC5"/>
              </a:buClr>
              <a:buSzPts val="700"/>
              <a:buNone/>
              <a:defRPr/>
            </a:lvl8pPr>
            <a:lvl9pPr lvl="8" algn="l" rtl="0">
              <a:lnSpc>
                <a:spcPct val="100000"/>
              </a:lnSpc>
              <a:spcBef>
                <a:spcPts val="0"/>
              </a:spcBef>
              <a:spcAft>
                <a:spcPts val="0"/>
              </a:spcAft>
              <a:buClr>
                <a:srgbClr val="005CC5"/>
              </a:buClr>
              <a:buSzPts val="700"/>
              <a:buNone/>
              <a:defRPr/>
            </a:lvl9pPr>
          </a:lstStyle>
          <a:p>
            <a:endParaRPr/>
          </a:p>
        </p:txBody>
      </p:sp>
      <p:pic>
        <p:nvPicPr>
          <p:cNvPr id="3265" name="Google Shape;3265;p602" descr="footer-mark-github.pdf"/>
          <p:cNvPicPr preferRelativeResize="0"/>
          <p:nvPr userDrawn="1"/>
        </p:nvPicPr>
        <p:blipFill rotWithShape="1">
          <a:blip r:embed="rId2">
            <a:alphaModFix/>
          </a:blip>
          <a:srcRect/>
          <a:stretch/>
        </p:blipFill>
        <p:spPr>
          <a:xfrm>
            <a:off x="11557000" y="6412705"/>
            <a:ext cx="254000" cy="254000"/>
          </a:xfrm>
          <a:prstGeom prst="rect">
            <a:avLst/>
          </a:prstGeom>
          <a:noFill/>
          <a:ln>
            <a:noFill/>
          </a:ln>
        </p:spPr>
      </p:pic>
      <p:sp>
        <p:nvSpPr>
          <p:cNvPr id="3266" name="Google Shape;3266;p602"/>
          <p:cNvSpPr txBox="1">
            <a:spLocks noGrp="1"/>
          </p:cNvSpPr>
          <p:nvPr>
            <p:ph type="sldNum" idx="12"/>
          </p:nvPr>
        </p:nvSpPr>
        <p:spPr>
          <a:xfrm>
            <a:off x="5979517" y="6540500"/>
            <a:ext cx="226800" cy="230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FFFFFF"/>
              </a:buClr>
              <a:buSzPts val="900"/>
              <a:buFont typeface="Helvetica Neue Light"/>
              <a:buNone/>
              <a:defRPr sz="1200">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900"/>
              <a:buFont typeface="Helvetica Neue Light"/>
              <a:buNone/>
              <a:defRPr sz="1200">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900"/>
              <a:buFont typeface="Helvetica Neue Light"/>
              <a:buNone/>
              <a:defRPr sz="1200">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900"/>
              <a:buFont typeface="Helvetica Neue Light"/>
              <a:buNone/>
              <a:defRPr sz="1200">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900"/>
              <a:buFont typeface="Helvetica Neue Light"/>
              <a:buNone/>
              <a:defRPr sz="1200">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900"/>
              <a:buFont typeface="Helvetica Neue Light"/>
              <a:buNone/>
              <a:defRPr sz="1200">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900"/>
              <a:buFont typeface="Helvetica Neue Light"/>
              <a:buNone/>
              <a:defRPr sz="1200">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900"/>
              <a:buFont typeface="Helvetica Neue Light"/>
              <a:buNone/>
              <a:defRPr sz="1200">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900"/>
              <a:buFont typeface="Helvetica Neue Light"/>
              <a:buNone/>
              <a:defRPr sz="1200">
                <a:solidFill>
                  <a:srgbClr val="FFFFFF"/>
                </a:solidFill>
                <a:latin typeface="Helvetica Neue Light"/>
                <a:ea typeface="Helvetica Neue Light"/>
                <a:cs typeface="Helvetica Neue Light"/>
                <a:sym typeface="Helvetica Neue Light"/>
              </a:defRPr>
            </a:lvl9pPr>
          </a:lstStyle>
          <a:p>
            <a:fld id="{00000000-1234-1234-1234-123412341234}" type="slidenum">
              <a:rPr lang="en" smtClean="0"/>
              <a:pPr/>
              <a:t>‹#›</a:t>
            </a:fld>
            <a:endParaRPr lang="en" sz="1866">
              <a:solidFill>
                <a:srgbClr val="000000"/>
              </a:solidFill>
              <a:latin typeface="Arial"/>
              <a:ea typeface="Arial"/>
              <a:cs typeface="Arial"/>
              <a:sym typeface="Arial"/>
            </a:endParaRPr>
          </a:p>
        </p:txBody>
      </p:sp>
    </p:spTree>
    <p:extLst>
      <p:ext uri="{BB962C8B-B14F-4D97-AF65-F5344CB8AC3E}">
        <p14:creationId xmlns:p14="http://schemas.microsoft.com/office/powerpoint/2010/main" val="2134217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9339C-D905-6DB3-655E-3DE2C7AD3E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B297240-2513-4361-A6B0-88427E4394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C469B8-2716-CFF5-B6DA-5E76D0873FC4}"/>
              </a:ext>
            </a:extLst>
          </p:cNvPr>
          <p:cNvSpPr>
            <a:spLocks noGrp="1"/>
          </p:cNvSpPr>
          <p:nvPr>
            <p:ph type="dt" sz="half" idx="10"/>
          </p:nvPr>
        </p:nvSpPr>
        <p:spPr/>
        <p:txBody>
          <a:bodyPr/>
          <a:lstStyle/>
          <a:p>
            <a:fld id="{64D26D1D-012B-4BFB-B321-0BBF2B746F2E}" type="datetimeFigureOut">
              <a:rPr lang="en-US" smtClean="0"/>
              <a:t>8/24/2022</a:t>
            </a:fld>
            <a:endParaRPr lang="en-US"/>
          </a:p>
        </p:txBody>
      </p:sp>
      <p:sp>
        <p:nvSpPr>
          <p:cNvPr id="5" name="Footer Placeholder 4">
            <a:extLst>
              <a:ext uri="{FF2B5EF4-FFF2-40B4-BE49-F238E27FC236}">
                <a16:creationId xmlns:a16="http://schemas.microsoft.com/office/drawing/2014/main" id="{46A7E487-935E-E476-9170-9041D8A229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A2A7CC-B244-949F-E0B0-834B21E28D8E}"/>
              </a:ext>
            </a:extLst>
          </p:cNvPr>
          <p:cNvSpPr>
            <a:spLocks noGrp="1"/>
          </p:cNvSpPr>
          <p:nvPr>
            <p:ph type="sldNum" sz="quarter" idx="12"/>
          </p:nvPr>
        </p:nvSpPr>
        <p:spPr/>
        <p:txBody>
          <a:bodyPr/>
          <a:lstStyle/>
          <a:p>
            <a:fld id="{FD92AD91-E12A-4EA4-925F-83DC032B97B3}" type="slidenum">
              <a:rPr lang="en-US" smtClean="0"/>
              <a:t>‹#›</a:t>
            </a:fld>
            <a:endParaRPr lang="en-US"/>
          </a:p>
        </p:txBody>
      </p:sp>
    </p:spTree>
    <p:extLst>
      <p:ext uri="{BB962C8B-B14F-4D97-AF65-F5344CB8AC3E}">
        <p14:creationId xmlns:p14="http://schemas.microsoft.com/office/powerpoint/2010/main" val="5926084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9_TWO COLUMN">
  <p:cSld name="9_TWO COLUMN">
    <p:spTree>
      <p:nvGrpSpPr>
        <p:cNvPr id="1" name="Shape 2280"/>
        <p:cNvGrpSpPr/>
        <p:nvPr/>
      </p:nvGrpSpPr>
      <p:grpSpPr>
        <a:xfrm>
          <a:off x="0" y="0"/>
          <a:ext cx="0" cy="0"/>
          <a:chOff x="0" y="0"/>
          <a:chExt cx="0" cy="0"/>
        </a:xfrm>
      </p:grpSpPr>
      <p:sp>
        <p:nvSpPr>
          <p:cNvPr id="2281" name="Google Shape;2281;p375"/>
          <p:cNvSpPr txBox="1">
            <a:spLocks noGrp="1"/>
          </p:cNvSpPr>
          <p:nvPr>
            <p:ph type="body" idx="1"/>
          </p:nvPr>
        </p:nvSpPr>
        <p:spPr>
          <a:xfrm>
            <a:off x="588265" y="2139235"/>
            <a:ext cx="5347600" cy="2604400"/>
          </a:xfrm>
          <a:prstGeom prst="rect">
            <a:avLst/>
          </a:prstGeom>
          <a:noFill/>
          <a:ln>
            <a:noFill/>
          </a:ln>
        </p:spPr>
        <p:txBody>
          <a:bodyPr spcFirstLastPara="1" wrap="square" lIns="0" tIns="0" rIns="0" bIns="0" anchor="t" anchorCtr="0">
            <a:noAutofit/>
          </a:bodyPr>
          <a:lstStyle>
            <a:lvl1pPr marL="609351" marR="0" lvl="0" indent="-304674" algn="l" rtl="0">
              <a:lnSpc>
                <a:spcPct val="114000"/>
              </a:lnSpc>
              <a:spcBef>
                <a:spcPts val="0"/>
              </a:spcBef>
              <a:spcAft>
                <a:spcPts val="0"/>
              </a:spcAft>
              <a:buClr>
                <a:schemeClr val="dk1"/>
              </a:buClr>
              <a:buSzPts val="1500"/>
              <a:buFont typeface="Arial"/>
              <a:buNone/>
              <a:defRPr sz="2000" b="0" cap="none">
                <a:solidFill>
                  <a:schemeClr val="dk1"/>
                </a:solidFill>
                <a:latin typeface="Quattrocento Sans"/>
                <a:ea typeface="Quattrocento Sans"/>
                <a:cs typeface="Quattrocento Sans"/>
                <a:sym typeface="Quattrocento Sans"/>
              </a:defRPr>
            </a:lvl1pPr>
            <a:lvl2pPr marL="1218701" lvl="1" indent="-304674" algn="l" rtl="0">
              <a:lnSpc>
                <a:spcPct val="90000"/>
              </a:lnSpc>
              <a:spcBef>
                <a:spcPts val="267"/>
              </a:spcBef>
              <a:spcAft>
                <a:spcPts val="0"/>
              </a:spcAft>
              <a:buClr>
                <a:schemeClr val="dk1"/>
              </a:buClr>
              <a:buSzPts val="900"/>
              <a:buNone/>
              <a:defRPr sz="1333" b="1" cap="none">
                <a:solidFill>
                  <a:schemeClr val="dk1"/>
                </a:solidFill>
                <a:latin typeface="Quattrocento Sans"/>
                <a:ea typeface="Quattrocento Sans"/>
                <a:cs typeface="Quattrocento Sans"/>
                <a:sym typeface="Quattrocento Sans"/>
              </a:defRPr>
            </a:lvl2pPr>
            <a:lvl3pPr marL="1828052" lvl="2" indent="-304674" algn="l" rtl="0">
              <a:lnSpc>
                <a:spcPct val="90000"/>
              </a:lnSpc>
              <a:spcBef>
                <a:spcPts val="400"/>
              </a:spcBef>
              <a:spcAft>
                <a:spcPts val="0"/>
              </a:spcAft>
              <a:buClr>
                <a:schemeClr val="dk1"/>
              </a:buClr>
              <a:buSzPts val="900"/>
              <a:buNone/>
              <a:defRPr sz="1333" b="1" cap="none">
                <a:solidFill>
                  <a:schemeClr val="dk1"/>
                </a:solidFill>
                <a:latin typeface="Quattrocento Sans"/>
                <a:ea typeface="Quattrocento Sans"/>
                <a:cs typeface="Quattrocento Sans"/>
                <a:sym typeface="Quattrocento Sans"/>
              </a:defRPr>
            </a:lvl3pPr>
            <a:lvl4pPr marL="2437403" lvl="3" indent="-304674" algn="l" rtl="0">
              <a:lnSpc>
                <a:spcPct val="90000"/>
              </a:lnSpc>
              <a:spcBef>
                <a:spcPts val="400"/>
              </a:spcBef>
              <a:spcAft>
                <a:spcPts val="0"/>
              </a:spcAft>
              <a:buClr>
                <a:schemeClr val="dk1"/>
              </a:buClr>
              <a:buSzPts val="900"/>
              <a:buNone/>
              <a:defRPr sz="1333" b="1" cap="none">
                <a:solidFill>
                  <a:schemeClr val="dk1"/>
                </a:solidFill>
                <a:latin typeface="Quattrocento Sans"/>
                <a:ea typeface="Quattrocento Sans"/>
                <a:cs typeface="Quattrocento Sans"/>
                <a:sym typeface="Quattrocento Sans"/>
              </a:defRPr>
            </a:lvl4pPr>
            <a:lvl5pPr marL="3046754" lvl="4" indent="-304674" algn="l" rtl="0">
              <a:lnSpc>
                <a:spcPct val="90000"/>
              </a:lnSpc>
              <a:spcBef>
                <a:spcPts val="400"/>
              </a:spcBef>
              <a:spcAft>
                <a:spcPts val="0"/>
              </a:spcAft>
              <a:buClr>
                <a:schemeClr val="dk1"/>
              </a:buClr>
              <a:buSzPts val="900"/>
              <a:buNone/>
              <a:defRPr sz="1333" b="1" cap="none">
                <a:solidFill>
                  <a:schemeClr val="dk1"/>
                </a:solidFill>
                <a:latin typeface="Quattrocento Sans"/>
                <a:ea typeface="Quattrocento Sans"/>
                <a:cs typeface="Quattrocento Sans"/>
                <a:sym typeface="Quattrocento Sans"/>
              </a:defRPr>
            </a:lvl5pPr>
            <a:lvl6pPr marL="3656103" lvl="5" indent="-423161" algn="l" rtl="0">
              <a:spcBef>
                <a:spcPts val="400"/>
              </a:spcBef>
              <a:spcAft>
                <a:spcPts val="0"/>
              </a:spcAft>
              <a:buClr>
                <a:schemeClr val="dk1"/>
              </a:buClr>
              <a:buSzPts val="1400"/>
              <a:buChar char="•"/>
              <a:defRPr/>
            </a:lvl6pPr>
            <a:lvl7pPr marL="4265454" lvl="6" indent="-423161" algn="l" rtl="0">
              <a:spcBef>
                <a:spcPts val="400"/>
              </a:spcBef>
              <a:spcAft>
                <a:spcPts val="0"/>
              </a:spcAft>
              <a:buClr>
                <a:schemeClr val="dk1"/>
              </a:buClr>
              <a:buSzPts val="1400"/>
              <a:buChar char="•"/>
              <a:defRPr/>
            </a:lvl7pPr>
            <a:lvl8pPr marL="4874805" lvl="7" indent="-423161" algn="l" rtl="0">
              <a:spcBef>
                <a:spcPts val="400"/>
              </a:spcBef>
              <a:spcAft>
                <a:spcPts val="0"/>
              </a:spcAft>
              <a:buClr>
                <a:schemeClr val="dk1"/>
              </a:buClr>
              <a:buSzPts val="1400"/>
              <a:buChar char="•"/>
              <a:defRPr/>
            </a:lvl8pPr>
            <a:lvl9pPr marL="5484157" lvl="8" indent="-423161" algn="l" rtl="0">
              <a:spcBef>
                <a:spcPts val="400"/>
              </a:spcBef>
              <a:spcAft>
                <a:spcPts val="0"/>
              </a:spcAft>
              <a:buClr>
                <a:schemeClr val="dk1"/>
              </a:buClr>
              <a:buSzPts val="1400"/>
              <a:buChar char="•"/>
              <a:defRPr/>
            </a:lvl9pPr>
          </a:lstStyle>
          <a:p>
            <a:endParaRPr/>
          </a:p>
        </p:txBody>
      </p:sp>
      <p:sp>
        <p:nvSpPr>
          <p:cNvPr id="2282" name="Google Shape;2282;p375"/>
          <p:cNvSpPr txBox="1">
            <a:spLocks noGrp="1"/>
          </p:cNvSpPr>
          <p:nvPr>
            <p:ph type="body" idx="2"/>
          </p:nvPr>
        </p:nvSpPr>
        <p:spPr>
          <a:xfrm>
            <a:off x="588733" y="1642175"/>
            <a:ext cx="5349200" cy="379600"/>
          </a:xfrm>
          <a:prstGeom prst="rect">
            <a:avLst/>
          </a:prstGeom>
          <a:noFill/>
          <a:ln>
            <a:noFill/>
          </a:ln>
        </p:spPr>
        <p:txBody>
          <a:bodyPr spcFirstLastPara="1" wrap="square" lIns="0" tIns="0" rIns="0" bIns="0" anchor="b" anchorCtr="0">
            <a:noAutofit/>
          </a:bodyPr>
          <a:lstStyle>
            <a:lvl1pPr marL="609351" marR="0" lvl="0" indent="-304674" algn="l" rtl="0">
              <a:lnSpc>
                <a:spcPct val="100000"/>
              </a:lnSpc>
              <a:spcBef>
                <a:spcPts val="0"/>
              </a:spcBef>
              <a:spcAft>
                <a:spcPts val="0"/>
              </a:spcAft>
              <a:buClr>
                <a:schemeClr val="accent1"/>
              </a:buClr>
              <a:buSzPts val="1500"/>
              <a:buFont typeface="Arial"/>
              <a:buNone/>
              <a:defRPr sz="2000" b="0" cap="none">
                <a:solidFill>
                  <a:schemeClr val="accent1"/>
                </a:solidFill>
                <a:latin typeface="Quattrocento Sans"/>
                <a:ea typeface="Quattrocento Sans"/>
                <a:cs typeface="Quattrocento Sans"/>
                <a:sym typeface="Quattrocento Sans"/>
              </a:defRPr>
            </a:lvl1pPr>
            <a:lvl2pPr marL="1218701" lvl="1" indent="-304674" algn="l" rtl="0">
              <a:lnSpc>
                <a:spcPct val="90000"/>
              </a:lnSpc>
              <a:spcBef>
                <a:spcPts val="267"/>
              </a:spcBef>
              <a:spcAft>
                <a:spcPts val="0"/>
              </a:spcAft>
              <a:buClr>
                <a:schemeClr val="dk1"/>
              </a:buClr>
              <a:buSzPts val="900"/>
              <a:buNone/>
              <a:defRPr sz="1333" b="1" cap="none">
                <a:solidFill>
                  <a:schemeClr val="dk1"/>
                </a:solidFill>
                <a:latin typeface="Quattrocento Sans"/>
                <a:ea typeface="Quattrocento Sans"/>
                <a:cs typeface="Quattrocento Sans"/>
                <a:sym typeface="Quattrocento Sans"/>
              </a:defRPr>
            </a:lvl2pPr>
            <a:lvl3pPr marL="1828052" lvl="2" indent="-304674" algn="l" rtl="0">
              <a:lnSpc>
                <a:spcPct val="90000"/>
              </a:lnSpc>
              <a:spcBef>
                <a:spcPts val="400"/>
              </a:spcBef>
              <a:spcAft>
                <a:spcPts val="0"/>
              </a:spcAft>
              <a:buClr>
                <a:schemeClr val="dk1"/>
              </a:buClr>
              <a:buSzPts val="900"/>
              <a:buNone/>
              <a:defRPr sz="1333" b="1" cap="none">
                <a:solidFill>
                  <a:schemeClr val="dk1"/>
                </a:solidFill>
                <a:latin typeface="Quattrocento Sans"/>
                <a:ea typeface="Quattrocento Sans"/>
                <a:cs typeface="Quattrocento Sans"/>
                <a:sym typeface="Quattrocento Sans"/>
              </a:defRPr>
            </a:lvl3pPr>
            <a:lvl4pPr marL="2437403" lvl="3" indent="-304674" algn="l" rtl="0">
              <a:lnSpc>
                <a:spcPct val="90000"/>
              </a:lnSpc>
              <a:spcBef>
                <a:spcPts val="400"/>
              </a:spcBef>
              <a:spcAft>
                <a:spcPts val="0"/>
              </a:spcAft>
              <a:buClr>
                <a:schemeClr val="dk1"/>
              </a:buClr>
              <a:buSzPts val="900"/>
              <a:buNone/>
              <a:defRPr sz="1333" b="1" cap="none">
                <a:solidFill>
                  <a:schemeClr val="dk1"/>
                </a:solidFill>
                <a:latin typeface="Quattrocento Sans"/>
                <a:ea typeface="Quattrocento Sans"/>
                <a:cs typeface="Quattrocento Sans"/>
                <a:sym typeface="Quattrocento Sans"/>
              </a:defRPr>
            </a:lvl4pPr>
            <a:lvl5pPr marL="3046754" lvl="4" indent="-304674" algn="l" rtl="0">
              <a:lnSpc>
                <a:spcPct val="90000"/>
              </a:lnSpc>
              <a:spcBef>
                <a:spcPts val="400"/>
              </a:spcBef>
              <a:spcAft>
                <a:spcPts val="0"/>
              </a:spcAft>
              <a:buClr>
                <a:schemeClr val="dk1"/>
              </a:buClr>
              <a:buSzPts val="900"/>
              <a:buNone/>
              <a:defRPr sz="1333" b="1" cap="none">
                <a:solidFill>
                  <a:schemeClr val="dk1"/>
                </a:solidFill>
                <a:latin typeface="Quattrocento Sans"/>
                <a:ea typeface="Quattrocento Sans"/>
                <a:cs typeface="Quattrocento Sans"/>
                <a:sym typeface="Quattrocento Sans"/>
              </a:defRPr>
            </a:lvl5pPr>
            <a:lvl6pPr marL="3656103" lvl="5" indent="-423161" algn="l" rtl="0">
              <a:spcBef>
                <a:spcPts val="400"/>
              </a:spcBef>
              <a:spcAft>
                <a:spcPts val="0"/>
              </a:spcAft>
              <a:buClr>
                <a:schemeClr val="dk1"/>
              </a:buClr>
              <a:buSzPts val="1400"/>
              <a:buChar char="•"/>
              <a:defRPr/>
            </a:lvl6pPr>
            <a:lvl7pPr marL="4265454" lvl="6" indent="-423161" algn="l" rtl="0">
              <a:spcBef>
                <a:spcPts val="400"/>
              </a:spcBef>
              <a:spcAft>
                <a:spcPts val="0"/>
              </a:spcAft>
              <a:buClr>
                <a:schemeClr val="dk1"/>
              </a:buClr>
              <a:buSzPts val="1400"/>
              <a:buChar char="•"/>
              <a:defRPr/>
            </a:lvl7pPr>
            <a:lvl8pPr marL="4874805" lvl="7" indent="-423161" algn="l" rtl="0">
              <a:spcBef>
                <a:spcPts val="400"/>
              </a:spcBef>
              <a:spcAft>
                <a:spcPts val="0"/>
              </a:spcAft>
              <a:buClr>
                <a:schemeClr val="dk1"/>
              </a:buClr>
              <a:buSzPts val="1400"/>
              <a:buChar char="•"/>
              <a:defRPr/>
            </a:lvl8pPr>
            <a:lvl9pPr marL="5484157" lvl="8" indent="-423161" algn="l" rtl="0">
              <a:spcBef>
                <a:spcPts val="400"/>
              </a:spcBef>
              <a:spcAft>
                <a:spcPts val="0"/>
              </a:spcAft>
              <a:buClr>
                <a:schemeClr val="dk1"/>
              </a:buClr>
              <a:buSzPts val="1400"/>
              <a:buChar char="•"/>
              <a:defRPr/>
            </a:lvl9pPr>
          </a:lstStyle>
          <a:p>
            <a:endParaRPr/>
          </a:p>
        </p:txBody>
      </p:sp>
      <p:sp>
        <p:nvSpPr>
          <p:cNvPr id="2283" name="Google Shape;2283;p375"/>
          <p:cNvSpPr txBox="1">
            <a:spLocks noGrp="1"/>
          </p:cNvSpPr>
          <p:nvPr>
            <p:ph type="body" idx="3"/>
          </p:nvPr>
        </p:nvSpPr>
        <p:spPr>
          <a:xfrm>
            <a:off x="6259049" y="2139235"/>
            <a:ext cx="5347600" cy="2604400"/>
          </a:xfrm>
          <a:prstGeom prst="rect">
            <a:avLst/>
          </a:prstGeom>
          <a:noFill/>
          <a:ln>
            <a:noFill/>
          </a:ln>
        </p:spPr>
        <p:txBody>
          <a:bodyPr spcFirstLastPara="1" wrap="square" lIns="0" tIns="0" rIns="0" bIns="0" anchor="t" anchorCtr="0">
            <a:noAutofit/>
          </a:bodyPr>
          <a:lstStyle>
            <a:lvl1pPr marL="609351" marR="0" lvl="0" indent="-304674" algn="l" rtl="0">
              <a:lnSpc>
                <a:spcPct val="114000"/>
              </a:lnSpc>
              <a:spcBef>
                <a:spcPts val="0"/>
              </a:spcBef>
              <a:spcAft>
                <a:spcPts val="0"/>
              </a:spcAft>
              <a:buClr>
                <a:schemeClr val="dk1"/>
              </a:buClr>
              <a:buSzPts val="1500"/>
              <a:buFont typeface="Arial"/>
              <a:buNone/>
              <a:defRPr sz="2000" b="0" cap="none">
                <a:solidFill>
                  <a:schemeClr val="dk1"/>
                </a:solidFill>
                <a:latin typeface="Quattrocento Sans"/>
                <a:ea typeface="Quattrocento Sans"/>
                <a:cs typeface="Quattrocento Sans"/>
                <a:sym typeface="Quattrocento Sans"/>
              </a:defRPr>
            </a:lvl1pPr>
            <a:lvl2pPr marL="1218701" lvl="1" indent="-304674" algn="l" rtl="0">
              <a:lnSpc>
                <a:spcPct val="90000"/>
              </a:lnSpc>
              <a:spcBef>
                <a:spcPts val="267"/>
              </a:spcBef>
              <a:spcAft>
                <a:spcPts val="0"/>
              </a:spcAft>
              <a:buClr>
                <a:schemeClr val="dk1"/>
              </a:buClr>
              <a:buSzPts val="900"/>
              <a:buNone/>
              <a:defRPr sz="1333" b="1" cap="none">
                <a:solidFill>
                  <a:schemeClr val="dk1"/>
                </a:solidFill>
                <a:latin typeface="Quattrocento Sans"/>
                <a:ea typeface="Quattrocento Sans"/>
                <a:cs typeface="Quattrocento Sans"/>
                <a:sym typeface="Quattrocento Sans"/>
              </a:defRPr>
            </a:lvl2pPr>
            <a:lvl3pPr marL="1828052" lvl="2" indent="-304674" algn="l" rtl="0">
              <a:lnSpc>
                <a:spcPct val="90000"/>
              </a:lnSpc>
              <a:spcBef>
                <a:spcPts val="400"/>
              </a:spcBef>
              <a:spcAft>
                <a:spcPts val="0"/>
              </a:spcAft>
              <a:buClr>
                <a:schemeClr val="dk1"/>
              </a:buClr>
              <a:buSzPts val="900"/>
              <a:buNone/>
              <a:defRPr sz="1333" b="1" cap="none">
                <a:solidFill>
                  <a:schemeClr val="dk1"/>
                </a:solidFill>
                <a:latin typeface="Quattrocento Sans"/>
                <a:ea typeface="Quattrocento Sans"/>
                <a:cs typeface="Quattrocento Sans"/>
                <a:sym typeface="Quattrocento Sans"/>
              </a:defRPr>
            </a:lvl3pPr>
            <a:lvl4pPr marL="2437403" lvl="3" indent="-304674" algn="l" rtl="0">
              <a:lnSpc>
                <a:spcPct val="90000"/>
              </a:lnSpc>
              <a:spcBef>
                <a:spcPts val="400"/>
              </a:spcBef>
              <a:spcAft>
                <a:spcPts val="0"/>
              </a:spcAft>
              <a:buClr>
                <a:schemeClr val="dk1"/>
              </a:buClr>
              <a:buSzPts val="900"/>
              <a:buNone/>
              <a:defRPr sz="1333" b="1" cap="none">
                <a:solidFill>
                  <a:schemeClr val="dk1"/>
                </a:solidFill>
                <a:latin typeface="Quattrocento Sans"/>
                <a:ea typeface="Quattrocento Sans"/>
                <a:cs typeface="Quattrocento Sans"/>
                <a:sym typeface="Quattrocento Sans"/>
              </a:defRPr>
            </a:lvl4pPr>
            <a:lvl5pPr marL="3046754" lvl="4" indent="-304674" algn="l" rtl="0">
              <a:lnSpc>
                <a:spcPct val="90000"/>
              </a:lnSpc>
              <a:spcBef>
                <a:spcPts val="400"/>
              </a:spcBef>
              <a:spcAft>
                <a:spcPts val="0"/>
              </a:spcAft>
              <a:buClr>
                <a:schemeClr val="dk1"/>
              </a:buClr>
              <a:buSzPts val="900"/>
              <a:buNone/>
              <a:defRPr sz="1333" b="1" cap="none">
                <a:solidFill>
                  <a:schemeClr val="dk1"/>
                </a:solidFill>
                <a:latin typeface="Quattrocento Sans"/>
                <a:ea typeface="Quattrocento Sans"/>
                <a:cs typeface="Quattrocento Sans"/>
                <a:sym typeface="Quattrocento Sans"/>
              </a:defRPr>
            </a:lvl5pPr>
            <a:lvl6pPr marL="3656103" lvl="5" indent="-423161" algn="l" rtl="0">
              <a:spcBef>
                <a:spcPts val="400"/>
              </a:spcBef>
              <a:spcAft>
                <a:spcPts val="0"/>
              </a:spcAft>
              <a:buClr>
                <a:schemeClr val="dk1"/>
              </a:buClr>
              <a:buSzPts val="1400"/>
              <a:buChar char="•"/>
              <a:defRPr/>
            </a:lvl6pPr>
            <a:lvl7pPr marL="4265454" lvl="6" indent="-423161" algn="l" rtl="0">
              <a:spcBef>
                <a:spcPts val="400"/>
              </a:spcBef>
              <a:spcAft>
                <a:spcPts val="0"/>
              </a:spcAft>
              <a:buClr>
                <a:schemeClr val="dk1"/>
              </a:buClr>
              <a:buSzPts val="1400"/>
              <a:buChar char="•"/>
              <a:defRPr/>
            </a:lvl7pPr>
            <a:lvl8pPr marL="4874805" lvl="7" indent="-423161" algn="l" rtl="0">
              <a:spcBef>
                <a:spcPts val="400"/>
              </a:spcBef>
              <a:spcAft>
                <a:spcPts val="0"/>
              </a:spcAft>
              <a:buClr>
                <a:schemeClr val="dk1"/>
              </a:buClr>
              <a:buSzPts val="1400"/>
              <a:buChar char="•"/>
              <a:defRPr/>
            </a:lvl8pPr>
            <a:lvl9pPr marL="5484157" lvl="8" indent="-423161" algn="l" rtl="0">
              <a:spcBef>
                <a:spcPts val="400"/>
              </a:spcBef>
              <a:spcAft>
                <a:spcPts val="0"/>
              </a:spcAft>
              <a:buClr>
                <a:schemeClr val="dk1"/>
              </a:buClr>
              <a:buSzPts val="1400"/>
              <a:buChar char="•"/>
              <a:defRPr/>
            </a:lvl9pPr>
          </a:lstStyle>
          <a:p>
            <a:endParaRPr/>
          </a:p>
        </p:txBody>
      </p:sp>
      <p:sp>
        <p:nvSpPr>
          <p:cNvPr id="2284" name="Google Shape;2284;p375"/>
          <p:cNvSpPr txBox="1">
            <a:spLocks noGrp="1"/>
          </p:cNvSpPr>
          <p:nvPr>
            <p:ph type="body" idx="4"/>
          </p:nvPr>
        </p:nvSpPr>
        <p:spPr>
          <a:xfrm>
            <a:off x="6257184" y="1642175"/>
            <a:ext cx="5349200" cy="379600"/>
          </a:xfrm>
          <a:prstGeom prst="rect">
            <a:avLst/>
          </a:prstGeom>
          <a:noFill/>
          <a:ln>
            <a:noFill/>
          </a:ln>
        </p:spPr>
        <p:txBody>
          <a:bodyPr spcFirstLastPara="1" wrap="square" lIns="0" tIns="0" rIns="0" bIns="0" anchor="b" anchorCtr="0">
            <a:noAutofit/>
          </a:bodyPr>
          <a:lstStyle>
            <a:lvl1pPr marL="609351" marR="0" lvl="0" indent="-304674" algn="l" rtl="0">
              <a:lnSpc>
                <a:spcPct val="100000"/>
              </a:lnSpc>
              <a:spcBef>
                <a:spcPts val="0"/>
              </a:spcBef>
              <a:spcAft>
                <a:spcPts val="0"/>
              </a:spcAft>
              <a:buClr>
                <a:schemeClr val="accent1"/>
              </a:buClr>
              <a:buSzPts val="1500"/>
              <a:buFont typeface="Arial"/>
              <a:buNone/>
              <a:defRPr sz="2000" b="0" cap="none">
                <a:solidFill>
                  <a:schemeClr val="accent1"/>
                </a:solidFill>
                <a:latin typeface="Quattrocento Sans"/>
                <a:ea typeface="Quattrocento Sans"/>
                <a:cs typeface="Quattrocento Sans"/>
                <a:sym typeface="Quattrocento Sans"/>
              </a:defRPr>
            </a:lvl1pPr>
            <a:lvl2pPr marL="1218701" lvl="1" indent="-304674" algn="l" rtl="0">
              <a:lnSpc>
                <a:spcPct val="90000"/>
              </a:lnSpc>
              <a:spcBef>
                <a:spcPts val="267"/>
              </a:spcBef>
              <a:spcAft>
                <a:spcPts val="0"/>
              </a:spcAft>
              <a:buClr>
                <a:schemeClr val="dk1"/>
              </a:buClr>
              <a:buSzPts val="900"/>
              <a:buNone/>
              <a:defRPr sz="1333" b="1" cap="none">
                <a:solidFill>
                  <a:schemeClr val="dk1"/>
                </a:solidFill>
                <a:latin typeface="Quattrocento Sans"/>
                <a:ea typeface="Quattrocento Sans"/>
                <a:cs typeface="Quattrocento Sans"/>
                <a:sym typeface="Quattrocento Sans"/>
              </a:defRPr>
            </a:lvl2pPr>
            <a:lvl3pPr marL="1828052" lvl="2" indent="-304674" algn="l" rtl="0">
              <a:lnSpc>
                <a:spcPct val="90000"/>
              </a:lnSpc>
              <a:spcBef>
                <a:spcPts val="400"/>
              </a:spcBef>
              <a:spcAft>
                <a:spcPts val="0"/>
              </a:spcAft>
              <a:buClr>
                <a:schemeClr val="dk1"/>
              </a:buClr>
              <a:buSzPts val="900"/>
              <a:buNone/>
              <a:defRPr sz="1333" b="1" cap="none">
                <a:solidFill>
                  <a:schemeClr val="dk1"/>
                </a:solidFill>
                <a:latin typeface="Quattrocento Sans"/>
                <a:ea typeface="Quattrocento Sans"/>
                <a:cs typeface="Quattrocento Sans"/>
                <a:sym typeface="Quattrocento Sans"/>
              </a:defRPr>
            </a:lvl3pPr>
            <a:lvl4pPr marL="2437403" lvl="3" indent="-304674" algn="l" rtl="0">
              <a:lnSpc>
                <a:spcPct val="90000"/>
              </a:lnSpc>
              <a:spcBef>
                <a:spcPts val="400"/>
              </a:spcBef>
              <a:spcAft>
                <a:spcPts val="0"/>
              </a:spcAft>
              <a:buClr>
                <a:schemeClr val="dk1"/>
              </a:buClr>
              <a:buSzPts val="900"/>
              <a:buNone/>
              <a:defRPr sz="1333" b="1" cap="none">
                <a:solidFill>
                  <a:schemeClr val="dk1"/>
                </a:solidFill>
                <a:latin typeface="Quattrocento Sans"/>
                <a:ea typeface="Quattrocento Sans"/>
                <a:cs typeface="Quattrocento Sans"/>
                <a:sym typeface="Quattrocento Sans"/>
              </a:defRPr>
            </a:lvl4pPr>
            <a:lvl5pPr marL="3046754" lvl="4" indent="-304674" algn="l" rtl="0">
              <a:lnSpc>
                <a:spcPct val="90000"/>
              </a:lnSpc>
              <a:spcBef>
                <a:spcPts val="400"/>
              </a:spcBef>
              <a:spcAft>
                <a:spcPts val="0"/>
              </a:spcAft>
              <a:buClr>
                <a:schemeClr val="dk1"/>
              </a:buClr>
              <a:buSzPts val="900"/>
              <a:buNone/>
              <a:defRPr sz="1333" b="1" cap="none">
                <a:solidFill>
                  <a:schemeClr val="dk1"/>
                </a:solidFill>
                <a:latin typeface="Quattrocento Sans"/>
                <a:ea typeface="Quattrocento Sans"/>
                <a:cs typeface="Quattrocento Sans"/>
                <a:sym typeface="Quattrocento Sans"/>
              </a:defRPr>
            </a:lvl5pPr>
            <a:lvl6pPr marL="3656103" lvl="5" indent="-423161" algn="l" rtl="0">
              <a:spcBef>
                <a:spcPts val="400"/>
              </a:spcBef>
              <a:spcAft>
                <a:spcPts val="0"/>
              </a:spcAft>
              <a:buClr>
                <a:schemeClr val="dk1"/>
              </a:buClr>
              <a:buSzPts val="1400"/>
              <a:buChar char="•"/>
              <a:defRPr/>
            </a:lvl6pPr>
            <a:lvl7pPr marL="4265454" lvl="6" indent="-423161" algn="l" rtl="0">
              <a:spcBef>
                <a:spcPts val="400"/>
              </a:spcBef>
              <a:spcAft>
                <a:spcPts val="0"/>
              </a:spcAft>
              <a:buClr>
                <a:schemeClr val="dk1"/>
              </a:buClr>
              <a:buSzPts val="1400"/>
              <a:buChar char="•"/>
              <a:defRPr/>
            </a:lvl7pPr>
            <a:lvl8pPr marL="4874805" lvl="7" indent="-423161" algn="l" rtl="0">
              <a:spcBef>
                <a:spcPts val="400"/>
              </a:spcBef>
              <a:spcAft>
                <a:spcPts val="0"/>
              </a:spcAft>
              <a:buClr>
                <a:schemeClr val="dk1"/>
              </a:buClr>
              <a:buSzPts val="1400"/>
              <a:buChar char="•"/>
              <a:defRPr/>
            </a:lvl8pPr>
            <a:lvl9pPr marL="5484157" lvl="8" indent="-423161" algn="l" rtl="0">
              <a:spcBef>
                <a:spcPts val="400"/>
              </a:spcBef>
              <a:spcAft>
                <a:spcPts val="0"/>
              </a:spcAft>
              <a:buClr>
                <a:schemeClr val="dk1"/>
              </a:buClr>
              <a:buSzPts val="1400"/>
              <a:buChar char="•"/>
              <a:defRPr/>
            </a:lvl9pPr>
          </a:lstStyle>
          <a:p>
            <a:endParaRPr/>
          </a:p>
        </p:txBody>
      </p:sp>
      <p:sp>
        <p:nvSpPr>
          <p:cNvPr id="2285" name="Google Shape;2285;p375"/>
          <p:cNvSpPr txBox="1">
            <a:spLocks noGrp="1"/>
          </p:cNvSpPr>
          <p:nvPr>
            <p:ph type="title"/>
          </p:nvPr>
        </p:nvSpPr>
        <p:spPr>
          <a:xfrm>
            <a:off x="588264" y="457202"/>
            <a:ext cx="11018400" cy="5540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extLst>
      <p:ext uri="{BB962C8B-B14F-4D97-AF65-F5344CB8AC3E}">
        <p14:creationId xmlns:p14="http://schemas.microsoft.com/office/powerpoint/2010/main" val="3410962897"/>
      </p:ext>
    </p:extLst>
  </p:cSld>
  <p:clrMapOvr>
    <a:masterClrMapping/>
  </p:clrMapOvr>
  <p:extLst>
    <p:ext uri="{DCECCB84-F9BA-43D5-87BE-67443E8EF086}">
      <p15:sldGuideLst xmlns:p15="http://schemas.microsoft.com/office/powerpoint/2012/main">
        <p15:guide id="1" pos="3727">
          <p15:clr>
            <a:srgbClr val="FBAE40"/>
          </p15:clr>
        </p15:guide>
        <p15:guide id="2" pos="1927">
          <p15:clr>
            <a:srgbClr val="FBAE40"/>
          </p15:clr>
        </p15:guide>
        <p15:guide id="3" pos="2148">
          <p15:clr>
            <a:srgbClr val="FBAE40"/>
          </p15:clr>
        </p15:guide>
        <p15:guide id="4" pos="3948">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7952973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07209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15405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48A7E-EB85-E4C4-1140-7D4B969FF4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568CFC-50E6-DF19-AAA2-DF25E84E16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BCE17E-723F-0D16-A605-53F3F41D1F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319ACC-6920-67B4-DB24-A5C07F1D4E36}"/>
              </a:ext>
            </a:extLst>
          </p:cNvPr>
          <p:cNvSpPr>
            <a:spLocks noGrp="1"/>
          </p:cNvSpPr>
          <p:nvPr>
            <p:ph type="dt" sz="half" idx="10"/>
          </p:nvPr>
        </p:nvSpPr>
        <p:spPr/>
        <p:txBody>
          <a:bodyPr/>
          <a:lstStyle/>
          <a:p>
            <a:fld id="{64D26D1D-012B-4BFB-B321-0BBF2B746F2E}" type="datetimeFigureOut">
              <a:rPr lang="en-US" smtClean="0"/>
              <a:t>8/24/2022</a:t>
            </a:fld>
            <a:endParaRPr lang="en-US"/>
          </a:p>
        </p:txBody>
      </p:sp>
      <p:sp>
        <p:nvSpPr>
          <p:cNvPr id="6" name="Footer Placeholder 5">
            <a:extLst>
              <a:ext uri="{FF2B5EF4-FFF2-40B4-BE49-F238E27FC236}">
                <a16:creationId xmlns:a16="http://schemas.microsoft.com/office/drawing/2014/main" id="{3C972F0F-0D79-283F-4A1A-53F302A632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4C3150-9E60-D795-3FFF-141C9B908F18}"/>
              </a:ext>
            </a:extLst>
          </p:cNvPr>
          <p:cNvSpPr>
            <a:spLocks noGrp="1"/>
          </p:cNvSpPr>
          <p:nvPr>
            <p:ph type="sldNum" sz="quarter" idx="12"/>
          </p:nvPr>
        </p:nvSpPr>
        <p:spPr/>
        <p:txBody>
          <a:bodyPr/>
          <a:lstStyle/>
          <a:p>
            <a:fld id="{FD92AD91-E12A-4EA4-925F-83DC032B97B3}" type="slidenum">
              <a:rPr lang="en-US" smtClean="0"/>
              <a:t>‹#›</a:t>
            </a:fld>
            <a:endParaRPr lang="en-US"/>
          </a:p>
        </p:txBody>
      </p:sp>
    </p:spTree>
    <p:extLst>
      <p:ext uri="{BB962C8B-B14F-4D97-AF65-F5344CB8AC3E}">
        <p14:creationId xmlns:p14="http://schemas.microsoft.com/office/powerpoint/2010/main" val="1152757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B2A67-C34E-B6A0-3DF1-B460B2D738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60A67D-4573-2A2A-9D6E-0603AF19B5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165C6C-A7EF-C1FE-FE4F-2B49770FF3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9EE2ABE-1973-0265-1D8D-570E3D182C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2C2DC4-06D6-48F8-DB35-045CA4F79ED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1B92505-2A0A-9DB1-2D8B-F13AD6ABBC2F}"/>
              </a:ext>
            </a:extLst>
          </p:cNvPr>
          <p:cNvSpPr>
            <a:spLocks noGrp="1"/>
          </p:cNvSpPr>
          <p:nvPr>
            <p:ph type="dt" sz="half" idx="10"/>
          </p:nvPr>
        </p:nvSpPr>
        <p:spPr/>
        <p:txBody>
          <a:bodyPr/>
          <a:lstStyle/>
          <a:p>
            <a:fld id="{64D26D1D-012B-4BFB-B321-0BBF2B746F2E}" type="datetimeFigureOut">
              <a:rPr lang="en-US" smtClean="0"/>
              <a:t>8/24/2022</a:t>
            </a:fld>
            <a:endParaRPr lang="en-US"/>
          </a:p>
        </p:txBody>
      </p:sp>
      <p:sp>
        <p:nvSpPr>
          <p:cNvPr id="8" name="Footer Placeholder 7">
            <a:extLst>
              <a:ext uri="{FF2B5EF4-FFF2-40B4-BE49-F238E27FC236}">
                <a16:creationId xmlns:a16="http://schemas.microsoft.com/office/drawing/2014/main" id="{3A93CEDC-BA40-1EBF-B6FA-7A646F03425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016D51-5426-1D3C-4E93-960172888135}"/>
              </a:ext>
            </a:extLst>
          </p:cNvPr>
          <p:cNvSpPr>
            <a:spLocks noGrp="1"/>
          </p:cNvSpPr>
          <p:nvPr>
            <p:ph type="sldNum" sz="quarter" idx="12"/>
          </p:nvPr>
        </p:nvSpPr>
        <p:spPr/>
        <p:txBody>
          <a:bodyPr/>
          <a:lstStyle/>
          <a:p>
            <a:fld id="{FD92AD91-E12A-4EA4-925F-83DC032B97B3}" type="slidenum">
              <a:rPr lang="en-US" smtClean="0"/>
              <a:t>‹#›</a:t>
            </a:fld>
            <a:endParaRPr lang="en-US"/>
          </a:p>
        </p:txBody>
      </p:sp>
    </p:spTree>
    <p:extLst>
      <p:ext uri="{BB962C8B-B14F-4D97-AF65-F5344CB8AC3E}">
        <p14:creationId xmlns:p14="http://schemas.microsoft.com/office/powerpoint/2010/main" val="1531056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E0B85-7020-1396-D637-0040D0E197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D74D765-1D5D-CD0E-D7E8-297F0F35FF0B}"/>
              </a:ext>
            </a:extLst>
          </p:cNvPr>
          <p:cNvSpPr>
            <a:spLocks noGrp="1"/>
          </p:cNvSpPr>
          <p:nvPr>
            <p:ph type="dt" sz="half" idx="10"/>
          </p:nvPr>
        </p:nvSpPr>
        <p:spPr/>
        <p:txBody>
          <a:bodyPr/>
          <a:lstStyle/>
          <a:p>
            <a:fld id="{64D26D1D-012B-4BFB-B321-0BBF2B746F2E}" type="datetimeFigureOut">
              <a:rPr lang="en-US" smtClean="0"/>
              <a:t>8/24/2022</a:t>
            </a:fld>
            <a:endParaRPr lang="en-US"/>
          </a:p>
        </p:txBody>
      </p:sp>
      <p:sp>
        <p:nvSpPr>
          <p:cNvPr id="4" name="Footer Placeholder 3">
            <a:extLst>
              <a:ext uri="{FF2B5EF4-FFF2-40B4-BE49-F238E27FC236}">
                <a16:creationId xmlns:a16="http://schemas.microsoft.com/office/drawing/2014/main" id="{2FF47A20-6482-BFE7-D11B-ACBEA42280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58399E-DBD6-E35C-885C-B477C16D39A0}"/>
              </a:ext>
            </a:extLst>
          </p:cNvPr>
          <p:cNvSpPr>
            <a:spLocks noGrp="1"/>
          </p:cNvSpPr>
          <p:nvPr>
            <p:ph type="sldNum" sz="quarter" idx="12"/>
          </p:nvPr>
        </p:nvSpPr>
        <p:spPr/>
        <p:txBody>
          <a:bodyPr/>
          <a:lstStyle/>
          <a:p>
            <a:fld id="{FD92AD91-E12A-4EA4-925F-83DC032B97B3}" type="slidenum">
              <a:rPr lang="en-US" smtClean="0"/>
              <a:t>‹#›</a:t>
            </a:fld>
            <a:endParaRPr lang="en-US"/>
          </a:p>
        </p:txBody>
      </p:sp>
    </p:spTree>
    <p:extLst>
      <p:ext uri="{BB962C8B-B14F-4D97-AF65-F5344CB8AC3E}">
        <p14:creationId xmlns:p14="http://schemas.microsoft.com/office/powerpoint/2010/main" val="2532667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13557E-9107-76EE-CE85-DE6C4E4B0A4A}"/>
              </a:ext>
            </a:extLst>
          </p:cNvPr>
          <p:cNvSpPr>
            <a:spLocks noGrp="1"/>
          </p:cNvSpPr>
          <p:nvPr>
            <p:ph type="dt" sz="half" idx="10"/>
          </p:nvPr>
        </p:nvSpPr>
        <p:spPr/>
        <p:txBody>
          <a:bodyPr/>
          <a:lstStyle/>
          <a:p>
            <a:fld id="{64D26D1D-012B-4BFB-B321-0BBF2B746F2E}" type="datetimeFigureOut">
              <a:rPr lang="en-US" smtClean="0"/>
              <a:t>8/24/2022</a:t>
            </a:fld>
            <a:endParaRPr lang="en-US"/>
          </a:p>
        </p:txBody>
      </p:sp>
      <p:sp>
        <p:nvSpPr>
          <p:cNvPr id="3" name="Footer Placeholder 2">
            <a:extLst>
              <a:ext uri="{FF2B5EF4-FFF2-40B4-BE49-F238E27FC236}">
                <a16:creationId xmlns:a16="http://schemas.microsoft.com/office/drawing/2014/main" id="{F6C52AE5-CD7E-40AE-59B2-5D04BEBB82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FAC065A-142D-A248-B758-AF911469E434}"/>
              </a:ext>
            </a:extLst>
          </p:cNvPr>
          <p:cNvSpPr>
            <a:spLocks noGrp="1"/>
          </p:cNvSpPr>
          <p:nvPr>
            <p:ph type="sldNum" sz="quarter" idx="12"/>
          </p:nvPr>
        </p:nvSpPr>
        <p:spPr/>
        <p:txBody>
          <a:bodyPr/>
          <a:lstStyle/>
          <a:p>
            <a:fld id="{FD92AD91-E12A-4EA4-925F-83DC032B97B3}" type="slidenum">
              <a:rPr lang="en-US" smtClean="0"/>
              <a:t>‹#›</a:t>
            </a:fld>
            <a:endParaRPr lang="en-US"/>
          </a:p>
        </p:txBody>
      </p:sp>
    </p:spTree>
    <p:extLst>
      <p:ext uri="{BB962C8B-B14F-4D97-AF65-F5344CB8AC3E}">
        <p14:creationId xmlns:p14="http://schemas.microsoft.com/office/powerpoint/2010/main" val="1149260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E0535-2F45-DB9F-5034-8335E9C5EA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5835A34-29F8-FC90-2B7F-55E707B264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24974C6-7487-2822-4379-0514535F17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D66A11-E6A9-D2F9-896D-EE90E85F5E38}"/>
              </a:ext>
            </a:extLst>
          </p:cNvPr>
          <p:cNvSpPr>
            <a:spLocks noGrp="1"/>
          </p:cNvSpPr>
          <p:nvPr>
            <p:ph type="dt" sz="half" idx="10"/>
          </p:nvPr>
        </p:nvSpPr>
        <p:spPr/>
        <p:txBody>
          <a:bodyPr/>
          <a:lstStyle/>
          <a:p>
            <a:fld id="{64D26D1D-012B-4BFB-B321-0BBF2B746F2E}" type="datetimeFigureOut">
              <a:rPr lang="en-US" smtClean="0"/>
              <a:t>8/24/2022</a:t>
            </a:fld>
            <a:endParaRPr lang="en-US"/>
          </a:p>
        </p:txBody>
      </p:sp>
      <p:sp>
        <p:nvSpPr>
          <p:cNvPr id="6" name="Footer Placeholder 5">
            <a:extLst>
              <a:ext uri="{FF2B5EF4-FFF2-40B4-BE49-F238E27FC236}">
                <a16:creationId xmlns:a16="http://schemas.microsoft.com/office/drawing/2014/main" id="{75EFAE34-9255-9622-6553-4B57E1373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E2CB2E-450B-3662-8AC5-64A8054693B6}"/>
              </a:ext>
            </a:extLst>
          </p:cNvPr>
          <p:cNvSpPr>
            <a:spLocks noGrp="1"/>
          </p:cNvSpPr>
          <p:nvPr>
            <p:ph type="sldNum" sz="quarter" idx="12"/>
          </p:nvPr>
        </p:nvSpPr>
        <p:spPr/>
        <p:txBody>
          <a:bodyPr/>
          <a:lstStyle/>
          <a:p>
            <a:fld id="{FD92AD91-E12A-4EA4-925F-83DC032B97B3}" type="slidenum">
              <a:rPr lang="en-US" smtClean="0"/>
              <a:t>‹#›</a:t>
            </a:fld>
            <a:endParaRPr lang="en-US"/>
          </a:p>
        </p:txBody>
      </p:sp>
    </p:spTree>
    <p:extLst>
      <p:ext uri="{BB962C8B-B14F-4D97-AF65-F5344CB8AC3E}">
        <p14:creationId xmlns:p14="http://schemas.microsoft.com/office/powerpoint/2010/main" val="1139772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11BD8-AF99-9C01-EBB7-9DF40E4915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13B7213-3D8E-4C15-C57E-515E90DA8B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64F8D1E-F7AC-1F4C-2E1E-A415B864F5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B4E046-22A9-EBFE-71CB-9A8C73D80293}"/>
              </a:ext>
            </a:extLst>
          </p:cNvPr>
          <p:cNvSpPr>
            <a:spLocks noGrp="1"/>
          </p:cNvSpPr>
          <p:nvPr>
            <p:ph type="dt" sz="half" idx="10"/>
          </p:nvPr>
        </p:nvSpPr>
        <p:spPr/>
        <p:txBody>
          <a:bodyPr/>
          <a:lstStyle/>
          <a:p>
            <a:fld id="{64D26D1D-012B-4BFB-B321-0BBF2B746F2E}" type="datetimeFigureOut">
              <a:rPr lang="en-US" smtClean="0"/>
              <a:t>8/24/2022</a:t>
            </a:fld>
            <a:endParaRPr lang="en-US"/>
          </a:p>
        </p:txBody>
      </p:sp>
      <p:sp>
        <p:nvSpPr>
          <p:cNvPr id="6" name="Footer Placeholder 5">
            <a:extLst>
              <a:ext uri="{FF2B5EF4-FFF2-40B4-BE49-F238E27FC236}">
                <a16:creationId xmlns:a16="http://schemas.microsoft.com/office/drawing/2014/main" id="{CDB22719-3EEA-1C0F-803F-05089BAF31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35E26F-A307-268F-9B53-FCE468331BD8}"/>
              </a:ext>
            </a:extLst>
          </p:cNvPr>
          <p:cNvSpPr>
            <a:spLocks noGrp="1"/>
          </p:cNvSpPr>
          <p:nvPr>
            <p:ph type="sldNum" sz="quarter" idx="12"/>
          </p:nvPr>
        </p:nvSpPr>
        <p:spPr/>
        <p:txBody>
          <a:bodyPr/>
          <a:lstStyle/>
          <a:p>
            <a:fld id="{FD92AD91-E12A-4EA4-925F-83DC032B97B3}" type="slidenum">
              <a:rPr lang="en-US" smtClean="0"/>
              <a:t>‹#›</a:t>
            </a:fld>
            <a:endParaRPr lang="en-US"/>
          </a:p>
        </p:txBody>
      </p:sp>
    </p:spTree>
    <p:extLst>
      <p:ext uri="{BB962C8B-B14F-4D97-AF65-F5344CB8AC3E}">
        <p14:creationId xmlns:p14="http://schemas.microsoft.com/office/powerpoint/2010/main" val="298950915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D4F4B7-D4D1-42E6-F8DB-255475B02F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CF18C32-9F31-1C94-E454-0A26E1C373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DDE81C-D9A0-AF4A-7F04-1CB5799968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D26D1D-012B-4BFB-B321-0BBF2B746F2E}" type="datetimeFigureOut">
              <a:rPr lang="en-US" smtClean="0"/>
              <a:t>8/24/2022</a:t>
            </a:fld>
            <a:endParaRPr lang="en-US"/>
          </a:p>
        </p:txBody>
      </p:sp>
      <p:sp>
        <p:nvSpPr>
          <p:cNvPr id="5" name="Footer Placeholder 4">
            <a:extLst>
              <a:ext uri="{FF2B5EF4-FFF2-40B4-BE49-F238E27FC236}">
                <a16:creationId xmlns:a16="http://schemas.microsoft.com/office/drawing/2014/main" id="{15DD9269-6B78-C7E8-A84B-174869E37A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E483CE7-7936-226C-C9AB-ECAF85B0FC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92AD91-E12A-4EA4-925F-83DC032B97B3}" type="slidenum">
              <a:rPr lang="en-US" smtClean="0"/>
              <a:t>‹#›</a:t>
            </a:fld>
            <a:endParaRPr lang="en-US"/>
          </a:p>
        </p:txBody>
      </p:sp>
    </p:spTree>
    <p:extLst>
      <p:ext uri="{BB962C8B-B14F-4D97-AF65-F5344CB8AC3E}">
        <p14:creationId xmlns:p14="http://schemas.microsoft.com/office/powerpoint/2010/main" val="36014715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9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6" r:id="rId32"/>
    <p:sldLayoutId id="2147483690" r:id="rId3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33.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8.xml"/><Relationship Id="rId5" Type="http://schemas.openxmlformats.org/officeDocument/2006/relationships/image" Target="../media/image21.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4.jpg"/><Relationship Id="rId4" Type="http://schemas.openxmlformats.org/officeDocument/2006/relationships/image" Target="../media/image9.sv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8" Type="http://schemas.openxmlformats.org/officeDocument/2006/relationships/hyperlink" Target="https://azure.microsoft.com/en-us/resources/kubernetes-learning-path/?cdn=disable" TargetMode="External"/><Relationship Id="rId3" Type="http://schemas.openxmlformats.org/officeDocument/2006/relationships/image" Target="../media/image28.jpeg"/><Relationship Id="rId7" Type="http://schemas.openxmlformats.org/officeDocument/2006/relationships/hyperlink" Target="https://docs.microsoft.com/en-us/learn/paths/intro-to-kubernetes-on-azure/" TargetMode="External"/><Relationship Id="rId2" Type="http://schemas.openxmlformats.org/officeDocument/2006/relationships/notesSlide" Target="../notesSlides/notesSlide22.xml"/><Relationship Id="rId1" Type="http://schemas.openxmlformats.org/officeDocument/2006/relationships/slideLayout" Target="../slideLayouts/slideLayout22.xml"/><Relationship Id="rId6" Type="http://schemas.openxmlformats.org/officeDocument/2006/relationships/hyperlink" Target="https://docs.microsoft.com/en-us/azure/aks/" TargetMode="External"/><Relationship Id="rId5" Type="http://schemas.openxmlformats.org/officeDocument/2006/relationships/hyperlink" Target="https://azure.microsoft.com/en-us/pricing/details/kubernetes-service/" TargetMode="External"/><Relationship Id="rId4" Type="http://schemas.openxmlformats.org/officeDocument/2006/relationships/hyperlink" Target="https://azure.microsoft.com/en-us/services/kubernetes-service" TargetMode="External"/><Relationship Id="rId9" Type="http://schemas.openxmlformats.org/officeDocument/2006/relationships/hyperlink" Target="https://developer.microsoft.com/en-us/offers/30-days-to-learn-it"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en-us/azure/container-apps/overview" TargetMode="External"/><Relationship Id="rId2" Type="http://schemas.openxmlformats.org/officeDocument/2006/relationships/notesSlide" Target="../notesSlides/notesSlide24.xml"/><Relationship Id="rId1" Type="http://schemas.openxmlformats.org/officeDocument/2006/relationships/slideLayout" Target="../slideLayouts/slideLayout23.xml"/><Relationship Id="rId5" Type="http://schemas.openxmlformats.org/officeDocument/2006/relationships/image" Target="../media/image30.sv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hyperlink" Target="https://docs.microsoft.com/en-us/azure/azure-arc/kubernetes/overview" TargetMode="External"/><Relationship Id="rId2" Type="http://schemas.openxmlformats.org/officeDocument/2006/relationships/notesSlide" Target="../notesSlides/notesSlide25.xml"/><Relationship Id="rId1" Type="http://schemas.openxmlformats.org/officeDocument/2006/relationships/slideLayout" Target="../slideLayouts/slideLayout23.xml"/><Relationship Id="rId5" Type="http://schemas.openxmlformats.org/officeDocument/2006/relationships/image" Target="../media/image32.sv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15.png"/><Relationship Id="rId7" Type="http://schemas.openxmlformats.org/officeDocument/2006/relationships/image" Target="../media/image35.png"/><Relationship Id="rId12" Type="http://schemas.openxmlformats.org/officeDocument/2006/relationships/image" Target="../media/image40.svg"/><Relationship Id="rId17" Type="http://schemas.openxmlformats.org/officeDocument/2006/relationships/image" Target="../media/image45.svg"/><Relationship Id="rId2" Type="http://schemas.openxmlformats.org/officeDocument/2006/relationships/notesSlide" Target="../notesSlides/notesSlide26.xml"/><Relationship Id="rId16" Type="http://schemas.openxmlformats.org/officeDocument/2006/relationships/image" Target="../media/image44.png"/><Relationship Id="rId1" Type="http://schemas.openxmlformats.org/officeDocument/2006/relationships/slideLayout" Target="../slideLayouts/slideLayout18.xml"/><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svg"/><Relationship Id="rId10" Type="http://schemas.openxmlformats.org/officeDocument/2006/relationships/image" Target="../media/image38.svg"/><Relationship Id="rId19" Type="http://schemas.openxmlformats.org/officeDocument/2006/relationships/image" Target="../media/image47.svg"/><Relationship Id="rId4" Type="http://schemas.openxmlformats.org/officeDocument/2006/relationships/image" Target="../media/image16.svg"/><Relationship Id="rId9" Type="http://schemas.openxmlformats.org/officeDocument/2006/relationships/image" Target="../media/image37.png"/><Relationship Id="rId1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hyperlink" Target="https://aka.ms/azuredevdaylabs/microservices" TargetMode="External"/><Relationship Id="rId2" Type="http://schemas.openxmlformats.org/officeDocument/2006/relationships/notesSlide" Target="../notesSlides/notesSlide27.xml"/><Relationship Id="rId1" Type="http://schemas.openxmlformats.org/officeDocument/2006/relationships/slideLayout" Target="../slideLayouts/slideLayout24.xml"/><Relationship Id="rId5" Type="http://schemas.openxmlformats.org/officeDocument/2006/relationships/image" Target="../media/image7.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7.png"/><Relationship Id="rId4" Type="http://schemas.openxmlformats.org/officeDocument/2006/relationships/image" Target="../media/image9.svg"/><Relationship Id="rId9"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52.svg"/></Relationships>
</file>

<file path=ppt/slides/_rels/slide3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25.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26.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5" Type="http://schemas.openxmlformats.org/officeDocument/2006/relationships/image" Target="../media/image6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hyperlink" Target="https://github.com/about" TargetMode="External"/><Relationship Id="rId2" Type="http://schemas.openxmlformats.org/officeDocument/2006/relationships/notesSlide" Target="../notesSlides/notesSlide33.xml"/><Relationship Id="rId1" Type="http://schemas.openxmlformats.org/officeDocument/2006/relationships/slideLayout" Target="../slideLayouts/slideLayout16.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34.xml"/><Relationship Id="rId1" Type="http://schemas.openxmlformats.org/officeDocument/2006/relationships/slideLayout" Target="../slideLayouts/slideLayout26.xml"/><Relationship Id="rId5" Type="http://schemas.openxmlformats.org/officeDocument/2006/relationships/image" Target="../media/image75.emf"/><Relationship Id="rId4" Type="http://schemas.openxmlformats.org/officeDocument/2006/relationships/image" Target="../media/image74.emf"/></Relationships>
</file>

<file path=ppt/slides/_rels/slide38.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customXml" Target="../ink/ink5.xml"/><Relationship Id="rId3" Type="http://schemas.openxmlformats.org/officeDocument/2006/relationships/image" Target="../media/image76.png"/><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customXml" Target="../ink/ink8.xml"/><Relationship Id="rId2" Type="http://schemas.openxmlformats.org/officeDocument/2006/relationships/notesSlide" Target="../notesSlides/notesSlide35.xml"/><Relationship Id="rId16" Type="http://schemas.openxmlformats.org/officeDocument/2006/relationships/customXml" Target="../ink/ink7.xml"/><Relationship Id="rId1" Type="http://schemas.openxmlformats.org/officeDocument/2006/relationships/slideLayout" Target="../slideLayouts/slideLayout6.xml"/><Relationship Id="rId6" Type="http://schemas.openxmlformats.org/officeDocument/2006/relationships/customXml" Target="../ink/ink1.xml"/><Relationship Id="rId11" Type="http://schemas.openxmlformats.org/officeDocument/2006/relationships/customXml" Target="../ink/ink4.xml"/><Relationship Id="rId5" Type="http://schemas.openxmlformats.org/officeDocument/2006/relationships/image" Target="../media/image78.png"/><Relationship Id="rId15" Type="http://schemas.openxmlformats.org/officeDocument/2006/relationships/image" Target="NULL"/><Relationship Id="rId10" Type="http://schemas.openxmlformats.org/officeDocument/2006/relationships/customXml" Target="../ink/ink3.xml"/><Relationship Id="rId4" Type="http://schemas.openxmlformats.org/officeDocument/2006/relationships/image" Target="../media/image77.png"/><Relationship Id="rId9" Type="http://schemas.openxmlformats.org/officeDocument/2006/relationships/image" Target="NULL"/><Relationship Id="rId14" Type="http://schemas.openxmlformats.org/officeDocument/2006/relationships/customXml" Target="../ink/ink6.xml"/></Relationships>
</file>

<file path=ppt/slides/_rels/slide39.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51.png"/><Relationship Id="rId7" Type="http://schemas.openxmlformats.org/officeDocument/2006/relationships/image" Target="../media/image81.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52.sv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3.svg"/><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12.png"/><Relationship Id="rId5" Type="http://schemas.openxmlformats.org/officeDocument/2006/relationships/image" Target="../media/image16.sv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customXml" Target="../ink/ink16.xml"/><Relationship Id="rId3" Type="http://schemas.openxmlformats.org/officeDocument/2006/relationships/image" Target="../media/image76.png"/><Relationship Id="rId7" Type="http://schemas.openxmlformats.org/officeDocument/2006/relationships/customXml" Target="../ink/ink9.xml"/><Relationship Id="rId12" Type="http://schemas.openxmlformats.org/officeDocument/2006/relationships/customXml" Target="../ink/ink12.xml"/><Relationship Id="rId17" Type="http://schemas.openxmlformats.org/officeDocument/2006/relationships/customXml" Target="../ink/ink15.xml"/><Relationship Id="rId2" Type="http://schemas.openxmlformats.org/officeDocument/2006/relationships/notesSlide" Target="../notesSlides/notesSlide37.xml"/><Relationship Id="rId16" Type="http://schemas.openxmlformats.org/officeDocument/2006/relationships/image" Target="NULL"/><Relationship Id="rId1" Type="http://schemas.openxmlformats.org/officeDocument/2006/relationships/slideLayout" Target="../slideLayouts/slideLayout6.xml"/><Relationship Id="rId6" Type="http://schemas.openxmlformats.org/officeDocument/2006/relationships/image" Target="../media/image78.png"/><Relationship Id="rId11" Type="http://schemas.openxmlformats.org/officeDocument/2006/relationships/customXml" Target="../ink/ink11.xml"/><Relationship Id="rId5" Type="http://schemas.openxmlformats.org/officeDocument/2006/relationships/image" Target="../media/image77.png"/><Relationship Id="rId15" Type="http://schemas.openxmlformats.org/officeDocument/2006/relationships/customXml" Target="../ink/ink14.xml"/><Relationship Id="rId10" Type="http://schemas.openxmlformats.org/officeDocument/2006/relationships/image" Target="NULL"/><Relationship Id="rId4" Type="http://schemas.openxmlformats.org/officeDocument/2006/relationships/hyperlink" Target="https://docs.github.com/en/code-security/secret-security/about-secret-scanning" TargetMode="External"/><Relationship Id="rId9" Type="http://schemas.openxmlformats.org/officeDocument/2006/relationships/customXml" Target="../ink/ink10.xml"/><Relationship Id="rId14" Type="http://schemas.openxmlformats.org/officeDocument/2006/relationships/customXml" Target="../ink/ink13.xml"/></Relationships>
</file>

<file path=ppt/slides/_rels/slide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8.xml"/><Relationship Id="rId1" Type="http://schemas.openxmlformats.org/officeDocument/2006/relationships/slideLayout" Target="../slideLayouts/slideLayout26.xml"/><Relationship Id="rId4" Type="http://schemas.openxmlformats.org/officeDocument/2006/relationships/hyperlink" Target="https://github.com/features/security"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docs.github.com/en/github/administering-a-repository/about-secret-scanning" TargetMode="External"/><Relationship Id="rId2" Type="http://schemas.openxmlformats.org/officeDocument/2006/relationships/notesSlide" Target="../notesSlides/notesSlide39.xml"/><Relationship Id="rId1" Type="http://schemas.openxmlformats.org/officeDocument/2006/relationships/slideLayout" Target="../slideLayouts/slideLayout27.xml"/><Relationship Id="rId6" Type="http://schemas.openxmlformats.org/officeDocument/2006/relationships/hyperlink" Target="https://github.com/features/security" TargetMode="External"/><Relationship Id="rId5" Type="http://schemas.openxmlformats.org/officeDocument/2006/relationships/image" Target="../media/image85.png"/><Relationship Id="rId4" Type="http://schemas.openxmlformats.org/officeDocument/2006/relationships/image" Target="../media/image84.png"/></Relationships>
</file>

<file path=ppt/slides/_rels/slide4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0.xml"/><Relationship Id="rId1" Type="http://schemas.openxmlformats.org/officeDocument/2006/relationships/slideLayout" Target="../slideLayouts/slideLayout27.xml"/><Relationship Id="rId4" Type="http://schemas.openxmlformats.org/officeDocument/2006/relationships/image" Target="../media/image86.png"/></Relationships>
</file>

<file path=ppt/slides/_rels/slide45.xml.rels><?xml version="1.0" encoding="UTF-8" standalone="yes"?>
<Relationships xmlns="http://schemas.openxmlformats.org/package/2006/relationships"><Relationship Id="rId3" Type="http://schemas.openxmlformats.org/officeDocument/2006/relationships/hyperlink" Target="https://www.microsoft.com/security/blog/2021/02/25/microsoft-open-sources-codeql-queries-used-to-hunt-for-solorigate-activity/" TargetMode="External"/><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2.xml"/><Relationship Id="rId1" Type="http://schemas.openxmlformats.org/officeDocument/2006/relationships/slideLayout" Target="../slideLayouts/slideLayout29.xml"/><Relationship Id="rId4" Type="http://schemas.openxmlformats.org/officeDocument/2006/relationships/image" Target="../media/image88.png"/></Relationships>
</file>

<file path=ppt/slides/_rels/slide4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3.xml"/><Relationship Id="rId1" Type="http://schemas.openxmlformats.org/officeDocument/2006/relationships/slideLayout" Target="../slideLayouts/slideLayout26.xml"/><Relationship Id="rId6" Type="http://schemas.openxmlformats.org/officeDocument/2006/relationships/hyperlink" Target="https://github.blog/2020-12-08-new-from-universe-2020-dark-mode-github-sponsors-for-companies-and-more/#%f0%9f%9b%a0-continuous-delivery-support" TargetMode="External"/><Relationship Id="rId5" Type="http://schemas.openxmlformats.org/officeDocument/2006/relationships/hyperlink" Target="https://github.com/features/actions" TargetMode="External"/><Relationship Id="rId4" Type="http://schemas.openxmlformats.org/officeDocument/2006/relationships/image" Target="../media/image89.png"/></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4.xml"/><Relationship Id="rId1" Type="http://schemas.openxmlformats.org/officeDocument/2006/relationships/slideLayout" Target="../slideLayouts/slideLayout27.xml"/><Relationship Id="rId5" Type="http://schemas.openxmlformats.org/officeDocument/2006/relationships/hyperlink" Target="https://github.com/mobile/" TargetMode="External"/><Relationship Id="rId4" Type="http://schemas.openxmlformats.org/officeDocument/2006/relationships/image" Target="../media/image91.png"/></Relationships>
</file>

<file path=ppt/slides/_rels/slide49.xml.rels><?xml version="1.0" encoding="UTF-8" standalone="yes"?>
<Relationships xmlns="http://schemas.openxmlformats.org/package/2006/relationships"><Relationship Id="rId3" Type="http://schemas.openxmlformats.org/officeDocument/2006/relationships/hyperlink" Target="https://docs.github.com/en/discussions" TargetMode="External"/><Relationship Id="rId2" Type="http://schemas.openxmlformats.org/officeDocument/2006/relationships/notesSlide" Target="../notesSlides/notesSlide45.xml"/><Relationship Id="rId1" Type="http://schemas.openxmlformats.org/officeDocument/2006/relationships/slideLayout" Target="../slideLayouts/slideLayout27.xml"/><Relationship Id="rId4" Type="http://schemas.openxmlformats.org/officeDocument/2006/relationships/image" Target="../media/image92.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6.svg"/></Relationships>
</file>

<file path=ppt/slides/_rels/slide5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7.xml"/><Relationship Id="rId1" Type="http://schemas.openxmlformats.org/officeDocument/2006/relationships/slideLayout" Target="../slideLayouts/slideLayout27.xml"/><Relationship Id="rId6" Type="http://schemas.openxmlformats.org/officeDocument/2006/relationships/hyperlink" Target="https://github.com/Features/Codespaces" TargetMode="External"/><Relationship Id="rId5" Type="http://schemas.openxmlformats.org/officeDocument/2006/relationships/image" Target="../media/image94.tiff"/><Relationship Id="rId4" Type="http://schemas.openxmlformats.org/officeDocument/2006/relationships/image" Target="../media/image93.png"/></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95.png"/><Relationship Id="rId4" Type="http://schemas.openxmlformats.org/officeDocument/2006/relationships/hyperlink" Target="https://github.blog/2021-06-29-introducing-github-copilot-ai-pair-programmer/"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hyperlink" Target="https://github.blog/2021-06-23-introducing-new-github-issues/" TargetMode="External"/><Relationship Id="rId4" Type="http://schemas.openxmlformats.org/officeDocument/2006/relationships/image" Target="../media/image96.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1.xml"/><Relationship Id="rId1" Type="http://schemas.openxmlformats.org/officeDocument/2006/relationships/slideLayout" Target="../slideLayouts/slideLayout31.xml"/></Relationships>
</file>

<file path=ppt/slides/_rels/slide56.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37.png"/><Relationship Id="rId7" Type="http://schemas.openxmlformats.org/officeDocument/2006/relationships/image" Target="../media/image98.png"/><Relationship Id="rId2" Type="http://schemas.openxmlformats.org/officeDocument/2006/relationships/notesSlide" Target="../notesSlides/notesSlide52.xml"/><Relationship Id="rId1" Type="http://schemas.openxmlformats.org/officeDocument/2006/relationships/slideLayout" Target="../slideLayouts/slideLayout24.xml"/><Relationship Id="rId6" Type="http://schemas.openxmlformats.org/officeDocument/2006/relationships/image" Target="../media/image7.png"/><Relationship Id="rId5" Type="http://schemas.openxmlformats.org/officeDocument/2006/relationships/hyperlink" Target="https://aka.ms/azuredevdaylabs/devops" TargetMode="External"/><Relationship Id="rId4" Type="http://schemas.openxmlformats.org/officeDocument/2006/relationships/image" Target="../media/image38.svg"/></Relationships>
</file>

<file path=ppt/slides/_rels/slide57.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4.xml"/><Relationship Id="rId1" Type="http://schemas.openxmlformats.org/officeDocument/2006/relationships/slideLayout" Target="../slideLayouts/slideLayout6.xml"/><Relationship Id="rId5" Type="http://schemas.openxmlformats.org/officeDocument/2006/relationships/hyperlink" Target="https://github.com/github/roadmap/projects/1" TargetMode="External"/><Relationship Id="rId4" Type="http://schemas.openxmlformats.org/officeDocument/2006/relationships/image" Target="../media/image102.png"/></Relationships>
</file>

<file path=ppt/slides/_rels/slide59.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hyperlink" Target="https://github.blog/tag/changelog-recap/" TargetMode="External"/><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hyperlink" Target="https://github.blog/changelog" TargetMode="External"/><Relationship Id="rId5" Type="http://schemas.openxmlformats.org/officeDocument/2006/relationships/image" Target="../media/image102.png"/><Relationship Id="rId4" Type="http://schemas.openxmlformats.org/officeDocument/2006/relationships/hyperlink" Target="https://github.blo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6.xml"/><Relationship Id="rId1" Type="http://schemas.openxmlformats.org/officeDocument/2006/relationships/slideLayout" Target="../slideLayouts/slideLayout6.xml"/><Relationship Id="rId5" Type="http://schemas.openxmlformats.org/officeDocument/2006/relationships/image" Target="../media/image102.png"/><Relationship Id="rId4" Type="http://schemas.openxmlformats.org/officeDocument/2006/relationships/hyperlink" Target="https://docs.microsoft.com/en-us/azure/devops/release-notes/features-timeline" TargetMode="External"/></Relationships>
</file>

<file path=ppt/slides/_rels/slide61.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105.png"/><Relationship Id="rId7"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24.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hyperlink" Target="https://aka.ms/azuredevdaylabs"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aka.ms/azuredevdaylabs" TargetMode="External"/><Relationship Id="rId2" Type="http://schemas.openxmlformats.org/officeDocument/2006/relationships/notesSlide" Target="../notesSlides/notesSlide58.xml"/><Relationship Id="rId1" Type="http://schemas.openxmlformats.org/officeDocument/2006/relationships/slideLayout" Target="../slideLayouts/slideLayout32.xml"/></Relationships>
</file>

<file path=ppt/slides/_rels/slide63.xml.rels><?xml version="1.0" encoding="UTF-8" standalone="yes"?>
<Relationships xmlns="http://schemas.openxmlformats.org/package/2006/relationships"><Relationship Id="rId3" Type="http://schemas.openxmlformats.org/officeDocument/2006/relationships/hyperlink" Target="https://docs.microsoft.com/en-us/azure/architecture" TargetMode="External"/><Relationship Id="rId2" Type="http://schemas.openxmlformats.org/officeDocument/2006/relationships/hyperlink" Target="https://docs.microsoft.com/en-us/learn/browse/?roles=developer&amp;products=azure&amp;resource_type=learning%20path" TargetMode="External"/><Relationship Id="rId1" Type="http://schemas.openxmlformats.org/officeDocument/2006/relationships/slideLayout" Target="../slideLayouts/slideLayout24.xml"/><Relationship Id="rId5" Type="http://schemas.openxmlformats.org/officeDocument/2006/relationships/image" Target="../media/image7.png"/><Relationship Id="rId4" Type="http://schemas.openxmlformats.org/officeDocument/2006/relationships/hyperlink" Target="https://openhack.microsoft.c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erson sitting at a desk with several monitors&#10;&#10;Description automatically generated with low confidence">
            <a:extLst>
              <a:ext uri="{FF2B5EF4-FFF2-40B4-BE49-F238E27FC236}">
                <a16:creationId xmlns:a16="http://schemas.microsoft.com/office/drawing/2014/main" id="{103D599A-B83E-48AC-896B-EB7326F63B20}"/>
              </a:ext>
            </a:extLst>
          </p:cNvPr>
          <p:cNvPicPr>
            <a:picLocks noGrp="1" noChangeAspect="1"/>
          </p:cNvPicPr>
          <p:nvPr>
            <p:ph type="pic" sz="quarter" idx="10"/>
          </p:nvPr>
        </p:nvPicPr>
        <p:blipFill>
          <a:blip r:embed="rId3"/>
          <a:srcRect t="7813" b="7813"/>
          <a:stretch>
            <a:fillRect/>
          </a:stretch>
        </p:blipFill>
        <p:spPr/>
      </p:pic>
      <p:sp>
        <p:nvSpPr>
          <p:cNvPr id="3" name="Title 2">
            <a:extLst>
              <a:ext uri="{FF2B5EF4-FFF2-40B4-BE49-F238E27FC236}">
                <a16:creationId xmlns:a16="http://schemas.microsoft.com/office/drawing/2014/main" id="{55E8D625-6D8E-4D8A-8BC4-77B8A8D4E78A}"/>
              </a:ext>
            </a:extLst>
          </p:cNvPr>
          <p:cNvSpPr>
            <a:spLocks noGrp="1"/>
          </p:cNvSpPr>
          <p:nvPr>
            <p:ph type="title"/>
          </p:nvPr>
        </p:nvSpPr>
        <p:spPr/>
        <p:txBody>
          <a:bodyPr/>
          <a:lstStyle/>
          <a:p>
            <a:br>
              <a:rPr lang="en-US" dirty="0"/>
            </a:br>
            <a:br>
              <a:rPr lang="en-US" dirty="0"/>
            </a:br>
            <a:br>
              <a:rPr lang="en-US" dirty="0"/>
            </a:br>
            <a:br>
              <a:rPr lang="en-US" dirty="0"/>
            </a:br>
            <a:r>
              <a:rPr lang="en-US" dirty="0"/>
              <a:t>Azure Dev Day 2</a:t>
            </a:r>
          </a:p>
        </p:txBody>
      </p:sp>
      <p:pic>
        <p:nvPicPr>
          <p:cNvPr id="7" name="Picture 6" descr="Icon&#10;&#10;Description automatically generated">
            <a:extLst>
              <a:ext uri="{FF2B5EF4-FFF2-40B4-BE49-F238E27FC236}">
                <a16:creationId xmlns:a16="http://schemas.microsoft.com/office/drawing/2014/main" id="{CEE300A6-FFC3-457B-8667-4905466D58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993" y="1254439"/>
            <a:ext cx="3025561" cy="3025561"/>
          </a:xfrm>
          <a:prstGeom prst="rect">
            <a:avLst/>
          </a:prstGeom>
        </p:spPr>
      </p:pic>
    </p:spTree>
    <p:extLst>
      <p:ext uri="{BB962C8B-B14F-4D97-AF65-F5344CB8AC3E}">
        <p14:creationId xmlns:p14="http://schemas.microsoft.com/office/powerpoint/2010/main" val="302984237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625" y="302337"/>
            <a:ext cx="10514108" cy="639885"/>
          </a:xfrm>
        </p:spPr>
        <p:txBody>
          <a:bodyPr>
            <a:normAutofit/>
          </a:bodyPr>
          <a:lstStyle/>
          <a:p>
            <a:r>
              <a:rPr lang="en-US" sz="3600"/>
              <a:t>Moving to Microservices</a:t>
            </a:r>
          </a:p>
        </p:txBody>
      </p:sp>
      <p:sp>
        <p:nvSpPr>
          <p:cNvPr id="4" name="Rectangle 3"/>
          <p:cNvSpPr/>
          <p:nvPr/>
        </p:nvSpPr>
        <p:spPr>
          <a:xfrm>
            <a:off x="661173" y="1839350"/>
            <a:ext cx="5807309" cy="79575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User Interface</a:t>
            </a:r>
          </a:p>
        </p:txBody>
      </p:sp>
      <p:sp>
        <p:nvSpPr>
          <p:cNvPr id="5" name="Rectangle 4"/>
          <p:cNvSpPr/>
          <p:nvPr/>
        </p:nvSpPr>
        <p:spPr>
          <a:xfrm>
            <a:off x="661173" y="2976367"/>
            <a:ext cx="5807309" cy="79575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Business Logic</a:t>
            </a:r>
          </a:p>
        </p:txBody>
      </p:sp>
      <p:sp>
        <p:nvSpPr>
          <p:cNvPr id="6" name="Rectangle 5"/>
          <p:cNvSpPr/>
          <p:nvPr/>
        </p:nvSpPr>
        <p:spPr>
          <a:xfrm>
            <a:off x="661172" y="4113384"/>
            <a:ext cx="5807308" cy="79575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Data Access</a:t>
            </a:r>
          </a:p>
        </p:txBody>
      </p:sp>
      <p:sp>
        <p:nvSpPr>
          <p:cNvPr id="7" name="Can 6"/>
          <p:cNvSpPr/>
          <p:nvPr/>
        </p:nvSpPr>
        <p:spPr>
          <a:xfrm>
            <a:off x="661172" y="5275539"/>
            <a:ext cx="5807308" cy="917437"/>
          </a:xfrm>
          <a:prstGeom prst="can">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Database</a:t>
            </a:r>
          </a:p>
        </p:txBody>
      </p:sp>
      <p:sp>
        <p:nvSpPr>
          <p:cNvPr id="8" name="Triangle 7"/>
          <p:cNvSpPr/>
          <p:nvPr/>
        </p:nvSpPr>
        <p:spPr>
          <a:xfrm>
            <a:off x="2836794" y="2059446"/>
            <a:ext cx="516394" cy="389411"/>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00000"/>
                </a:solidFill>
                <a:effectLst/>
                <a:uLnTx/>
                <a:uFillTx/>
                <a:latin typeface="Calibri"/>
                <a:ea typeface="+mn-ea"/>
                <a:cs typeface="+mn-cs"/>
              </a:rPr>
              <a:t>P</a:t>
            </a:r>
          </a:p>
        </p:txBody>
      </p:sp>
      <p:sp>
        <p:nvSpPr>
          <p:cNvPr id="9" name="Oval 8"/>
          <p:cNvSpPr/>
          <p:nvPr/>
        </p:nvSpPr>
        <p:spPr>
          <a:xfrm>
            <a:off x="4038886" y="2039346"/>
            <a:ext cx="516394" cy="474066"/>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C</a:t>
            </a:r>
          </a:p>
        </p:txBody>
      </p:sp>
      <p:sp>
        <p:nvSpPr>
          <p:cNvPr id="10" name="Diamond 9"/>
          <p:cNvSpPr/>
          <p:nvPr/>
        </p:nvSpPr>
        <p:spPr>
          <a:xfrm>
            <a:off x="5224049" y="2009397"/>
            <a:ext cx="609514" cy="507191"/>
          </a:xfrm>
          <a:prstGeom prst="diamond">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P</a:t>
            </a:r>
          </a:p>
        </p:txBody>
      </p:sp>
      <p:sp>
        <p:nvSpPr>
          <p:cNvPr id="11" name="Triangle 10"/>
          <p:cNvSpPr/>
          <p:nvPr/>
        </p:nvSpPr>
        <p:spPr>
          <a:xfrm>
            <a:off x="2836797" y="3159954"/>
            <a:ext cx="516394" cy="389411"/>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00000"/>
                </a:solidFill>
                <a:effectLst/>
                <a:uLnTx/>
                <a:uFillTx/>
                <a:latin typeface="Calibri"/>
                <a:ea typeface="+mn-ea"/>
                <a:cs typeface="+mn-cs"/>
              </a:rPr>
              <a:t>P</a:t>
            </a:r>
          </a:p>
        </p:txBody>
      </p:sp>
      <p:sp>
        <p:nvSpPr>
          <p:cNvPr id="12" name="Oval 11"/>
          <p:cNvSpPr/>
          <p:nvPr/>
        </p:nvSpPr>
        <p:spPr>
          <a:xfrm>
            <a:off x="4038889" y="3139855"/>
            <a:ext cx="516394" cy="474066"/>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C</a:t>
            </a:r>
          </a:p>
        </p:txBody>
      </p:sp>
      <p:sp>
        <p:nvSpPr>
          <p:cNvPr id="13" name="Diamond 12"/>
          <p:cNvSpPr/>
          <p:nvPr/>
        </p:nvSpPr>
        <p:spPr>
          <a:xfrm>
            <a:off x="5224052" y="3109906"/>
            <a:ext cx="609514" cy="507191"/>
          </a:xfrm>
          <a:prstGeom prst="diamond">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P</a:t>
            </a:r>
          </a:p>
        </p:txBody>
      </p:sp>
      <p:sp>
        <p:nvSpPr>
          <p:cNvPr id="14" name="Triangle 13"/>
          <p:cNvSpPr/>
          <p:nvPr/>
        </p:nvSpPr>
        <p:spPr>
          <a:xfrm>
            <a:off x="2836800" y="4294327"/>
            <a:ext cx="516394" cy="389411"/>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00000"/>
                </a:solidFill>
                <a:effectLst/>
                <a:uLnTx/>
                <a:uFillTx/>
                <a:latin typeface="Calibri"/>
                <a:ea typeface="+mn-ea"/>
                <a:cs typeface="+mn-cs"/>
              </a:rPr>
              <a:t>P</a:t>
            </a: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Oval 14"/>
          <p:cNvSpPr/>
          <p:nvPr/>
        </p:nvSpPr>
        <p:spPr>
          <a:xfrm>
            <a:off x="4038892" y="4274227"/>
            <a:ext cx="516394" cy="474066"/>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C</a:t>
            </a:r>
          </a:p>
        </p:txBody>
      </p:sp>
      <p:sp>
        <p:nvSpPr>
          <p:cNvPr id="16" name="Diamond 15"/>
          <p:cNvSpPr/>
          <p:nvPr/>
        </p:nvSpPr>
        <p:spPr>
          <a:xfrm>
            <a:off x="5224055" y="4244278"/>
            <a:ext cx="609514" cy="507191"/>
          </a:xfrm>
          <a:prstGeom prst="diamond">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P</a:t>
            </a:r>
          </a:p>
        </p:txBody>
      </p:sp>
      <p:grpSp>
        <p:nvGrpSpPr>
          <p:cNvPr id="54" name="Group 53"/>
          <p:cNvGrpSpPr/>
          <p:nvPr/>
        </p:nvGrpSpPr>
        <p:grpSpPr>
          <a:xfrm>
            <a:off x="7221895" y="3723184"/>
            <a:ext cx="4723547" cy="2948821"/>
            <a:chOff x="7222055" y="3723224"/>
            <a:chExt cx="4724217" cy="2949239"/>
          </a:xfrm>
        </p:grpSpPr>
        <p:sp>
          <p:nvSpPr>
            <p:cNvPr id="20" name="Hexagon 19"/>
            <p:cNvSpPr/>
            <p:nvPr/>
          </p:nvSpPr>
          <p:spPr>
            <a:xfrm>
              <a:off x="7319419" y="3723224"/>
              <a:ext cx="1100667" cy="917051"/>
            </a:xfrm>
            <a:prstGeom prst="hexago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00000"/>
                  </a:solidFill>
                  <a:effectLst/>
                  <a:uLnTx/>
                  <a:uFillTx/>
                  <a:latin typeface="Calibri"/>
                  <a:ea typeface="+mn-ea"/>
                  <a:cs typeface="+mn-cs"/>
                </a:rPr>
                <a:t>Prod</a:t>
              </a:r>
            </a:p>
          </p:txBody>
        </p:sp>
        <p:sp>
          <p:nvSpPr>
            <p:cNvPr id="22" name="Hexagon 21"/>
            <p:cNvSpPr/>
            <p:nvPr/>
          </p:nvSpPr>
          <p:spPr>
            <a:xfrm>
              <a:off x="9164113" y="3731585"/>
              <a:ext cx="1100667" cy="917051"/>
            </a:xfrm>
            <a:prstGeom prst="hexagon">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Cart</a:t>
              </a:r>
            </a:p>
          </p:txBody>
        </p:sp>
        <p:sp>
          <p:nvSpPr>
            <p:cNvPr id="24" name="Hexagon 23"/>
            <p:cNvSpPr/>
            <p:nvPr/>
          </p:nvSpPr>
          <p:spPr>
            <a:xfrm>
              <a:off x="10728765" y="3743298"/>
              <a:ext cx="1100667" cy="917051"/>
            </a:xfrm>
            <a:prstGeom prst="hexago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Price</a:t>
              </a:r>
            </a:p>
          </p:txBody>
        </p:sp>
        <p:sp>
          <p:nvSpPr>
            <p:cNvPr id="30" name="Can 29"/>
            <p:cNvSpPr/>
            <p:nvPr/>
          </p:nvSpPr>
          <p:spPr>
            <a:xfrm>
              <a:off x="7222055" y="5554133"/>
              <a:ext cx="1329273" cy="1118330"/>
            </a:xfrm>
            <a:prstGeom prst="can">
              <a:avLst/>
            </a:prstGeom>
            <a:solidFill>
              <a:srgbClr val="FFFF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00000"/>
                  </a:solidFill>
                  <a:effectLst/>
                  <a:uLnTx/>
                  <a:uFillTx/>
                  <a:latin typeface="Calibri"/>
                  <a:ea typeface="+mn-ea"/>
                  <a:cs typeface="+mn-cs"/>
                </a:rPr>
                <a:t>Relational</a:t>
              </a:r>
            </a:p>
          </p:txBody>
        </p:sp>
        <p:sp>
          <p:nvSpPr>
            <p:cNvPr id="31" name="Folded Corner 30"/>
            <p:cNvSpPr/>
            <p:nvPr/>
          </p:nvSpPr>
          <p:spPr>
            <a:xfrm>
              <a:off x="9177673" y="5554133"/>
              <a:ext cx="1100854" cy="1084461"/>
            </a:xfrm>
            <a:prstGeom prst="foldedCorner">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Doc</a:t>
              </a:r>
            </a:p>
          </p:txBody>
        </p:sp>
        <p:sp>
          <p:nvSpPr>
            <p:cNvPr id="34" name="Rectangle 33"/>
            <p:cNvSpPr/>
            <p:nvPr/>
          </p:nvSpPr>
          <p:spPr>
            <a:xfrm>
              <a:off x="10701668" y="5577619"/>
              <a:ext cx="1244604" cy="10285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Name/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Value</a:t>
              </a:r>
            </a:p>
          </p:txBody>
        </p:sp>
        <p:sp>
          <p:nvSpPr>
            <p:cNvPr id="46" name="Down Arrow 45"/>
            <p:cNvSpPr/>
            <p:nvPr/>
          </p:nvSpPr>
          <p:spPr>
            <a:xfrm>
              <a:off x="7655983" y="4788720"/>
              <a:ext cx="427540" cy="681102"/>
            </a:xfrm>
            <a:prstGeom prst="down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7" name="Down Arrow 46"/>
            <p:cNvSpPr/>
            <p:nvPr/>
          </p:nvSpPr>
          <p:spPr>
            <a:xfrm>
              <a:off x="9501535" y="4788720"/>
              <a:ext cx="427540" cy="681103"/>
            </a:xfrm>
            <a:prstGeom prst="down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Down Arrow 47"/>
            <p:cNvSpPr/>
            <p:nvPr/>
          </p:nvSpPr>
          <p:spPr>
            <a:xfrm>
              <a:off x="11063628" y="4788720"/>
              <a:ext cx="427540" cy="681103"/>
            </a:xfrm>
            <a:prstGeom prst="downArrow">
              <a:avLst>
                <a:gd name="adj1" fmla="val 50000"/>
                <a:gd name="adj2" fmla="val 50000"/>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51" name="Freeform 50"/>
          <p:cNvSpPr/>
          <p:nvPr/>
        </p:nvSpPr>
        <p:spPr>
          <a:xfrm>
            <a:off x="3088684" y="1759752"/>
            <a:ext cx="4738507" cy="1963430"/>
          </a:xfrm>
          <a:custGeom>
            <a:avLst/>
            <a:gdLst>
              <a:gd name="connsiteX0" fmla="*/ 0 w 4675517"/>
              <a:gd name="connsiteY0" fmla="*/ 722873 h 1723537"/>
              <a:gd name="connsiteX1" fmla="*/ 1173192 w 4675517"/>
              <a:gd name="connsiteY1" fmla="*/ 101771 h 1723537"/>
              <a:gd name="connsiteX2" fmla="*/ 3226279 w 4675517"/>
              <a:gd name="connsiteY2" fmla="*/ 170783 h 1723537"/>
              <a:gd name="connsiteX3" fmla="*/ 4675517 w 4675517"/>
              <a:gd name="connsiteY3" fmla="*/ 1723537 h 1723537"/>
            </a:gdLst>
            <a:ahLst/>
            <a:cxnLst>
              <a:cxn ang="0">
                <a:pos x="connsiteX0" y="connsiteY0"/>
              </a:cxn>
              <a:cxn ang="0">
                <a:pos x="connsiteX1" y="connsiteY1"/>
              </a:cxn>
              <a:cxn ang="0">
                <a:pos x="connsiteX2" y="connsiteY2"/>
              </a:cxn>
              <a:cxn ang="0">
                <a:pos x="connsiteX3" y="connsiteY3"/>
              </a:cxn>
            </a:cxnLst>
            <a:rect l="l" t="t" r="r" b="b"/>
            <a:pathLst>
              <a:path w="4675517" h="1723537">
                <a:moveTo>
                  <a:pt x="0" y="722873"/>
                </a:moveTo>
                <a:cubicBezTo>
                  <a:pt x="317739" y="458329"/>
                  <a:pt x="635479" y="193786"/>
                  <a:pt x="1173192" y="101771"/>
                </a:cubicBezTo>
                <a:cubicBezTo>
                  <a:pt x="1710905" y="9756"/>
                  <a:pt x="2642558" y="-99511"/>
                  <a:pt x="3226279" y="170783"/>
                </a:cubicBezTo>
                <a:cubicBezTo>
                  <a:pt x="3810000" y="441077"/>
                  <a:pt x="4675517" y="1723537"/>
                  <a:pt x="4675517" y="1723537"/>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Freeform 51"/>
          <p:cNvSpPr/>
          <p:nvPr/>
        </p:nvSpPr>
        <p:spPr>
          <a:xfrm>
            <a:off x="4330710" y="1672971"/>
            <a:ext cx="5401757" cy="1971791"/>
          </a:xfrm>
          <a:custGeom>
            <a:avLst/>
            <a:gdLst>
              <a:gd name="connsiteX0" fmla="*/ 0 w 5348378"/>
              <a:gd name="connsiteY0" fmla="*/ 393163 h 1928665"/>
              <a:gd name="connsiteX1" fmla="*/ 1656272 w 5348378"/>
              <a:gd name="connsiteY1" fmla="*/ 13601 h 1928665"/>
              <a:gd name="connsiteX2" fmla="*/ 4364966 w 5348378"/>
              <a:gd name="connsiteY2" fmla="*/ 824484 h 1928665"/>
              <a:gd name="connsiteX3" fmla="*/ 5348378 w 5348378"/>
              <a:gd name="connsiteY3" fmla="*/ 1928665 h 1928665"/>
            </a:gdLst>
            <a:ahLst/>
            <a:cxnLst>
              <a:cxn ang="0">
                <a:pos x="connsiteX0" y="connsiteY0"/>
              </a:cxn>
              <a:cxn ang="0">
                <a:pos x="connsiteX1" y="connsiteY1"/>
              </a:cxn>
              <a:cxn ang="0">
                <a:pos x="connsiteX2" y="connsiteY2"/>
              </a:cxn>
              <a:cxn ang="0">
                <a:pos x="connsiteX3" y="connsiteY3"/>
              </a:cxn>
            </a:cxnLst>
            <a:rect l="l" t="t" r="r" b="b"/>
            <a:pathLst>
              <a:path w="5348378" h="1928665">
                <a:moveTo>
                  <a:pt x="0" y="393163"/>
                </a:moveTo>
                <a:cubicBezTo>
                  <a:pt x="464389" y="167438"/>
                  <a:pt x="928778" y="-58286"/>
                  <a:pt x="1656272" y="13601"/>
                </a:cubicBezTo>
                <a:cubicBezTo>
                  <a:pt x="2383766" y="85488"/>
                  <a:pt x="3749615" y="505307"/>
                  <a:pt x="4364966" y="824484"/>
                </a:cubicBezTo>
                <a:cubicBezTo>
                  <a:pt x="4980317" y="1143661"/>
                  <a:pt x="5348378" y="1928665"/>
                  <a:pt x="5348378" y="1928665"/>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Rectangle 48"/>
          <p:cNvSpPr/>
          <p:nvPr/>
        </p:nvSpPr>
        <p:spPr>
          <a:xfrm>
            <a:off x="8706732" y="1284361"/>
            <a:ext cx="1276522" cy="51924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Client App</a:t>
            </a:r>
          </a:p>
        </p:txBody>
      </p:sp>
      <p:sp>
        <p:nvSpPr>
          <p:cNvPr id="40" name="Content Placeholder 2"/>
          <p:cNvSpPr>
            <a:spLocks noGrp="1"/>
          </p:cNvSpPr>
          <p:nvPr>
            <p:ph idx="1"/>
          </p:nvPr>
        </p:nvSpPr>
        <p:spPr>
          <a:xfrm>
            <a:off x="533694" y="1026520"/>
            <a:ext cx="10514108" cy="46596"/>
          </a:xfrm>
        </p:spPr>
        <p:txBody>
          <a:bodyPr>
            <a:noAutofit/>
          </a:bodyPr>
          <a:lstStyle/>
          <a:p>
            <a:r>
              <a:rPr lang="en-US" sz="2000"/>
              <a:t>Re-platforming a monolith to a microservice–based architecture</a:t>
            </a:r>
          </a:p>
        </p:txBody>
      </p:sp>
      <p:sp>
        <p:nvSpPr>
          <p:cNvPr id="42" name="Freeform 51"/>
          <p:cNvSpPr/>
          <p:nvPr/>
        </p:nvSpPr>
        <p:spPr>
          <a:xfrm>
            <a:off x="5833564" y="1564054"/>
            <a:ext cx="5373425" cy="2159129"/>
          </a:xfrm>
          <a:custGeom>
            <a:avLst/>
            <a:gdLst>
              <a:gd name="connsiteX0" fmla="*/ 0 w 5348378"/>
              <a:gd name="connsiteY0" fmla="*/ 393163 h 1928665"/>
              <a:gd name="connsiteX1" fmla="*/ 1656272 w 5348378"/>
              <a:gd name="connsiteY1" fmla="*/ 13601 h 1928665"/>
              <a:gd name="connsiteX2" fmla="*/ 4364966 w 5348378"/>
              <a:gd name="connsiteY2" fmla="*/ 824484 h 1928665"/>
              <a:gd name="connsiteX3" fmla="*/ 5348378 w 5348378"/>
              <a:gd name="connsiteY3" fmla="*/ 1928665 h 1928665"/>
            </a:gdLst>
            <a:ahLst/>
            <a:cxnLst>
              <a:cxn ang="0">
                <a:pos x="connsiteX0" y="connsiteY0"/>
              </a:cxn>
              <a:cxn ang="0">
                <a:pos x="connsiteX1" y="connsiteY1"/>
              </a:cxn>
              <a:cxn ang="0">
                <a:pos x="connsiteX2" y="connsiteY2"/>
              </a:cxn>
              <a:cxn ang="0">
                <a:pos x="connsiteX3" y="connsiteY3"/>
              </a:cxn>
            </a:cxnLst>
            <a:rect l="l" t="t" r="r" b="b"/>
            <a:pathLst>
              <a:path w="5348378" h="1928665">
                <a:moveTo>
                  <a:pt x="0" y="393163"/>
                </a:moveTo>
                <a:cubicBezTo>
                  <a:pt x="464389" y="167438"/>
                  <a:pt x="928778" y="-58286"/>
                  <a:pt x="1656272" y="13601"/>
                </a:cubicBezTo>
                <a:cubicBezTo>
                  <a:pt x="2383766" y="85488"/>
                  <a:pt x="3749615" y="505307"/>
                  <a:pt x="4364966" y="824484"/>
                </a:cubicBezTo>
                <a:cubicBezTo>
                  <a:pt x="4980317" y="1143661"/>
                  <a:pt x="5348378" y="1928665"/>
                  <a:pt x="5348378" y="1928665"/>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Rectangle: Rounded Corners 2"/>
          <p:cNvSpPr/>
          <p:nvPr/>
        </p:nvSpPr>
        <p:spPr>
          <a:xfrm>
            <a:off x="7638261" y="2228930"/>
            <a:ext cx="3709819" cy="587259"/>
          </a:xfrm>
          <a:prstGeom prst="roundRect">
            <a:avLst/>
          </a:prstGeom>
          <a:solidFill>
            <a:srgbClr val="E9FB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00000"/>
                </a:solidFill>
                <a:effectLst/>
                <a:uLnTx/>
                <a:uFillTx/>
                <a:latin typeface="Calibri"/>
                <a:ea typeface="+mn-ea"/>
                <a:cs typeface="+mn-cs"/>
              </a:rPr>
              <a:t>Functional application areas decomposed into isolated service</a:t>
            </a:r>
          </a:p>
        </p:txBody>
      </p:sp>
      <p:sp>
        <p:nvSpPr>
          <p:cNvPr id="50" name="TextBox 49">
            <a:extLst>
              <a:ext uri="{FF2B5EF4-FFF2-40B4-BE49-F238E27FC236}">
                <a16:creationId xmlns:a16="http://schemas.microsoft.com/office/drawing/2014/main" id="{6413F1A3-82AD-4AD4-8229-10C26B9F2BEF}"/>
              </a:ext>
            </a:extLst>
          </p:cNvPr>
          <p:cNvSpPr txBox="1"/>
          <p:nvPr/>
        </p:nvSpPr>
        <p:spPr bwMode="auto">
          <a:xfrm>
            <a:off x="2180589" y="1400361"/>
            <a:ext cx="1858296" cy="369279"/>
          </a:xfrm>
          <a:prstGeom prst="rect">
            <a:avLst/>
          </a:prstGeom>
          <a:noFill/>
          <a:ln w="9525">
            <a:noFill/>
            <a:miter lim="800000"/>
            <a:headEnd/>
            <a:tailEnd/>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a:ln>
                  <a:noFill/>
                </a:ln>
                <a:solidFill>
                  <a:prstClr val="black"/>
                </a:solidFill>
                <a:effectLst/>
                <a:uLnTx/>
                <a:uFillTx/>
                <a:latin typeface="Tekton Pro" pitchFamily="34" charset="0"/>
                <a:ea typeface="+mn-ea"/>
                <a:cs typeface="+mn-cs"/>
              </a:rPr>
              <a:t>Product</a:t>
            </a:r>
          </a:p>
        </p:txBody>
      </p:sp>
      <p:sp>
        <p:nvSpPr>
          <p:cNvPr id="53" name="TextBox 52">
            <a:extLst>
              <a:ext uri="{FF2B5EF4-FFF2-40B4-BE49-F238E27FC236}">
                <a16:creationId xmlns:a16="http://schemas.microsoft.com/office/drawing/2014/main" id="{7F1221BD-8F3D-48C5-B4C9-F5938032FFEC}"/>
              </a:ext>
            </a:extLst>
          </p:cNvPr>
          <p:cNvSpPr txBox="1"/>
          <p:nvPr/>
        </p:nvSpPr>
        <p:spPr bwMode="auto">
          <a:xfrm>
            <a:off x="3365413" y="1391032"/>
            <a:ext cx="1858296" cy="369279"/>
          </a:xfrm>
          <a:prstGeom prst="rect">
            <a:avLst/>
          </a:prstGeom>
          <a:noFill/>
          <a:ln w="9525">
            <a:noFill/>
            <a:miter lim="800000"/>
            <a:headEnd/>
            <a:tailEnd/>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a:ln>
                  <a:noFill/>
                </a:ln>
                <a:solidFill>
                  <a:prstClr val="black"/>
                </a:solidFill>
                <a:effectLst/>
                <a:uLnTx/>
                <a:uFillTx/>
                <a:latin typeface="Tekton Pro" pitchFamily="34" charset="0"/>
                <a:ea typeface="+mn-ea"/>
                <a:cs typeface="+mn-cs"/>
              </a:rPr>
              <a:t>Cart</a:t>
            </a:r>
          </a:p>
        </p:txBody>
      </p:sp>
      <p:sp>
        <p:nvSpPr>
          <p:cNvPr id="55" name="TextBox 54">
            <a:extLst>
              <a:ext uri="{FF2B5EF4-FFF2-40B4-BE49-F238E27FC236}">
                <a16:creationId xmlns:a16="http://schemas.microsoft.com/office/drawing/2014/main" id="{132D61A3-ABF6-461C-8DC5-EF86F5858F79}"/>
              </a:ext>
            </a:extLst>
          </p:cNvPr>
          <p:cNvSpPr txBox="1"/>
          <p:nvPr/>
        </p:nvSpPr>
        <p:spPr bwMode="auto">
          <a:xfrm>
            <a:off x="4652861" y="1391032"/>
            <a:ext cx="1858296" cy="369279"/>
          </a:xfrm>
          <a:prstGeom prst="rect">
            <a:avLst/>
          </a:prstGeom>
          <a:noFill/>
          <a:ln w="9525">
            <a:noFill/>
            <a:miter lim="800000"/>
            <a:headEnd/>
            <a:tailEnd/>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a:ln>
                  <a:noFill/>
                </a:ln>
                <a:solidFill>
                  <a:prstClr val="black"/>
                </a:solidFill>
                <a:effectLst/>
                <a:uLnTx/>
                <a:uFillTx/>
                <a:latin typeface="Tekton Pro" pitchFamily="34" charset="0"/>
                <a:ea typeface="+mn-ea"/>
                <a:cs typeface="+mn-cs"/>
              </a:rPr>
              <a:t>Pricing</a:t>
            </a:r>
          </a:p>
        </p:txBody>
      </p:sp>
      <p:sp>
        <p:nvSpPr>
          <p:cNvPr id="56" name="Rounded Rectangle 26">
            <a:extLst>
              <a:ext uri="{FF2B5EF4-FFF2-40B4-BE49-F238E27FC236}">
                <a16:creationId xmlns:a16="http://schemas.microsoft.com/office/drawing/2014/main" id="{097BFE6F-EFD3-4CFD-987F-11A2442EA5E1}"/>
              </a:ext>
            </a:extLst>
          </p:cNvPr>
          <p:cNvSpPr/>
          <p:nvPr/>
        </p:nvSpPr>
        <p:spPr>
          <a:xfrm>
            <a:off x="7086338" y="3359723"/>
            <a:ext cx="1576429" cy="3386186"/>
          </a:xfrm>
          <a:prstGeom prst="roundRect">
            <a:avLst/>
          </a:prstGeom>
          <a:noFill/>
          <a:ln w="317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7" name="Rounded Rectangle 26">
            <a:extLst>
              <a:ext uri="{FF2B5EF4-FFF2-40B4-BE49-F238E27FC236}">
                <a16:creationId xmlns:a16="http://schemas.microsoft.com/office/drawing/2014/main" id="{388BD1FB-D22B-443B-8901-7A95C236925A}"/>
              </a:ext>
            </a:extLst>
          </p:cNvPr>
          <p:cNvSpPr/>
          <p:nvPr/>
        </p:nvSpPr>
        <p:spPr>
          <a:xfrm>
            <a:off x="9011274" y="3369060"/>
            <a:ext cx="1402185" cy="3386186"/>
          </a:xfrm>
          <a:prstGeom prst="roundRect">
            <a:avLst/>
          </a:prstGeom>
          <a:noFill/>
          <a:ln w="317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8" name="Rounded Rectangle 26">
            <a:extLst>
              <a:ext uri="{FF2B5EF4-FFF2-40B4-BE49-F238E27FC236}">
                <a16:creationId xmlns:a16="http://schemas.microsoft.com/office/drawing/2014/main" id="{D0A2C880-33E2-4AF6-B666-1A26A8B09111}"/>
              </a:ext>
            </a:extLst>
          </p:cNvPr>
          <p:cNvSpPr/>
          <p:nvPr/>
        </p:nvSpPr>
        <p:spPr>
          <a:xfrm>
            <a:off x="10606580" y="3390831"/>
            <a:ext cx="1466468" cy="3386186"/>
          </a:xfrm>
          <a:prstGeom prst="roundRect">
            <a:avLst/>
          </a:prstGeom>
          <a:noFill/>
          <a:ln w="317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9" name="TextBox 58">
            <a:extLst>
              <a:ext uri="{FF2B5EF4-FFF2-40B4-BE49-F238E27FC236}">
                <a16:creationId xmlns:a16="http://schemas.microsoft.com/office/drawing/2014/main" id="{2D1BBD67-DB5B-4CFC-B037-97860ED50228}"/>
              </a:ext>
            </a:extLst>
          </p:cNvPr>
          <p:cNvSpPr txBox="1"/>
          <p:nvPr/>
        </p:nvSpPr>
        <p:spPr>
          <a:xfrm>
            <a:off x="1315068" y="6273712"/>
            <a:ext cx="4311908" cy="3674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Monolithic App</a:t>
            </a:r>
          </a:p>
        </p:txBody>
      </p:sp>
      <p:sp>
        <p:nvSpPr>
          <p:cNvPr id="60" name="Down Arrow 45">
            <a:extLst>
              <a:ext uri="{FF2B5EF4-FFF2-40B4-BE49-F238E27FC236}">
                <a16:creationId xmlns:a16="http://schemas.microsoft.com/office/drawing/2014/main" id="{A091925E-3847-4CC2-9406-18A7DBEB89C1}"/>
              </a:ext>
            </a:extLst>
          </p:cNvPr>
          <p:cNvSpPr/>
          <p:nvPr/>
        </p:nvSpPr>
        <p:spPr>
          <a:xfrm>
            <a:off x="2886094" y="4817972"/>
            <a:ext cx="427479" cy="457561"/>
          </a:xfrm>
          <a:prstGeom prst="down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1" name="Down Arrow 45">
            <a:extLst>
              <a:ext uri="{FF2B5EF4-FFF2-40B4-BE49-F238E27FC236}">
                <a16:creationId xmlns:a16="http://schemas.microsoft.com/office/drawing/2014/main" id="{DDBD190A-E207-4636-A890-065F7D9560F4}"/>
              </a:ext>
            </a:extLst>
          </p:cNvPr>
          <p:cNvSpPr/>
          <p:nvPr/>
        </p:nvSpPr>
        <p:spPr>
          <a:xfrm>
            <a:off x="4099778" y="4848339"/>
            <a:ext cx="427479" cy="457561"/>
          </a:xfrm>
          <a:prstGeom prst="down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2" name="Down Arrow 45">
            <a:extLst>
              <a:ext uri="{FF2B5EF4-FFF2-40B4-BE49-F238E27FC236}">
                <a16:creationId xmlns:a16="http://schemas.microsoft.com/office/drawing/2014/main" id="{0F2776FE-184F-4B3A-87ED-6CAAA72D06CD}"/>
              </a:ext>
            </a:extLst>
          </p:cNvPr>
          <p:cNvSpPr/>
          <p:nvPr/>
        </p:nvSpPr>
        <p:spPr>
          <a:xfrm>
            <a:off x="5295011" y="4848339"/>
            <a:ext cx="427479" cy="457561"/>
          </a:xfrm>
          <a:prstGeom prst="down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Rounded Rectangle 26"/>
          <p:cNvSpPr/>
          <p:nvPr/>
        </p:nvSpPr>
        <p:spPr>
          <a:xfrm>
            <a:off x="2684412" y="1720832"/>
            <a:ext cx="838070" cy="3386186"/>
          </a:xfrm>
          <a:prstGeom prst="roundRect">
            <a:avLst/>
          </a:prstGeom>
          <a:noFill/>
          <a:ln w="508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Rounded Rectangle 27"/>
          <p:cNvSpPr/>
          <p:nvPr/>
        </p:nvSpPr>
        <p:spPr>
          <a:xfrm>
            <a:off x="3886506" y="1720835"/>
            <a:ext cx="838070" cy="3386186"/>
          </a:xfrm>
          <a:prstGeom prst="roundRect">
            <a:avLst/>
          </a:prstGeom>
          <a:noFill/>
          <a:ln w="508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Rounded Rectangle 28"/>
          <p:cNvSpPr/>
          <p:nvPr/>
        </p:nvSpPr>
        <p:spPr>
          <a:xfrm>
            <a:off x="5122466" y="1720838"/>
            <a:ext cx="838070" cy="3386186"/>
          </a:xfrm>
          <a:prstGeom prst="roundRect">
            <a:avLst/>
          </a:prstGeom>
          <a:noFill/>
          <a:ln w="508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Arrow: Right 16">
            <a:extLst>
              <a:ext uri="{FF2B5EF4-FFF2-40B4-BE49-F238E27FC236}">
                <a16:creationId xmlns:a16="http://schemas.microsoft.com/office/drawing/2014/main" id="{58ED6284-93FA-4544-B8EF-FED845062BCF}"/>
              </a:ext>
            </a:extLst>
          </p:cNvPr>
          <p:cNvSpPr/>
          <p:nvPr/>
        </p:nvSpPr>
        <p:spPr bwMode="auto">
          <a:xfrm rot="1320000">
            <a:off x="2916103" y="4055503"/>
            <a:ext cx="4014701" cy="1404171"/>
          </a:xfrm>
          <a:prstGeom prst="rightArrow">
            <a:avLst/>
          </a:prstGeom>
          <a:solidFill>
            <a:srgbClr val="FFFF99"/>
          </a:solidFill>
          <a:ln>
            <a:noFill/>
            <a:headEnd type="none" w="med" len="med"/>
            <a:tailEnd type="none" w="med" len="med"/>
          </a:ln>
          <a:effectLst>
            <a:glow rad="1905000">
              <a:schemeClr val="accent1">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solidFill>
                  <a:srgbClr val="C00000"/>
                </a:solidFill>
                <a:effectLst/>
                <a:uLnTx/>
                <a:uFillTx/>
                <a:latin typeface="Calibri"/>
                <a:ea typeface="+mn-ea"/>
                <a:cs typeface="+mn-cs"/>
              </a:rPr>
              <a:t>By definition, each microservice  stores its own data</a:t>
            </a: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47793109"/>
      </p:ext>
    </p:extLst>
  </p:cSld>
  <p:clrMapOvr>
    <a:masterClrMapping/>
  </p:clrMapOvr>
  <mc:AlternateContent xmlns:mc="http://schemas.openxmlformats.org/markup-compatibility/2006" xmlns:p14="http://schemas.microsoft.com/office/powerpoint/2010/main">
    <mc:Choice Requires="p14">
      <p:transition spd="slow" p14:dur="2000" advTm="127708"/>
    </mc:Choice>
    <mc:Fallback xmlns="">
      <p:transition spd="slow" advTm="1277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ppt_x"/>
                                          </p:val>
                                        </p:tav>
                                        <p:tav tm="100000">
                                          <p:val>
                                            <p:strVal val="#ppt_x"/>
                                          </p:val>
                                        </p:tav>
                                      </p:tavLst>
                                    </p:anim>
                                    <p:anim calcmode="lin" valueType="num">
                                      <p:cBhvr additive="base">
                                        <p:cTn id="13" dur="500" fill="hold"/>
                                        <p:tgtEl>
                                          <p:spTgt spid="28"/>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fill="hold"/>
                                        <p:tgtEl>
                                          <p:spTgt spid="29"/>
                                        </p:tgtEl>
                                        <p:attrNameLst>
                                          <p:attrName>ppt_x</p:attrName>
                                        </p:attrNameLst>
                                      </p:cBhvr>
                                      <p:tavLst>
                                        <p:tav tm="0">
                                          <p:val>
                                            <p:strVal val="#ppt_x"/>
                                          </p:val>
                                        </p:tav>
                                        <p:tav tm="100000">
                                          <p:val>
                                            <p:strVal val="#ppt_x"/>
                                          </p:val>
                                        </p:tav>
                                      </p:tavLst>
                                    </p:anim>
                                    <p:anim calcmode="lin" valueType="num">
                                      <p:cBhvr additive="base">
                                        <p:cTn id="1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dissolve">
                                      <p:cBhvr>
                                        <p:cTn id="23" dur="500"/>
                                        <p:tgtEl>
                                          <p:spTgt spid="51"/>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dissolve">
                                      <p:cBhvr>
                                        <p:cTn id="26" dur="500"/>
                                        <p:tgtEl>
                                          <p:spTgt spid="52"/>
                                        </p:tgtEl>
                                      </p:cBhvr>
                                    </p:animEffect>
                                  </p:childTnLst>
                                </p:cTn>
                              </p:par>
                            </p:childTnLst>
                          </p:cTn>
                        </p:par>
                        <p:par>
                          <p:cTn id="27" fill="hold">
                            <p:stCondLst>
                              <p:cond delay="500"/>
                            </p:stCondLst>
                            <p:childTnLst>
                              <p:par>
                                <p:cTn id="28" presetID="9" presetClass="entr" presetSubtype="0" fill="hold" nodeType="after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dissolve">
                                      <p:cBhvr>
                                        <p:cTn id="30" dur="500"/>
                                        <p:tgtEl>
                                          <p:spTgt spid="54"/>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dissolve">
                                      <p:cBhvr>
                                        <p:cTn id="33" dur="500"/>
                                        <p:tgtEl>
                                          <p:spTgt spid="49"/>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dissolve">
                                      <p:cBhvr>
                                        <p:cTn id="36" dur="500"/>
                                        <p:tgtEl>
                                          <p:spTgt spid="42"/>
                                        </p:tgtEl>
                                      </p:cBhvr>
                                    </p:animEffect>
                                  </p:childTnLst>
                                </p:cTn>
                              </p:par>
                              <p:par>
                                <p:cTn id="37" presetID="1"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par>
                                <p:cTn id="39" presetID="2" presetClass="entr" presetSubtype="4" fill="hold" grpId="0" nodeType="with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ppt_x"/>
                                          </p:val>
                                        </p:tav>
                                        <p:tav tm="100000">
                                          <p:val>
                                            <p:strVal val="#ppt_x"/>
                                          </p:val>
                                        </p:tav>
                                      </p:tavLst>
                                    </p:anim>
                                    <p:anim calcmode="lin" valueType="num">
                                      <p:cBhvr additive="base">
                                        <p:cTn id="42" dur="500" fill="hold"/>
                                        <p:tgtEl>
                                          <p:spTgt spid="56"/>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anim calcmode="lin" valueType="num">
                                      <p:cBhvr additive="base">
                                        <p:cTn id="45" dur="500" fill="hold"/>
                                        <p:tgtEl>
                                          <p:spTgt spid="57"/>
                                        </p:tgtEl>
                                        <p:attrNameLst>
                                          <p:attrName>ppt_x</p:attrName>
                                        </p:attrNameLst>
                                      </p:cBhvr>
                                      <p:tavLst>
                                        <p:tav tm="0">
                                          <p:val>
                                            <p:strVal val="#ppt_x"/>
                                          </p:val>
                                        </p:tav>
                                        <p:tav tm="100000">
                                          <p:val>
                                            <p:strVal val="#ppt_x"/>
                                          </p:val>
                                        </p:tav>
                                      </p:tavLst>
                                    </p:anim>
                                    <p:anim calcmode="lin" valueType="num">
                                      <p:cBhvr additive="base">
                                        <p:cTn id="46" dur="500" fill="hold"/>
                                        <p:tgtEl>
                                          <p:spTgt spid="57"/>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58"/>
                                        </p:tgtEl>
                                        <p:attrNameLst>
                                          <p:attrName>style.visibility</p:attrName>
                                        </p:attrNameLst>
                                      </p:cBhvr>
                                      <p:to>
                                        <p:strVal val="visible"/>
                                      </p:to>
                                    </p:set>
                                    <p:anim calcmode="lin" valueType="num">
                                      <p:cBhvr additive="base">
                                        <p:cTn id="49" dur="500" fill="hold"/>
                                        <p:tgtEl>
                                          <p:spTgt spid="58"/>
                                        </p:tgtEl>
                                        <p:attrNameLst>
                                          <p:attrName>ppt_x</p:attrName>
                                        </p:attrNameLst>
                                      </p:cBhvr>
                                      <p:tavLst>
                                        <p:tav tm="0">
                                          <p:val>
                                            <p:strVal val="#ppt_x"/>
                                          </p:val>
                                        </p:tav>
                                        <p:tav tm="100000">
                                          <p:val>
                                            <p:strVal val="#ppt_x"/>
                                          </p:val>
                                        </p:tav>
                                      </p:tavLst>
                                    </p:anim>
                                    <p:anim calcmode="lin" valueType="num">
                                      <p:cBhvr additive="base">
                                        <p:cTn id="50"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49" grpId="0" animBg="1"/>
      <p:bldP spid="42" grpId="0" animBg="1"/>
      <p:bldP spid="3" grpId="0" animBg="1"/>
      <p:bldP spid="56" grpId="0" animBg="1"/>
      <p:bldP spid="57" grpId="0" animBg="1"/>
      <p:bldP spid="58" grpId="0" animBg="1"/>
      <p:bldP spid="27" grpId="0" animBg="1"/>
      <p:bldP spid="28" grpId="0" animBg="1"/>
      <p:bldP spid="29"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ounded Rectangle 66"/>
          <p:cNvSpPr/>
          <p:nvPr/>
        </p:nvSpPr>
        <p:spPr bwMode="auto">
          <a:xfrm>
            <a:off x="1539175" y="3279596"/>
            <a:ext cx="2288419" cy="761784"/>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9" name="Rounded Rectangle 68"/>
          <p:cNvSpPr/>
          <p:nvPr/>
        </p:nvSpPr>
        <p:spPr bwMode="auto">
          <a:xfrm>
            <a:off x="1539175" y="4122039"/>
            <a:ext cx="2288419" cy="761784"/>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0" name="Rounded Rectangle 69"/>
          <p:cNvSpPr/>
          <p:nvPr/>
        </p:nvSpPr>
        <p:spPr bwMode="auto">
          <a:xfrm>
            <a:off x="1539175" y="4964482"/>
            <a:ext cx="2288419" cy="761784"/>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5" name="Oval 64"/>
          <p:cNvSpPr/>
          <p:nvPr/>
        </p:nvSpPr>
        <p:spPr bwMode="auto">
          <a:xfrm>
            <a:off x="7439700" y="3484866"/>
            <a:ext cx="3645151" cy="2832194"/>
          </a:xfrm>
          <a:prstGeom prst="ellipse">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9" name="Rounded Rectangle 58"/>
          <p:cNvSpPr/>
          <p:nvPr/>
        </p:nvSpPr>
        <p:spPr bwMode="auto">
          <a:xfrm>
            <a:off x="6748504" y="3965021"/>
            <a:ext cx="1778552" cy="709347"/>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0" name="Rounded Rectangle 59"/>
          <p:cNvSpPr/>
          <p:nvPr/>
        </p:nvSpPr>
        <p:spPr bwMode="auto">
          <a:xfrm>
            <a:off x="8323355" y="3130192"/>
            <a:ext cx="1778552" cy="709347"/>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1" name="Rounded Rectangle 60"/>
          <p:cNvSpPr/>
          <p:nvPr/>
        </p:nvSpPr>
        <p:spPr bwMode="auto">
          <a:xfrm>
            <a:off x="6748504" y="5013804"/>
            <a:ext cx="1778552" cy="709347"/>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2" name="Rounded Rectangle 61"/>
          <p:cNvSpPr/>
          <p:nvPr/>
        </p:nvSpPr>
        <p:spPr bwMode="auto">
          <a:xfrm>
            <a:off x="9905775" y="3960660"/>
            <a:ext cx="1778552" cy="709347"/>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3" name="Rounded Rectangle 62"/>
          <p:cNvSpPr/>
          <p:nvPr/>
        </p:nvSpPr>
        <p:spPr bwMode="auto">
          <a:xfrm>
            <a:off x="9895073" y="4979464"/>
            <a:ext cx="1778552" cy="709347"/>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4" name="Rounded Rectangle 63"/>
          <p:cNvSpPr/>
          <p:nvPr/>
        </p:nvSpPr>
        <p:spPr bwMode="auto">
          <a:xfrm>
            <a:off x="8323355" y="5832885"/>
            <a:ext cx="1778552" cy="709347"/>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8" name="Rectangle 7"/>
          <p:cNvSpPr/>
          <p:nvPr/>
        </p:nvSpPr>
        <p:spPr>
          <a:xfrm>
            <a:off x="866" y="206166"/>
            <a:ext cx="5985203" cy="573280"/>
          </a:xfrm>
          <a:prstGeom prst="rect">
            <a:avLst/>
          </a:prstGeom>
        </p:spPr>
        <p:txBody>
          <a:bodyPr wrap="square">
            <a:spAutoFit/>
          </a:bodyPr>
          <a:lstStyle/>
          <a:p>
            <a:pPr algn="ctr" defTabSz="914048">
              <a:defRPr/>
            </a:pPr>
            <a:r>
              <a:rPr lang="en-US" sz="3137">
                <a:solidFill>
                  <a:srgbClr val="0069BA"/>
                </a:solidFill>
                <a:latin typeface="Segoe UI Light"/>
              </a:rPr>
              <a:t>Traditional application approach</a:t>
            </a:r>
          </a:p>
        </p:txBody>
      </p:sp>
      <p:sp>
        <p:nvSpPr>
          <p:cNvPr id="9" name="Rectangle 8"/>
          <p:cNvSpPr/>
          <p:nvPr/>
        </p:nvSpPr>
        <p:spPr>
          <a:xfrm>
            <a:off x="5986069" y="193548"/>
            <a:ext cx="6449507" cy="573280"/>
          </a:xfrm>
          <a:prstGeom prst="rect">
            <a:avLst/>
          </a:prstGeom>
        </p:spPr>
        <p:txBody>
          <a:bodyPr wrap="square">
            <a:spAutoFit/>
          </a:bodyPr>
          <a:lstStyle/>
          <a:p>
            <a:pPr algn="ctr" defTabSz="914048">
              <a:defRPr/>
            </a:pPr>
            <a:r>
              <a:rPr lang="en-US" sz="3137">
                <a:solidFill>
                  <a:srgbClr val="0069BA"/>
                </a:solidFill>
                <a:latin typeface="Segoe UI Light"/>
              </a:rPr>
              <a:t>Microservices application approach</a:t>
            </a:r>
          </a:p>
        </p:txBody>
      </p:sp>
      <p:sp>
        <p:nvSpPr>
          <p:cNvPr id="10" name="Rectangle 9"/>
          <p:cNvSpPr/>
          <p:nvPr/>
        </p:nvSpPr>
        <p:spPr>
          <a:xfrm>
            <a:off x="6341468" y="950409"/>
            <a:ext cx="3391855" cy="1863034"/>
          </a:xfrm>
          <a:prstGeom prst="rect">
            <a:avLst/>
          </a:prstGeom>
        </p:spPr>
        <p:txBody>
          <a:bodyPr wrap="square">
            <a:spAutoFit/>
          </a:bodyPr>
          <a:lstStyle/>
          <a:p>
            <a:pPr marL="285695" indent="-285695" defTabSz="914048">
              <a:buFont typeface="Arial" panose="020B0604020202020204" pitchFamily="34" charset="0"/>
              <a:buChar char="•"/>
              <a:defRPr/>
            </a:pPr>
            <a:r>
              <a:rPr lang="en-US" sz="1599">
                <a:solidFill>
                  <a:srgbClr val="505050"/>
                </a:solidFill>
                <a:latin typeface="Segoe UI Light"/>
              </a:rPr>
              <a:t>A microservice application segregates functionality into separate smaller services.</a:t>
            </a:r>
          </a:p>
          <a:p>
            <a:pPr marL="285695" indent="-285695" defTabSz="914048">
              <a:spcBef>
                <a:spcPts val="392"/>
              </a:spcBef>
              <a:buFont typeface="Arial" panose="020B0604020202020204" pitchFamily="34" charset="0"/>
              <a:buChar char="•"/>
              <a:defRPr/>
            </a:pPr>
            <a:r>
              <a:rPr lang="en-US" sz="1599">
                <a:solidFill>
                  <a:srgbClr val="505050"/>
                </a:solidFill>
                <a:latin typeface="Segoe UI Light"/>
              </a:rPr>
              <a:t>Scales out by </a:t>
            </a:r>
            <a:r>
              <a:rPr lang="en-US" sz="1599" b="1">
                <a:solidFill>
                  <a:srgbClr val="505050"/>
                </a:solidFill>
                <a:latin typeface="Segoe UI Light"/>
              </a:rPr>
              <a:t>deploying each service independently </a:t>
            </a:r>
            <a:r>
              <a:rPr lang="en-US" sz="1599">
                <a:solidFill>
                  <a:srgbClr val="505050"/>
                </a:solidFill>
                <a:latin typeface="Segoe UI Light"/>
              </a:rPr>
              <a:t>with multiple instances across servers/VMs</a:t>
            </a:r>
          </a:p>
        </p:txBody>
      </p:sp>
      <p:sp>
        <p:nvSpPr>
          <p:cNvPr id="12" name="Hexagon 11"/>
          <p:cNvSpPr/>
          <p:nvPr/>
        </p:nvSpPr>
        <p:spPr bwMode="auto">
          <a:xfrm>
            <a:off x="9950963" y="1409230"/>
            <a:ext cx="272773" cy="244032"/>
          </a:xfrm>
          <a:prstGeom prst="hexagon">
            <a:avLst/>
          </a:prstGeom>
          <a:solidFill>
            <a:srgbClr val="FF0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13" name="Hexagon 12"/>
          <p:cNvSpPr/>
          <p:nvPr/>
        </p:nvSpPr>
        <p:spPr bwMode="auto">
          <a:xfrm>
            <a:off x="11130642" y="1937082"/>
            <a:ext cx="272773" cy="244032"/>
          </a:xfrm>
          <a:prstGeom prst="hexagon">
            <a:avLst/>
          </a:prstGeom>
          <a:solidFill>
            <a:srgbClr val="FF8C00">
              <a:lumMod val="75000"/>
            </a:srgbClr>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14" name="Hexagon 13"/>
          <p:cNvSpPr/>
          <p:nvPr/>
        </p:nvSpPr>
        <p:spPr bwMode="auto">
          <a:xfrm>
            <a:off x="11563460" y="1694788"/>
            <a:ext cx="272773" cy="244032"/>
          </a:xfrm>
          <a:prstGeom prst="hexagon">
            <a:avLst/>
          </a:prstGeom>
          <a:solidFill>
            <a:srgbClr val="7030A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15" name="Hexagon 14"/>
          <p:cNvSpPr/>
          <p:nvPr/>
        </p:nvSpPr>
        <p:spPr bwMode="auto">
          <a:xfrm>
            <a:off x="9929983" y="1431502"/>
            <a:ext cx="272773" cy="244032"/>
          </a:xfrm>
          <a:prstGeom prst="hexagon">
            <a:avLst/>
          </a:prstGeom>
          <a:solidFill>
            <a:srgbClr val="FF0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16" name="Hexagon 15"/>
          <p:cNvSpPr/>
          <p:nvPr/>
        </p:nvSpPr>
        <p:spPr bwMode="auto">
          <a:xfrm>
            <a:off x="9955021" y="1384587"/>
            <a:ext cx="272773" cy="244032"/>
          </a:xfrm>
          <a:prstGeom prst="hexagon">
            <a:avLst/>
          </a:prstGeom>
          <a:solidFill>
            <a:srgbClr val="FF0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17" name="Hexagon 16"/>
          <p:cNvSpPr/>
          <p:nvPr/>
        </p:nvSpPr>
        <p:spPr bwMode="auto">
          <a:xfrm>
            <a:off x="9950550" y="1965045"/>
            <a:ext cx="272773" cy="244032"/>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18" name="Hexagon 17"/>
          <p:cNvSpPr/>
          <p:nvPr/>
        </p:nvSpPr>
        <p:spPr bwMode="auto">
          <a:xfrm>
            <a:off x="9919967" y="1937082"/>
            <a:ext cx="272773" cy="244032"/>
          </a:xfrm>
          <a:prstGeom prst="hexagon">
            <a:avLst/>
          </a:prstGeom>
          <a:solidFill>
            <a:srgbClr val="FFC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19" name="Hexagon 18"/>
          <p:cNvSpPr/>
          <p:nvPr/>
        </p:nvSpPr>
        <p:spPr bwMode="auto">
          <a:xfrm>
            <a:off x="9937188" y="1983403"/>
            <a:ext cx="272773" cy="244032"/>
          </a:xfrm>
          <a:prstGeom prst="hexagon">
            <a:avLst/>
          </a:prstGeom>
          <a:solidFill>
            <a:srgbClr val="FFC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20" name="Hexagon 19"/>
          <p:cNvSpPr/>
          <p:nvPr/>
        </p:nvSpPr>
        <p:spPr bwMode="auto">
          <a:xfrm>
            <a:off x="10366683" y="1714898"/>
            <a:ext cx="272773" cy="244032"/>
          </a:xfrm>
          <a:prstGeom prst="hexagon">
            <a:avLst/>
          </a:prstGeom>
          <a:solidFill>
            <a:srgbClr val="92D05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21" name="Hexagon 20"/>
          <p:cNvSpPr/>
          <p:nvPr/>
        </p:nvSpPr>
        <p:spPr bwMode="auto">
          <a:xfrm>
            <a:off x="10391361" y="1678812"/>
            <a:ext cx="272773" cy="244032"/>
          </a:xfrm>
          <a:prstGeom prst="hexagon">
            <a:avLst/>
          </a:prstGeom>
          <a:solidFill>
            <a:srgbClr val="92D05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22" name="Hexagon 21"/>
          <p:cNvSpPr/>
          <p:nvPr/>
        </p:nvSpPr>
        <p:spPr bwMode="auto">
          <a:xfrm>
            <a:off x="10348178" y="1693406"/>
            <a:ext cx="272773" cy="244032"/>
          </a:xfrm>
          <a:prstGeom prst="hexagon">
            <a:avLst/>
          </a:prstGeom>
          <a:solidFill>
            <a:srgbClr val="92D05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27" name="Rectangle 26"/>
          <p:cNvSpPr/>
          <p:nvPr/>
        </p:nvSpPr>
        <p:spPr>
          <a:xfrm>
            <a:off x="497267" y="976329"/>
            <a:ext cx="3455850" cy="1863034"/>
          </a:xfrm>
          <a:prstGeom prst="rect">
            <a:avLst/>
          </a:prstGeom>
        </p:spPr>
        <p:txBody>
          <a:bodyPr wrap="square">
            <a:spAutoFit/>
          </a:bodyPr>
          <a:lstStyle/>
          <a:p>
            <a:pPr marL="285695" indent="-285695" defTabSz="914048">
              <a:buFont typeface="Arial" panose="020B0604020202020204" pitchFamily="34" charset="0"/>
              <a:buChar char="•"/>
              <a:defRPr/>
            </a:pPr>
            <a:r>
              <a:rPr lang="en-US" sz="1599">
                <a:solidFill>
                  <a:srgbClr val="505050"/>
                </a:solidFill>
                <a:latin typeface="Segoe UI Light"/>
              </a:rPr>
              <a:t>A traditional application has most of its functionality within a few processes that are componentized with layers and libraries. </a:t>
            </a:r>
          </a:p>
          <a:p>
            <a:pPr marL="285695" indent="-285695" defTabSz="914048">
              <a:spcBef>
                <a:spcPts val="392"/>
              </a:spcBef>
              <a:buFont typeface="Arial" panose="020B0604020202020204" pitchFamily="34" charset="0"/>
              <a:buChar char="•"/>
              <a:defRPr/>
            </a:pPr>
            <a:r>
              <a:rPr lang="en-US" sz="1599">
                <a:solidFill>
                  <a:srgbClr val="505050"/>
                </a:solidFill>
                <a:latin typeface="Segoe UI Light"/>
              </a:rPr>
              <a:t>Scales by cloning the app on multiple servers/VMs</a:t>
            </a:r>
          </a:p>
          <a:p>
            <a:pPr marL="285695" indent="-285695" defTabSz="914048">
              <a:buFont typeface="Arial" panose="020B0604020202020204" pitchFamily="34" charset="0"/>
              <a:buChar char="•"/>
              <a:defRPr/>
            </a:pPr>
            <a:endParaRPr lang="en-US" sz="1599">
              <a:solidFill>
                <a:srgbClr val="505050"/>
              </a:solidFill>
              <a:latin typeface="Segoe UI Light"/>
            </a:endParaRPr>
          </a:p>
        </p:txBody>
      </p:sp>
      <p:pic>
        <p:nvPicPr>
          <p:cNvPr id="28" name="Picture 27"/>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084243" y="1368013"/>
            <a:ext cx="605864" cy="602301"/>
          </a:xfrm>
          <a:prstGeom prst="rect">
            <a:avLst/>
          </a:prstGeom>
        </p:spPr>
      </p:pic>
      <p:pic>
        <p:nvPicPr>
          <p:cNvPr id="29" name="Picture 28"/>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382178" y="1423817"/>
            <a:ext cx="605864" cy="602301"/>
          </a:xfrm>
          <a:prstGeom prst="rect">
            <a:avLst/>
          </a:prstGeom>
        </p:spPr>
      </p:pic>
      <p:pic>
        <p:nvPicPr>
          <p:cNvPr id="30" name="Picture 29"/>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311634" y="1658558"/>
            <a:ext cx="605864" cy="602301"/>
          </a:xfrm>
          <a:prstGeom prst="rect">
            <a:avLst/>
          </a:prstGeom>
        </p:spPr>
      </p:pic>
      <p:sp>
        <p:nvSpPr>
          <p:cNvPr id="36" name="Rectangle 35"/>
          <p:cNvSpPr/>
          <p:nvPr/>
        </p:nvSpPr>
        <p:spPr>
          <a:xfrm>
            <a:off x="9844573" y="946061"/>
            <a:ext cx="734496" cy="369332"/>
          </a:xfrm>
          <a:prstGeom prst="rect">
            <a:avLst/>
          </a:prstGeom>
          <a:ln>
            <a:noFill/>
          </a:ln>
        </p:spPr>
        <p:txBody>
          <a:bodyPr wrap="none">
            <a:spAutoFit/>
          </a:bodyPr>
          <a:lstStyle/>
          <a:p>
            <a:pPr defTabSz="914048">
              <a:defRPr/>
            </a:pPr>
            <a:r>
              <a:rPr lang="en-US" sz="1800">
                <a:solidFill>
                  <a:srgbClr val="505050"/>
                </a:solidFill>
                <a:latin typeface="Segoe UI Light"/>
              </a:rPr>
              <a:t>App 1</a:t>
            </a:r>
          </a:p>
        </p:txBody>
      </p:sp>
      <p:sp>
        <p:nvSpPr>
          <p:cNvPr id="37" name="Rectangle 36"/>
          <p:cNvSpPr/>
          <p:nvPr/>
        </p:nvSpPr>
        <p:spPr>
          <a:xfrm>
            <a:off x="11064430" y="932867"/>
            <a:ext cx="771365" cy="369332"/>
          </a:xfrm>
          <a:prstGeom prst="rect">
            <a:avLst/>
          </a:prstGeom>
        </p:spPr>
        <p:txBody>
          <a:bodyPr wrap="none">
            <a:spAutoFit/>
          </a:bodyPr>
          <a:lstStyle/>
          <a:p>
            <a:pPr defTabSz="914048">
              <a:defRPr/>
            </a:pPr>
            <a:r>
              <a:rPr lang="en-US" sz="1800">
                <a:solidFill>
                  <a:srgbClr val="505050"/>
                </a:solidFill>
                <a:latin typeface="Segoe UI Light"/>
              </a:rPr>
              <a:t>App 2</a:t>
            </a:r>
          </a:p>
        </p:txBody>
      </p:sp>
      <p:sp>
        <p:nvSpPr>
          <p:cNvPr id="38" name="Hexagon 37"/>
          <p:cNvSpPr/>
          <p:nvPr/>
        </p:nvSpPr>
        <p:spPr bwMode="auto">
          <a:xfrm>
            <a:off x="11124117" y="1418420"/>
            <a:ext cx="272773" cy="244032"/>
          </a:xfrm>
          <a:prstGeom prst="hexagon">
            <a:avLst/>
          </a:prstGeom>
          <a:solidFill>
            <a:srgbClr val="00206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39" name="Hexagon 38"/>
          <p:cNvSpPr/>
          <p:nvPr/>
        </p:nvSpPr>
        <p:spPr bwMode="auto">
          <a:xfrm>
            <a:off x="11124117" y="1409230"/>
            <a:ext cx="272773" cy="244032"/>
          </a:xfrm>
          <a:prstGeom prst="hexagon">
            <a:avLst/>
          </a:prstGeom>
          <a:solidFill>
            <a:srgbClr val="00206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40" name="Hexagon 39"/>
          <p:cNvSpPr/>
          <p:nvPr/>
        </p:nvSpPr>
        <p:spPr bwMode="auto">
          <a:xfrm>
            <a:off x="11139103" y="1366078"/>
            <a:ext cx="272773" cy="244032"/>
          </a:xfrm>
          <a:prstGeom prst="hexagon">
            <a:avLst/>
          </a:prstGeom>
          <a:solidFill>
            <a:srgbClr val="00206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41" name="Hexagon 40"/>
          <p:cNvSpPr/>
          <p:nvPr/>
        </p:nvSpPr>
        <p:spPr bwMode="auto">
          <a:xfrm>
            <a:off x="11127074" y="1950046"/>
            <a:ext cx="272773" cy="244032"/>
          </a:xfrm>
          <a:prstGeom prst="hexagon">
            <a:avLst/>
          </a:prstGeom>
          <a:solidFill>
            <a:srgbClr val="FF8C00">
              <a:lumMod val="75000"/>
            </a:srgbClr>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42" name="Hexagon 41"/>
          <p:cNvSpPr/>
          <p:nvPr/>
        </p:nvSpPr>
        <p:spPr bwMode="auto">
          <a:xfrm>
            <a:off x="11576697" y="1672126"/>
            <a:ext cx="272773" cy="244032"/>
          </a:xfrm>
          <a:prstGeom prst="hexagon">
            <a:avLst/>
          </a:prstGeom>
          <a:solidFill>
            <a:srgbClr val="7030A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43" name="Hexagon 42"/>
          <p:cNvSpPr/>
          <p:nvPr/>
        </p:nvSpPr>
        <p:spPr bwMode="auto">
          <a:xfrm>
            <a:off x="11539065" y="1669162"/>
            <a:ext cx="272773" cy="244032"/>
          </a:xfrm>
          <a:prstGeom prst="hexagon">
            <a:avLst/>
          </a:prstGeom>
          <a:solidFill>
            <a:srgbClr val="7030A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44" name="Hexagon 43"/>
          <p:cNvSpPr/>
          <p:nvPr/>
        </p:nvSpPr>
        <p:spPr bwMode="auto">
          <a:xfrm>
            <a:off x="11167652" y="1946470"/>
            <a:ext cx="272773" cy="244032"/>
          </a:xfrm>
          <a:prstGeom prst="hexagon">
            <a:avLst/>
          </a:prstGeom>
          <a:solidFill>
            <a:srgbClr val="FF8C00">
              <a:lumMod val="75000"/>
            </a:srgbClr>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cxnSp>
        <p:nvCxnSpPr>
          <p:cNvPr id="45" name="Straight Connector 44"/>
          <p:cNvCxnSpPr/>
          <p:nvPr/>
        </p:nvCxnSpPr>
        <p:spPr>
          <a:xfrm flipH="1">
            <a:off x="5986070" y="297761"/>
            <a:ext cx="3616" cy="6097078"/>
          </a:xfrm>
          <a:prstGeom prst="line">
            <a:avLst/>
          </a:prstGeom>
          <a:noFill/>
          <a:ln w="15875" cap="flat" cmpd="sng" algn="ctr">
            <a:solidFill>
              <a:sysClr val="windowText" lastClr="000000"/>
            </a:solidFill>
            <a:prstDash val="solid"/>
            <a:miter lim="800000"/>
          </a:ln>
          <a:effectLst/>
        </p:spPr>
      </p:cxnSp>
      <p:grpSp>
        <p:nvGrpSpPr>
          <p:cNvPr id="46" name="Group 45"/>
          <p:cNvGrpSpPr/>
          <p:nvPr/>
        </p:nvGrpSpPr>
        <p:grpSpPr>
          <a:xfrm>
            <a:off x="4050375" y="945009"/>
            <a:ext cx="1023270" cy="1363053"/>
            <a:chOff x="4002004" y="946510"/>
            <a:chExt cx="1023560" cy="1363439"/>
          </a:xfrm>
        </p:grpSpPr>
        <p:sp>
          <p:nvSpPr>
            <p:cNvPr id="47" name="Rounded Rectangle 46"/>
            <p:cNvSpPr/>
            <p:nvPr/>
          </p:nvSpPr>
          <p:spPr bwMode="auto">
            <a:xfrm>
              <a:off x="4002004" y="1290510"/>
              <a:ext cx="1023560" cy="1019439"/>
            </a:xfrm>
            <a:prstGeom prst="roundRect">
              <a:avLst/>
            </a:prstGeom>
            <a:solidFill>
              <a:srgbClr val="DCDCDC"/>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48" name="Rectangle 47"/>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49" name="Rectangle 48"/>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50" name="Rectangle 49"/>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51" name="Rectangle 50"/>
            <p:cNvSpPr/>
            <p:nvPr/>
          </p:nvSpPr>
          <p:spPr>
            <a:xfrm>
              <a:off x="4160986" y="946510"/>
              <a:ext cx="734704" cy="369437"/>
            </a:xfrm>
            <a:prstGeom prst="rect">
              <a:avLst/>
            </a:prstGeom>
          </p:spPr>
          <p:txBody>
            <a:bodyPr wrap="none">
              <a:spAutoFit/>
            </a:bodyPr>
            <a:lstStyle/>
            <a:p>
              <a:pPr defTabSz="914048">
                <a:defRPr/>
              </a:pPr>
              <a:r>
                <a:rPr lang="en-US" sz="1800">
                  <a:solidFill>
                    <a:srgbClr val="505050"/>
                  </a:solidFill>
                  <a:latin typeface="Segoe UI Light"/>
                </a:rPr>
                <a:t>App 1</a:t>
              </a:r>
            </a:p>
          </p:txBody>
        </p:sp>
      </p:grpSp>
      <p:sp>
        <p:nvSpPr>
          <p:cNvPr id="52" name="Hexagon 51"/>
          <p:cNvSpPr/>
          <p:nvPr/>
        </p:nvSpPr>
        <p:spPr bwMode="auto">
          <a:xfrm>
            <a:off x="9919384" y="1974432"/>
            <a:ext cx="272773" cy="244032"/>
          </a:xfrm>
          <a:prstGeom prst="hexagon">
            <a:avLst/>
          </a:prstGeom>
          <a:solidFill>
            <a:srgbClr val="FFC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53" name="Hexagon 52"/>
          <p:cNvSpPr/>
          <p:nvPr/>
        </p:nvSpPr>
        <p:spPr bwMode="auto">
          <a:xfrm>
            <a:off x="9902746" y="1962615"/>
            <a:ext cx="272773" cy="244032"/>
          </a:xfrm>
          <a:prstGeom prst="hexagon">
            <a:avLst/>
          </a:prstGeom>
          <a:solidFill>
            <a:srgbClr val="FFC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54" name="Hexagon 53"/>
          <p:cNvSpPr/>
          <p:nvPr/>
        </p:nvSpPr>
        <p:spPr bwMode="auto">
          <a:xfrm>
            <a:off x="11118411" y="1401726"/>
            <a:ext cx="272773" cy="244032"/>
          </a:xfrm>
          <a:prstGeom prst="hexagon">
            <a:avLst/>
          </a:prstGeom>
          <a:solidFill>
            <a:srgbClr val="00206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55" name="Hexagon 54"/>
          <p:cNvSpPr/>
          <p:nvPr/>
        </p:nvSpPr>
        <p:spPr bwMode="auto">
          <a:xfrm>
            <a:off x="11124164" y="1414560"/>
            <a:ext cx="272773" cy="244032"/>
          </a:xfrm>
          <a:prstGeom prst="hexagon">
            <a:avLst/>
          </a:prstGeom>
          <a:solidFill>
            <a:srgbClr val="00206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56" name="Hexagon 55"/>
          <p:cNvSpPr/>
          <p:nvPr/>
        </p:nvSpPr>
        <p:spPr bwMode="auto">
          <a:xfrm>
            <a:off x="11130265" y="1382678"/>
            <a:ext cx="272773" cy="244032"/>
          </a:xfrm>
          <a:prstGeom prst="hexagon">
            <a:avLst/>
          </a:prstGeom>
          <a:solidFill>
            <a:srgbClr val="00206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57" name="Hexagon 56"/>
          <p:cNvSpPr/>
          <p:nvPr/>
        </p:nvSpPr>
        <p:spPr bwMode="auto">
          <a:xfrm>
            <a:off x="10345431" y="1713636"/>
            <a:ext cx="272773" cy="244032"/>
          </a:xfrm>
          <a:prstGeom prst="hexagon">
            <a:avLst/>
          </a:prstGeom>
          <a:solidFill>
            <a:srgbClr val="92D05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58" name="Hexagon 57"/>
          <p:cNvSpPr/>
          <p:nvPr/>
        </p:nvSpPr>
        <p:spPr bwMode="auto">
          <a:xfrm>
            <a:off x="10380053" y="1710853"/>
            <a:ext cx="272773" cy="244032"/>
          </a:xfrm>
          <a:prstGeom prst="hexagon">
            <a:avLst/>
          </a:prstGeom>
          <a:solidFill>
            <a:srgbClr val="92D05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grpSp>
        <p:nvGrpSpPr>
          <p:cNvPr id="2" name="Group 1"/>
          <p:cNvGrpSpPr/>
          <p:nvPr/>
        </p:nvGrpSpPr>
        <p:grpSpPr>
          <a:xfrm>
            <a:off x="9702315" y="1288911"/>
            <a:ext cx="1023270" cy="1019150"/>
            <a:chOff x="9877783" y="1319770"/>
            <a:chExt cx="1043789" cy="1039586"/>
          </a:xfrm>
        </p:grpSpPr>
        <p:sp>
          <p:nvSpPr>
            <p:cNvPr id="32" name="Hexagon 31"/>
            <p:cNvSpPr/>
            <p:nvPr/>
          </p:nvSpPr>
          <p:spPr bwMode="auto">
            <a:xfrm>
              <a:off x="10083809" y="1398717"/>
              <a:ext cx="373863" cy="315996"/>
            </a:xfrm>
            <a:prstGeom prst="hexagon">
              <a:avLst/>
            </a:prstGeom>
            <a:solidFill>
              <a:srgbClr val="FF0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35" name="Rounded Rectangle 34"/>
            <p:cNvSpPr/>
            <p:nvPr/>
          </p:nvSpPr>
          <p:spPr bwMode="auto">
            <a:xfrm>
              <a:off x="9877783" y="1319770"/>
              <a:ext cx="1043789" cy="1039586"/>
            </a:xfrm>
            <a:prstGeom prst="roundRect">
              <a:avLst/>
            </a:prstGeom>
            <a:noFill/>
            <a:ln w="10795" cap="flat" cmpd="sng" algn="ctr">
              <a:solidFill>
                <a:schemeClr val="tx1"/>
              </a:solidFill>
              <a:prstDash val="lgDash"/>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33" name="Hexagon 32"/>
            <p:cNvSpPr/>
            <p:nvPr/>
          </p:nvSpPr>
          <p:spPr bwMode="auto">
            <a:xfrm>
              <a:off x="10083809" y="1974130"/>
              <a:ext cx="373863" cy="315996"/>
            </a:xfrm>
            <a:prstGeom prst="hexagon">
              <a:avLst/>
            </a:prstGeom>
            <a:solidFill>
              <a:srgbClr val="FFC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34" name="Hexagon 33"/>
            <p:cNvSpPr/>
            <p:nvPr/>
          </p:nvSpPr>
          <p:spPr bwMode="auto">
            <a:xfrm>
              <a:off x="10509476" y="1693329"/>
              <a:ext cx="373863" cy="315996"/>
            </a:xfrm>
            <a:prstGeom prst="hexagon">
              <a:avLst/>
            </a:prstGeom>
            <a:solidFill>
              <a:srgbClr val="92D05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grpSp>
      <p:grpSp>
        <p:nvGrpSpPr>
          <p:cNvPr id="3" name="Group 2"/>
          <p:cNvGrpSpPr/>
          <p:nvPr/>
        </p:nvGrpSpPr>
        <p:grpSpPr>
          <a:xfrm>
            <a:off x="10928790" y="1294313"/>
            <a:ext cx="1023270" cy="1019150"/>
            <a:chOff x="11137270" y="1319771"/>
            <a:chExt cx="1043789" cy="1039586"/>
          </a:xfrm>
        </p:grpSpPr>
        <p:sp>
          <p:nvSpPr>
            <p:cNvPr id="26" name="Rounded Rectangle 25"/>
            <p:cNvSpPr/>
            <p:nvPr/>
          </p:nvSpPr>
          <p:spPr bwMode="auto">
            <a:xfrm>
              <a:off x="11137270" y="1319771"/>
              <a:ext cx="1043789" cy="1039586"/>
            </a:xfrm>
            <a:prstGeom prst="roundRect">
              <a:avLst/>
            </a:prstGeom>
            <a:noFill/>
            <a:ln w="10795" cap="flat" cmpd="sng" algn="ctr">
              <a:solidFill>
                <a:schemeClr val="tx1"/>
              </a:solidFill>
              <a:prstDash val="lgDash"/>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23" name="Hexagon 22"/>
            <p:cNvSpPr/>
            <p:nvPr/>
          </p:nvSpPr>
          <p:spPr bwMode="auto">
            <a:xfrm>
              <a:off x="11306023" y="1390866"/>
              <a:ext cx="373863" cy="315996"/>
            </a:xfrm>
            <a:prstGeom prst="hexagon">
              <a:avLst/>
            </a:prstGeom>
            <a:solidFill>
              <a:srgbClr val="00206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25" name="Hexagon 24"/>
            <p:cNvSpPr/>
            <p:nvPr/>
          </p:nvSpPr>
          <p:spPr bwMode="auto">
            <a:xfrm>
              <a:off x="11731690" y="1685479"/>
              <a:ext cx="373863" cy="315996"/>
            </a:xfrm>
            <a:prstGeom prst="hexagon">
              <a:avLst/>
            </a:prstGeom>
            <a:solidFill>
              <a:srgbClr val="7030A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sp>
          <p:nvSpPr>
            <p:cNvPr id="24" name="Hexagon 23"/>
            <p:cNvSpPr/>
            <p:nvPr/>
          </p:nvSpPr>
          <p:spPr bwMode="auto">
            <a:xfrm>
              <a:off x="11306023" y="1966280"/>
              <a:ext cx="373863" cy="315996"/>
            </a:xfrm>
            <a:prstGeom prst="hexagon">
              <a:avLst/>
            </a:prstGeom>
            <a:solidFill>
              <a:srgbClr val="FF8C00">
                <a:lumMod val="75000"/>
              </a:srgbClr>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Segoe UI Light"/>
                <a:ea typeface="Segoe UI" pitchFamily="34" charset="0"/>
                <a:cs typeface="Segoe UI" pitchFamily="34" charset="0"/>
              </a:endParaRPr>
            </a:p>
          </p:txBody>
        </p:sp>
      </p:grpSp>
      <p:grpSp>
        <p:nvGrpSpPr>
          <p:cNvPr id="66" name="Group 65"/>
          <p:cNvGrpSpPr/>
          <p:nvPr/>
        </p:nvGrpSpPr>
        <p:grpSpPr>
          <a:xfrm>
            <a:off x="8436183" y="4245641"/>
            <a:ext cx="1261616" cy="814987"/>
            <a:chOff x="8625119" y="4346288"/>
            <a:chExt cx="1286914" cy="831329"/>
          </a:xfrm>
        </p:grpSpPr>
        <p:sp>
          <p:nvSpPr>
            <p:cNvPr id="68" name="Rounded Rectangular Callout 67"/>
            <p:cNvSpPr/>
            <p:nvPr/>
          </p:nvSpPr>
          <p:spPr bwMode="auto">
            <a:xfrm>
              <a:off x="8625119" y="4346288"/>
              <a:ext cx="1252776" cy="827373"/>
            </a:xfrm>
            <a:prstGeom prst="wedgeRoundRectCallout">
              <a:avLst>
                <a:gd name="adj1" fmla="val -36739"/>
                <a:gd name="adj2" fmla="val 73751"/>
                <a:gd name="adj3" fmla="val 16667"/>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1" name="Rectangle 70"/>
            <p:cNvSpPr/>
            <p:nvPr/>
          </p:nvSpPr>
          <p:spPr>
            <a:xfrm>
              <a:off x="8625119" y="4420487"/>
              <a:ext cx="1286914" cy="757130"/>
            </a:xfrm>
            <a:prstGeom prst="rect">
              <a:avLst/>
            </a:prstGeom>
          </p:spPr>
          <p:txBody>
            <a:bodyPr wrap="square">
              <a:spAutoFit/>
            </a:bodyPr>
            <a:lstStyle/>
            <a:p>
              <a:pPr algn="ctr" defTabSz="914102" fontAlgn="base">
                <a:lnSpc>
                  <a:spcPct val="90000"/>
                </a:lnSpc>
                <a:spcBef>
                  <a:spcPct val="0"/>
                </a:spcBef>
                <a:spcAft>
                  <a:spcPct val="0"/>
                </a:spcAft>
                <a:defRPr/>
              </a:pPr>
              <a:r>
                <a:rPr lang="en-US" sz="1176" b="1">
                  <a:gradFill>
                    <a:gsLst>
                      <a:gs pos="0">
                        <a:srgbClr val="FFFFFF"/>
                      </a:gs>
                      <a:gs pos="100000">
                        <a:srgbClr val="FFFFFF"/>
                      </a:gs>
                    </a:gsLst>
                    <a:lin ang="5400000" scaled="0"/>
                  </a:gradFill>
                  <a:latin typeface="Segoe UI Light"/>
                  <a:ea typeface="Segoe UI" pitchFamily="34" charset="0"/>
                  <a:cs typeface="Segoe UI" pitchFamily="34" charset="0"/>
                </a:rPr>
                <a:t>Fine-grained density of services</a:t>
              </a:r>
            </a:p>
            <a:p>
              <a:pPr algn="ctr" defTabSz="914102" fontAlgn="base">
                <a:lnSpc>
                  <a:spcPct val="90000"/>
                </a:lnSpc>
                <a:spcBef>
                  <a:spcPct val="0"/>
                </a:spcBef>
                <a:spcAft>
                  <a:spcPct val="0"/>
                </a:spcAft>
                <a:defRPr/>
              </a:pPr>
              <a:endParaRPr lang="en-US" sz="1176" b="1" err="1">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grpSp>
        <p:nvGrpSpPr>
          <p:cNvPr id="72" name="Group 71"/>
          <p:cNvGrpSpPr/>
          <p:nvPr/>
        </p:nvGrpSpPr>
        <p:grpSpPr>
          <a:xfrm>
            <a:off x="4169274" y="3754140"/>
            <a:ext cx="1314302" cy="813153"/>
            <a:chOff x="4217417" y="4008951"/>
            <a:chExt cx="1340657" cy="829458"/>
          </a:xfrm>
        </p:grpSpPr>
        <p:sp>
          <p:nvSpPr>
            <p:cNvPr id="73" name="Rounded Rectangular Callout 72"/>
            <p:cNvSpPr/>
            <p:nvPr/>
          </p:nvSpPr>
          <p:spPr bwMode="auto">
            <a:xfrm>
              <a:off x="4217417" y="4008951"/>
              <a:ext cx="1310464" cy="754999"/>
            </a:xfrm>
            <a:prstGeom prst="wedgeRoundRectCallout">
              <a:avLst>
                <a:gd name="adj1" fmla="val -67622"/>
                <a:gd name="adj2" fmla="val 75223"/>
                <a:gd name="adj3" fmla="val 16667"/>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4" name="Rectangle 73"/>
            <p:cNvSpPr/>
            <p:nvPr/>
          </p:nvSpPr>
          <p:spPr>
            <a:xfrm>
              <a:off x="4226478" y="4081279"/>
              <a:ext cx="1331596" cy="757130"/>
            </a:xfrm>
            <a:prstGeom prst="rect">
              <a:avLst/>
            </a:prstGeom>
          </p:spPr>
          <p:txBody>
            <a:bodyPr wrap="square">
              <a:spAutoFit/>
            </a:bodyPr>
            <a:lstStyle/>
            <a:p>
              <a:pPr algn="ctr" defTabSz="914102" fontAlgn="base">
                <a:lnSpc>
                  <a:spcPct val="90000"/>
                </a:lnSpc>
                <a:spcBef>
                  <a:spcPct val="0"/>
                </a:spcBef>
                <a:spcAft>
                  <a:spcPct val="0"/>
                </a:spcAft>
                <a:defRPr/>
              </a:pPr>
              <a:r>
                <a:rPr lang="en-US" sz="1176" b="1">
                  <a:gradFill>
                    <a:gsLst>
                      <a:gs pos="0">
                        <a:srgbClr val="FFFFFF"/>
                      </a:gs>
                      <a:gs pos="100000">
                        <a:srgbClr val="FFFFFF"/>
                      </a:gs>
                    </a:gsLst>
                    <a:lin ang="5400000" scaled="0"/>
                  </a:gradFill>
                  <a:latin typeface="Segoe UI Light"/>
                  <a:ea typeface="Segoe UI" pitchFamily="34" charset="0"/>
                  <a:cs typeface="Segoe UI" pitchFamily="34" charset="0"/>
                </a:rPr>
                <a:t>Coarse-grained density of apps/services</a:t>
              </a:r>
            </a:p>
            <a:p>
              <a:pPr algn="ctr" defTabSz="914102" fontAlgn="base">
                <a:lnSpc>
                  <a:spcPct val="90000"/>
                </a:lnSpc>
                <a:spcBef>
                  <a:spcPct val="0"/>
                </a:spcBef>
                <a:spcAft>
                  <a:spcPct val="0"/>
                </a:spcAft>
                <a:defRPr/>
              </a:pPr>
              <a:endParaRPr lang="en-US" sz="1176" b="1" err="1">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grpSp>
        <p:nvGrpSpPr>
          <p:cNvPr id="75" name="Group 74"/>
          <p:cNvGrpSpPr/>
          <p:nvPr/>
        </p:nvGrpSpPr>
        <p:grpSpPr>
          <a:xfrm>
            <a:off x="4154658" y="5297162"/>
            <a:ext cx="1305420" cy="786634"/>
            <a:chOff x="4237967" y="5402884"/>
            <a:chExt cx="1331596" cy="802408"/>
          </a:xfrm>
        </p:grpSpPr>
        <p:sp>
          <p:nvSpPr>
            <p:cNvPr id="76" name="Rounded Rectangular Callout 75"/>
            <p:cNvSpPr/>
            <p:nvPr/>
          </p:nvSpPr>
          <p:spPr bwMode="auto">
            <a:xfrm>
              <a:off x="4248533" y="5402884"/>
              <a:ext cx="1310464" cy="754999"/>
            </a:xfrm>
            <a:prstGeom prst="wedgeRoundRectCallout">
              <a:avLst>
                <a:gd name="adj1" fmla="val -147474"/>
                <a:gd name="adj2" fmla="val -73982"/>
                <a:gd name="adj3" fmla="val 16667"/>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7" name="Rectangle 76"/>
            <p:cNvSpPr/>
            <p:nvPr/>
          </p:nvSpPr>
          <p:spPr>
            <a:xfrm>
              <a:off x="4237967" y="5448162"/>
              <a:ext cx="1331596" cy="757130"/>
            </a:xfrm>
            <a:prstGeom prst="rect">
              <a:avLst/>
            </a:prstGeom>
          </p:spPr>
          <p:txBody>
            <a:bodyPr wrap="square">
              <a:spAutoFit/>
            </a:bodyPr>
            <a:lstStyle/>
            <a:p>
              <a:pPr algn="ctr" defTabSz="914102" fontAlgn="base">
                <a:lnSpc>
                  <a:spcPct val="90000"/>
                </a:lnSpc>
                <a:spcBef>
                  <a:spcPct val="0"/>
                </a:spcBef>
                <a:spcAft>
                  <a:spcPct val="0"/>
                </a:spcAft>
                <a:defRPr/>
              </a:pPr>
              <a:r>
                <a:rPr lang="en-US" sz="1176" b="1">
                  <a:gradFill>
                    <a:gsLst>
                      <a:gs pos="0">
                        <a:srgbClr val="FFFFFF"/>
                      </a:gs>
                      <a:gs pos="100000">
                        <a:srgbClr val="FFFFFF"/>
                      </a:gs>
                    </a:gsLst>
                    <a:lin ang="5400000" scaled="0"/>
                  </a:gradFill>
                  <a:latin typeface="Segoe UI Light"/>
                  <a:ea typeface="Segoe UI" pitchFamily="34" charset="0"/>
                  <a:cs typeface="Segoe UI" pitchFamily="34" charset="0"/>
                </a:rPr>
                <a:t>Need to deploy and scale the full application</a:t>
              </a:r>
            </a:p>
            <a:p>
              <a:pPr algn="ctr" defTabSz="914102" fontAlgn="base">
                <a:lnSpc>
                  <a:spcPct val="90000"/>
                </a:lnSpc>
                <a:spcBef>
                  <a:spcPct val="0"/>
                </a:spcBef>
                <a:spcAft>
                  <a:spcPct val="0"/>
                </a:spcAft>
                <a:defRPr/>
              </a:pPr>
              <a:endParaRPr lang="en-US" sz="1176" b="1" err="1">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grpSp>
        <p:nvGrpSpPr>
          <p:cNvPr id="78" name="Group 77"/>
          <p:cNvGrpSpPr/>
          <p:nvPr/>
        </p:nvGrpSpPr>
        <p:grpSpPr>
          <a:xfrm>
            <a:off x="10413406" y="2992908"/>
            <a:ext cx="1305420" cy="949567"/>
            <a:chOff x="10622216" y="3052425"/>
            <a:chExt cx="1331596" cy="968608"/>
          </a:xfrm>
        </p:grpSpPr>
        <p:sp>
          <p:nvSpPr>
            <p:cNvPr id="79" name="Rounded Rectangular Callout 78"/>
            <p:cNvSpPr/>
            <p:nvPr/>
          </p:nvSpPr>
          <p:spPr bwMode="auto">
            <a:xfrm>
              <a:off x="10632782" y="3052425"/>
              <a:ext cx="1310464" cy="754999"/>
            </a:xfrm>
            <a:prstGeom prst="wedgeRoundRectCallout">
              <a:avLst>
                <a:gd name="adj1" fmla="val -30182"/>
                <a:gd name="adj2" fmla="val 100408"/>
                <a:gd name="adj3" fmla="val 16667"/>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80" name="Rectangle 79"/>
            <p:cNvSpPr/>
            <p:nvPr/>
          </p:nvSpPr>
          <p:spPr>
            <a:xfrm>
              <a:off x="10622216" y="3097703"/>
              <a:ext cx="1331596" cy="923330"/>
            </a:xfrm>
            <a:prstGeom prst="rect">
              <a:avLst/>
            </a:prstGeom>
          </p:spPr>
          <p:txBody>
            <a:bodyPr wrap="square">
              <a:spAutoFit/>
            </a:bodyPr>
            <a:lstStyle/>
            <a:p>
              <a:pPr algn="ctr" defTabSz="914102" fontAlgn="base">
                <a:lnSpc>
                  <a:spcPct val="90000"/>
                </a:lnSpc>
                <a:spcBef>
                  <a:spcPct val="0"/>
                </a:spcBef>
                <a:spcAft>
                  <a:spcPct val="0"/>
                </a:spcAft>
                <a:defRPr/>
              </a:pPr>
              <a:r>
                <a:rPr lang="en-US" sz="1176" b="1">
                  <a:gradFill>
                    <a:gsLst>
                      <a:gs pos="0">
                        <a:srgbClr val="FFFFFF"/>
                      </a:gs>
                      <a:gs pos="100000">
                        <a:srgbClr val="FFFFFF"/>
                      </a:gs>
                    </a:gsLst>
                    <a:lin ang="5400000" scaled="0"/>
                  </a:gradFill>
                  <a:latin typeface="Segoe UI Light"/>
                  <a:ea typeface="Segoe UI" pitchFamily="34" charset="0"/>
                  <a:cs typeface="Segoe UI" pitchFamily="34" charset="0"/>
                </a:rPr>
                <a:t>Independent deployment and scale of microservices</a:t>
              </a:r>
            </a:p>
            <a:p>
              <a:pPr algn="ctr" defTabSz="914102" fontAlgn="base">
                <a:lnSpc>
                  <a:spcPct val="90000"/>
                </a:lnSpc>
                <a:spcBef>
                  <a:spcPct val="0"/>
                </a:spcBef>
                <a:spcAft>
                  <a:spcPct val="0"/>
                </a:spcAft>
                <a:defRPr/>
              </a:pPr>
              <a:endParaRPr lang="en-US" sz="1176" b="1" err="1">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grpSp>
        <p:nvGrpSpPr>
          <p:cNvPr id="91" name="Group 90"/>
          <p:cNvGrpSpPr/>
          <p:nvPr/>
        </p:nvGrpSpPr>
        <p:grpSpPr>
          <a:xfrm>
            <a:off x="1351377" y="3452690"/>
            <a:ext cx="421945" cy="421945"/>
            <a:chOff x="4209130" y="3789317"/>
            <a:chExt cx="430406" cy="430406"/>
          </a:xfrm>
        </p:grpSpPr>
        <p:sp>
          <p:nvSpPr>
            <p:cNvPr id="92" name="Rectangle 91"/>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Light"/>
              </a:endParaRPr>
            </a:p>
          </p:txBody>
        </p:sp>
        <p:pic>
          <p:nvPicPr>
            <p:cNvPr id="93" name="Picture 92"/>
            <p:cNvPicPr>
              <a:picLocks noChangeAspect="1"/>
            </p:cNvPicPr>
            <p:nvPr/>
          </p:nvPicPr>
          <p:blipFill>
            <a:blip r:embed="rId5"/>
            <a:stretch>
              <a:fillRect/>
            </a:stretch>
          </p:blipFill>
          <p:spPr>
            <a:xfrm>
              <a:off x="4209130" y="3789317"/>
              <a:ext cx="430406" cy="430406"/>
            </a:xfrm>
            <a:prstGeom prst="rect">
              <a:avLst/>
            </a:prstGeom>
          </p:spPr>
        </p:pic>
      </p:grpSp>
      <p:grpSp>
        <p:nvGrpSpPr>
          <p:cNvPr id="94" name="Group 93"/>
          <p:cNvGrpSpPr/>
          <p:nvPr/>
        </p:nvGrpSpPr>
        <p:grpSpPr>
          <a:xfrm>
            <a:off x="1361938" y="4315332"/>
            <a:ext cx="421945" cy="421945"/>
            <a:chOff x="4209130" y="3789317"/>
            <a:chExt cx="430406" cy="430406"/>
          </a:xfrm>
        </p:grpSpPr>
        <p:sp>
          <p:nvSpPr>
            <p:cNvPr id="95" name="Rectangle 94"/>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Light"/>
              </a:endParaRPr>
            </a:p>
          </p:txBody>
        </p:sp>
        <p:pic>
          <p:nvPicPr>
            <p:cNvPr id="96" name="Picture 95"/>
            <p:cNvPicPr>
              <a:picLocks noChangeAspect="1"/>
            </p:cNvPicPr>
            <p:nvPr/>
          </p:nvPicPr>
          <p:blipFill>
            <a:blip r:embed="rId5"/>
            <a:stretch>
              <a:fillRect/>
            </a:stretch>
          </p:blipFill>
          <p:spPr>
            <a:xfrm>
              <a:off x="4209130" y="3789317"/>
              <a:ext cx="430406" cy="430406"/>
            </a:xfrm>
            <a:prstGeom prst="rect">
              <a:avLst/>
            </a:prstGeom>
          </p:spPr>
        </p:pic>
      </p:grpSp>
      <p:grpSp>
        <p:nvGrpSpPr>
          <p:cNvPr id="97" name="Group 96"/>
          <p:cNvGrpSpPr/>
          <p:nvPr/>
        </p:nvGrpSpPr>
        <p:grpSpPr>
          <a:xfrm>
            <a:off x="1361938" y="5130577"/>
            <a:ext cx="421945" cy="421945"/>
            <a:chOff x="4209130" y="3789317"/>
            <a:chExt cx="430406" cy="430406"/>
          </a:xfrm>
        </p:grpSpPr>
        <p:sp>
          <p:nvSpPr>
            <p:cNvPr id="98" name="Rectangle 97"/>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Light"/>
              </a:endParaRPr>
            </a:p>
          </p:txBody>
        </p:sp>
        <p:pic>
          <p:nvPicPr>
            <p:cNvPr id="99" name="Picture 98"/>
            <p:cNvPicPr>
              <a:picLocks noChangeAspect="1"/>
            </p:cNvPicPr>
            <p:nvPr/>
          </p:nvPicPr>
          <p:blipFill>
            <a:blip r:embed="rId5"/>
            <a:stretch>
              <a:fillRect/>
            </a:stretch>
          </p:blipFill>
          <p:spPr>
            <a:xfrm>
              <a:off x="4209130" y="3789317"/>
              <a:ext cx="430406" cy="430406"/>
            </a:xfrm>
            <a:prstGeom prst="rect">
              <a:avLst/>
            </a:prstGeom>
          </p:spPr>
        </p:pic>
      </p:grpSp>
      <p:grpSp>
        <p:nvGrpSpPr>
          <p:cNvPr id="100" name="Group 99"/>
          <p:cNvGrpSpPr/>
          <p:nvPr/>
        </p:nvGrpSpPr>
        <p:grpSpPr>
          <a:xfrm>
            <a:off x="6558825" y="3796671"/>
            <a:ext cx="421945" cy="421945"/>
            <a:chOff x="4209130" y="3789317"/>
            <a:chExt cx="430406" cy="430406"/>
          </a:xfrm>
        </p:grpSpPr>
        <p:sp>
          <p:nvSpPr>
            <p:cNvPr id="101" name="Rectangle 100"/>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Light"/>
              </a:endParaRPr>
            </a:p>
          </p:txBody>
        </p:sp>
        <p:pic>
          <p:nvPicPr>
            <p:cNvPr id="102" name="Picture 101"/>
            <p:cNvPicPr>
              <a:picLocks noChangeAspect="1"/>
            </p:cNvPicPr>
            <p:nvPr/>
          </p:nvPicPr>
          <p:blipFill>
            <a:blip r:embed="rId5"/>
            <a:stretch>
              <a:fillRect/>
            </a:stretch>
          </p:blipFill>
          <p:spPr>
            <a:xfrm>
              <a:off x="4209130" y="3789317"/>
              <a:ext cx="430406" cy="430406"/>
            </a:xfrm>
            <a:prstGeom prst="rect">
              <a:avLst/>
            </a:prstGeom>
          </p:spPr>
        </p:pic>
      </p:grpSp>
      <p:grpSp>
        <p:nvGrpSpPr>
          <p:cNvPr id="103" name="Group 102"/>
          <p:cNvGrpSpPr/>
          <p:nvPr/>
        </p:nvGrpSpPr>
        <p:grpSpPr>
          <a:xfrm>
            <a:off x="6554851" y="4834972"/>
            <a:ext cx="421945" cy="421945"/>
            <a:chOff x="4209130" y="3789317"/>
            <a:chExt cx="430406" cy="430406"/>
          </a:xfrm>
        </p:grpSpPr>
        <p:sp>
          <p:nvSpPr>
            <p:cNvPr id="104" name="Rectangle 103"/>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b="1">
                <a:gradFill>
                  <a:gsLst>
                    <a:gs pos="5439">
                      <a:srgbClr val="F8F8F8"/>
                    </a:gs>
                    <a:gs pos="10000">
                      <a:srgbClr val="F8F8F8"/>
                    </a:gs>
                  </a:gsLst>
                  <a:lin ang="5400000" scaled="0"/>
                </a:gradFill>
                <a:latin typeface="Segoe UI Light"/>
              </a:endParaRPr>
            </a:p>
          </p:txBody>
        </p:sp>
        <p:pic>
          <p:nvPicPr>
            <p:cNvPr id="105" name="Picture 104"/>
            <p:cNvPicPr>
              <a:picLocks noChangeAspect="1"/>
            </p:cNvPicPr>
            <p:nvPr/>
          </p:nvPicPr>
          <p:blipFill>
            <a:blip r:embed="rId5"/>
            <a:stretch>
              <a:fillRect/>
            </a:stretch>
          </p:blipFill>
          <p:spPr>
            <a:xfrm>
              <a:off x="4209130" y="3789317"/>
              <a:ext cx="430406" cy="430406"/>
            </a:xfrm>
            <a:prstGeom prst="rect">
              <a:avLst/>
            </a:prstGeom>
          </p:spPr>
        </p:pic>
      </p:grpSp>
      <p:grpSp>
        <p:nvGrpSpPr>
          <p:cNvPr id="106" name="Group 105"/>
          <p:cNvGrpSpPr/>
          <p:nvPr/>
        </p:nvGrpSpPr>
        <p:grpSpPr>
          <a:xfrm>
            <a:off x="8999849" y="2810660"/>
            <a:ext cx="421945" cy="421945"/>
            <a:chOff x="4209130" y="3789317"/>
            <a:chExt cx="430406" cy="430406"/>
          </a:xfrm>
        </p:grpSpPr>
        <p:sp>
          <p:nvSpPr>
            <p:cNvPr id="107" name="Rectangle 106"/>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Light"/>
              </a:endParaRPr>
            </a:p>
          </p:txBody>
        </p:sp>
        <p:pic>
          <p:nvPicPr>
            <p:cNvPr id="108" name="Picture 107"/>
            <p:cNvPicPr>
              <a:picLocks noChangeAspect="1"/>
            </p:cNvPicPr>
            <p:nvPr/>
          </p:nvPicPr>
          <p:blipFill>
            <a:blip r:embed="rId5"/>
            <a:stretch>
              <a:fillRect/>
            </a:stretch>
          </p:blipFill>
          <p:spPr>
            <a:xfrm>
              <a:off x="4209130" y="3789317"/>
              <a:ext cx="430406" cy="430406"/>
            </a:xfrm>
            <a:prstGeom prst="rect">
              <a:avLst/>
            </a:prstGeom>
          </p:spPr>
        </p:pic>
      </p:grpSp>
      <p:grpSp>
        <p:nvGrpSpPr>
          <p:cNvPr id="109" name="Group 108"/>
          <p:cNvGrpSpPr/>
          <p:nvPr/>
        </p:nvGrpSpPr>
        <p:grpSpPr>
          <a:xfrm>
            <a:off x="9030703" y="5512178"/>
            <a:ext cx="421945" cy="421945"/>
            <a:chOff x="4209130" y="3789317"/>
            <a:chExt cx="430406" cy="430406"/>
          </a:xfrm>
        </p:grpSpPr>
        <p:sp>
          <p:nvSpPr>
            <p:cNvPr id="110" name="Rectangle 109"/>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Light"/>
              </a:endParaRPr>
            </a:p>
          </p:txBody>
        </p:sp>
        <p:pic>
          <p:nvPicPr>
            <p:cNvPr id="111" name="Picture 110"/>
            <p:cNvPicPr>
              <a:picLocks noChangeAspect="1"/>
            </p:cNvPicPr>
            <p:nvPr/>
          </p:nvPicPr>
          <p:blipFill>
            <a:blip r:embed="rId5"/>
            <a:stretch>
              <a:fillRect/>
            </a:stretch>
          </p:blipFill>
          <p:spPr>
            <a:xfrm>
              <a:off x="4209130" y="3789317"/>
              <a:ext cx="430406" cy="430406"/>
            </a:xfrm>
            <a:prstGeom prst="rect">
              <a:avLst/>
            </a:prstGeom>
          </p:spPr>
        </p:pic>
      </p:grpSp>
      <p:grpSp>
        <p:nvGrpSpPr>
          <p:cNvPr id="112" name="Group 111"/>
          <p:cNvGrpSpPr/>
          <p:nvPr/>
        </p:nvGrpSpPr>
        <p:grpSpPr>
          <a:xfrm>
            <a:off x="11457734" y="4833325"/>
            <a:ext cx="421945" cy="421945"/>
            <a:chOff x="4209130" y="3789317"/>
            <a:chExt cx="430406" cy="430406"/>
          </a:xfrm>
        </p:grpSpPr>
        <p:sp>
          <p:nvSpPr>
            <p:cNvPr id="113" name="Rectangle 112"/>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Light"/>
              </a:endParaRPr>
            </a:p>
          </p:txBody>
        </p:sp>
        <p:pic>
          <p:nvPicPr>
            <p:cNvPr id="114" name="Picture 113"/>
            <p:cNvPicPr>
              <a:picLocks noChangeAspect="1"/>
            </p:cNvPicPr>
            <p:nvPr/>
          </p:nvPicPr>
          <p:blipFill>
            <a:blip r:embed="rId5"/>
            <a:stretch>
              <a:fillRect/>
            </a:stretch>
          </p:blipFill>
          <p:spPr>
            <a:xfrm>
              <a:off x="4209130" y="3789317"/>
              <a:ext cx="430406" cy="430406"/>
            </a:xfrm>
            <a:prstGeom prst="rect">
              <a:avLst/>
            </a:prstGeom>
          </p:spPr>
        </p:pic>
      </p:grpSp>
      <p:grpSp>
        <p:nvGrpSpPr>
          <p:cNvPr id="115" name="Group 114"/>
          <p:cNvGrpSpPr/>
          <p:nvPr/>
        </p:nvGrpSpPr>
        <p:grpSpPr>
          <a:xfrm>
            <a:off x="11464478" y="3796671"/>
            <a:ext cx="421945" cy="421945"/>
            <a:chOff x="4209130" y="3789317"/>
            <a:chExt cx="430406" cy="430406"/>
          </a:xfrm>
        </p:grpSpPr>
        <p:sp>
          <p:nvSpPr>
            <p:cNvPr id="116" name="Rectangle 115"/>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Light"/>
              </a:endParaRPr>
            </a:p>
          </p:txBody>
        </p:sp>
        <p:pic>
          <p:nvPicPr>
            <p:cNvPr id="117" name="Picture 116"/>
            <p:cNvPicPr>
              <a:picLocks noChangeAspect="1"/>
            </p:cNvPicPr>
            <p:nvPr/>
          </p:nvPicPr>
          <p:blipFill>
            <a:blip r:embed="rId5"/>
            <a:stretch>
              <a:fillRect/>
            </a:stretch>
          </p:blipFill>
          <p:spPr>
            <a:xfrm>
              <a:off x="4209130" y="3789317"/>
              <a:ext cx="430406" cy="430406"/>
            </a:xfrm>
            <a:prstGeom prst="rect">
              <a:avLst/>
            </a:prstGeom>
          </p:spPr>
        </p:pic>
      </p:grpSp>
    </p:spTree>
    <p:extLst>
      <p:ext uri="{BB962C8B-B14F-4D97-AF65-F5344CB8AC3E}">
        <p14:creationId xmlns:p14="http://schemas.microsoft.com/office/powerpoint/2010/main" val="312207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587 -4.58466E-6 L -0.13875 0.29097 " pathEditMode="relative" rAng="0" ptsTypes="AA">
                                      <p:cBhvr>
                                        <p:cTn id="6" dur="2000" fill="hold"/>
                                        <p:tgtEl>
                                          <p:spTgt spid="28"/>
                                        </p:tgtEl>
                                        <p:attrNameLst>
                                          <p:attrName>ppt_x</p:attrName>
                                          <p:attrName>ppt_y</p:attrName>
                                        </p:attrNameLst>
                                      </p:cBhvr>
                                      <p:rCtr x="-7238" y="14548"/>
                                    </p:animMotion>
                                  </p:childTnLst>
                                </p:cTn>
                              </p:par>
                              <p:par>
                                <p:cTn id="7" presetID="42" presetClass="path" presetSubtype="0" accel="50000" decel="50000" fill="hold" nodeType="withEffect">
                                  <p:stCondLst>
                                    <p:cond delay="0"/>
                                  </p:stCondLst>
                                  <p:childTnLst>
                                    <p:animMotion origin="layout" path="M 0.0083 0.0009 L -0.16198 0.4049 " pathEditMode="relative" rAng="0" ptsTypes="AA">
                                      <p:cBhvr>
                                        <p:cTn id="8" dur="2000" fill="hold"/>
                                        <p:tgtEl>
                                          <p:spTgt spid="29"/>
                                        </p:tgtEl>
                                        <p:attrNameLst>
                                          <p:attrName>ppt_x</p:attrName>
                                          <p:attrName>ppt_y</p:attrName>
                                        </p:attrNameLst>
                                      </p:cBhvr>
                                      <p:rCtr x="-8514" y="20200"/>
                                    </p:animMotion>
                                  </p:childTnLst>
                                </p:cTn>
                              </p:par>
                              <p:par>
                                <p:cTn id="9" presetID="42" presetClass="path" presetSubtype="0" accel="50000" decel="50000" fill="hold" nodeType="withEffect">
                                  <p:stCondLst>
                                    <p:cond delay="0"/>
                                  </p:stCondLst>
                                  <p:childTnLst>
                                    <p:animMotion origin="layout" path="M 0.00561 2.54199E-7 L -0.15484 0.49342 " pathEditMode="relative" rAng="0" ptsTypes="AA">
                                      <p:cBhvr>
                                        <p:cTn id="10" dur="2000" fill="hold"/>
                                        <p:tgtEl>
                                          <p:spTgt spid="30"/>
                                        </p:tgtEl>
                                        <p:attrNameLst>
                                          <p:attrName>ppt_x</p:attrName>
                                          <p:attrName>ppt_y</p:attrName>
                                        </p:attrNameLst>
                                      </p:cBhvr>
                                      <p:rCtr x="-8029" y="24671"/>
                                    </p:animMotion>
                                  </p:childTnLst>
                                </p:cTn>
                              </p:par>
                            </p:childTnLst>
                          </p:cTn>
                        </p:par>
                        <p:par>
                          <p:cTn id="11" fill="hold">
                            <p:stCondLst>
                              <p:cond delay="2000"/>
                            </p:stCondLst>
                            <p:childTnLst>
                              <p:par>
                                <p:cTn id="12" presetID="42" presetClass="path" presetSubtype="0" accel="50000" decel="50000" fill="hold" grpId="0" nodeType="afterEffect">
                                  <p:stCondLst>
                                    <p:cond delay="0"/>
                                  </p:stCondLst>
                                  <p:childTnLst>
                                    <p:animMotion origin="layout" path="M 2.4432E-6 -2.55561E-6 L -0.08936 0.28121 " pathEditMode="relative" rAng="0" ptsTypes="AA">
                                      <p:cBhvr>
                                        <p:cTn id="13" dur="2000" fill="hold"/>
                                        <p:tgtEl>
                                          <p:spTgt spid="12"/>
                                        </p:tgtEl>
                                        <p:attrNameLst>
                                          <p:attrName>ppt_x</p:attrName>
                                          <p:attrName>ppt_y</p:attrName>
                                        </p:attrNameLst>
                                      </p:cBhvr>
                                      <p:rCtr x="-4468" y="14049"/>
                                    </p:animMotion>
                                  </p:childTnLst>
                                </p:cTn>
                              </p:par>
                              <p:par>
                                <p:cTn id="14" presetID="42" presetClass="path" presetSubtype="0" accel="50000" decel="50000" fill="hold" grpId="0" nodeType="withEffect">
                                  <p:stCondLst>
                                    <p:cond delay="0"/>
                                  </p:stCondLst>
                                  <p:childTnLst>
                                    <p:animMotion origin="layout" path="M 1.87644E-6 -4.08534E-8 L -0.21764 0.39719 " pathEditMode="relative" rAng="0" ptsTypes="AA">
                                      <p:cBhvr>
                                        <p:cTn id="15" dur="2000" fill="hold"/>
                                        <p:tgtEl>
                                          <p:spTgt spid="15"/>
                                        </p:tgtEl>
                                        <p:attrNameLst>
                                          <p:attrName>ppt_x</p:attrName>
                                          <p:attrName>ppt_y</p:attrName>
                                        </p:attrNameLst>
                                      </p:cBhvr>
                                      <p:rCtr x="-10888" y="19859"/>
                                    </p:animMotion>
                                  </p:childTnLst>
                                </p:cTn>
                              </p:par>
                              <p:par>
                                <p:cTn id="16" presetID="42" presetClass="path" presetSubtype="0" accel="50000" decel="50000" fill="hold" grpId="0" nodeType="withEffect">
                                  <p:stCondLst>
                                    <p:cond delay="0"/>
                                  </p:stCondLst>
                                  <p:childTnLst>
                                    <p:animMotion origin="layout" path="M 4.59535E-8 -4.335E-6 L -0.1482 0.27985 " pathEditMode="relative" rAng="0" ptsTypes="AA">
                                      <p:cBhvr>
                                        <p:cTn id="17" dur="2000" fill="hold"/>
                                        <p:tgtEl>
                                          <p:spTgt spid="38"/>
                                        </p:tgtEl>
                                        <p:attrNameLst>
                                          <p:attrName>ppt_x</p:attrName>
                                          <p:attrName>ppt_y</p:attrName>
                                        </p:attrNameLst>
                                      </p:cBhvr>
                                      <p:rCtr x="-7416" y="13981"/>
                                    </p:animMotion>
                                  </p:childTnLst>
                                </p:cTn>
                              </p:par>
                              <p:par>
                                <p:cTn id="18" presetID="42" presetClass="path" presetSubtype="0" accel="50000" decel="50000" fill="hold" grpId="0" nodeType="withEffect">
                                  <p:stCondLst>
                                    <p:cond delay="0"/>
                                  </p:stCondLst>
                                  <p:childTnLst>
                                    <p:animMotion origin="layout" path="M 4.59535E-8 -2.55561E-6 L -0.04927 0.42284 " pathEditMode="relative" rAng="0" ptsTypes="AA">
                                      <p:cBhvr>
                                        <p:cTn id="19" dur="2000" fill="hold"/>
                                        <p:tgtEl>
                                          <p:spTgt spid="39"/>
                                        </p:tgtEl>
                                        <p:attrNameLst>
                                          <p:attrName>ppt_x</p:attrName>
                                          <p:attrName>ppt_y</p:attrName>
                                        </p:attrNameLst>
                                      </p:cBhvr>
                                      <p:rCtr x="-2464" y="21130"/>
                                    </p:animMotion>
                                  </p:childTnLst>
                                </p:cTn>
                              </p:par>
                              <p:par>
                                <p:cTn id="20" presetID="42" presetClass="path" presetSubtype="0" accel="50000" decel="50000" fill="hold" grpId="0" nodeType="withEffect">
                                  <p:stCondLst>
                                    <p:cond delay="0"/>
                                  </p:stCondLst>
                                  <p:childTnLst>
                                    <p:animMotion origin="layout" path="M -3.50013E-6 3.38629E-6 L -0.00663 0.35474 " pathEditMode="relative" rAng="0" ptsTypes="AA">
                                      <p:cBhvr>
                                        <p:cTn id="21" dur="2000" fill="hold"/>
                                        <p:tgtEl>
                                          <p:spTgt spid="20"/>
                                        </p:tgtEl>
                                        <p:attrNameLst>
                                          <p:attrName>ppt_x</p:attrName>
                                          <p:attrName>ppt_y</p:attrName>
                                        </p:attrNameLst>
                                      </p:cBhvr>
                                      <p:rCtr x="-332" y="17726"/>
                                    </p:animMotion>
                                  </p:childTnLst>
                                </p:cTn>
                              </p:par>
                              <p:par>
                                <p:cTn id="22" presetID="42" presetClass="path" presetSubtype="0" accel="50000" decel="50000" fill="hold" grpId="0" nodeType="withEffect">
                                  <p:stCondLst>
                                    <p:cond delay="0"/>
                                  </p:stCondLst>
                                  <p:childTnLst>
                                    <p:animMotion origin="layout" path="M -3.71968E-6 1.93827E-6 L -0.02795 0.32297 " pathEditMode="relative" rAng="0" ptsTypes="AA">
                                      <p:cBhvr>
                                        <p:cTn id="23" dur="2000" fill="hold"/>
                                        <p:tgtEl>
                                          <p:spTgt spid="41"/>
                                        </p:tgtEl>
                                        <p:attrNameLst>
                                          <p:attrName>ppt_x</p:attrName>
                                          <p:attrName>ppt_y</p:attrName>
                                        </p:attrNameLst>
                                      </p:cBhvr>
                                      <p:rCtr x="-1404" y="16137"/>
                                    </p:animMotion>
                                  </p:childTnLst>
                                </p:cTn>
                              </p:par>
                              <p:par>
                                <p:cTn id="24" presetID="42" presetClass="path" presetSubtype="0" accel="50000" decel="50000" fill="hold" grpId="0" nodeType="withEffect">
                                  <p:stCondLst>
                                    <p:cond delay="0"/>
                                  </p:stCondLst>
                                  <p:childTnLst>
                                    <p:animMotion origin="layout" path="M -3.91626E-6 -4.52565E-6 L -0.05667 0.51635 " pathEditMode="relative" rAng="0" ptsTypes="AA">
                                      <p:cBhvr>
                                        <p:cTn id="25" dur="2000" fill="hold"/>
                                        <p:tgtEl>
                                          <p:spTgt spid="43"/>
                                        </p:tgtEl>
                                        <p:attrNameLst>
                                          <p:attrName>ppt_x</p:attrName>
                                          <p:attrName>ppt_y</p:attrName>
                                        </p:attrNameLst>
                                      </p:cBhvr>
                                      <p:rCtr x="-2834" y="25806"/>
                                    </p:animMotion>
                                  </p:childTnLst>
                                </p:cTn>
                              </p:par>
                              <p:par>
                                <p:cTn id="26" presetID="42" presetClass="path" presetSubtype="0" accel="50000" decel="50000" fill="hold" grpId="0" nodeType="withEffect">
                                  <p:stCondLst>
                                    <p:cond delay="0"/>
                                  </p:stCondLst>
                                  <p:childTnLst>
                                    <p:animMotion origin="layout" path="M 3.55885E-6 -4.54834E-6 L -0.34057 0.4065 " pathEditMode="relative" rAng="0" ptsTypes="AA">
                                      <p:cBhvr>
                                        <p:cTn id="27" dur="2000" fill="hold"/>
                                        <p:tgtEl>
                                          <p:spTgt spid="40"/>
                                        </p:tgtEl>
                                        <p:attrNameLst>
                                          <p:attrName>ppt_x</p:attrName>
                                          <p:attrName>ppt_y</p:attrName>
                                        </p:attrNameLst>
                                      </p:cBhvr>
                                      <p:rCtr x="-17028" y="20313"/>
                                    </p:animMotion>
                                  </p:childTnLst>
                                </p:cTn>
                              </p:par>
                              <p:par>
                                <p:cTn id="28" presetID="42" presetClass="path" presetSubtype="0" accel="50000" decel="50000" fill="hold" grpId="0" nodeType="withEffect">
                                  <p:stCondLst>
                                    <p:cond delay="0"/>
                                  </p:stCondLst>
                                  <p:childTnLst>
                                    <p:animMotion origin="layout" path="M -4.58259E-6 -1.31185E-6 L -0.06944 0.23831 " pathEditMode="relative" rAng="0" ptsTypes="AA">
                                      <p:cBhvr>
                                        <p:cTn id="29" dur="2000" fill="hold"/>
                                        <p:tgtEl>
                                          <p:spTgt spid="18"/>
                                        </p:tgtEl>
                                        <p:attrNameLst>
                                          <p:attrName>ppt_x</p:attrName>
                                          <p:attrName>ppt_y</p:attrName>
                                        </p:attrNameLst>
                                      </p:cBhvr>
                                      <p:rCtr x="-3472" y="11916"/>
                                    </p:animMotion>
                                  </p:childTnLst>
                                </p:cTn>
                              </p:par>
                              <p:par>
                                <p:cTn id="30" presetID="42" presetClass="path" presetSubtype="0" accel="50000" decel="50000" fill="hold" grpId="0" nodeType="withEffect">
                                  <p:stCondLst>
                                    <p:cond delay="0"/>
                                  </p:stCondLst>
                                  <p:childTnLst>
                                    <p:animMotion origin="layout" path="M -5.48889E-7 -1.31185E-6 L -0.15484 0.58602 " pathEditMode="relative" rAng="0" ptsTypes="AA">
                                      <p:cBhvr>
                                        <p:cTn id="31" dur="2000" fill="hold"/>
                                        <p:tgtEl>
                                          <p:spTgt spid="13"/>
                                        </p:tgtEl>
                                        <p:attrNameLst>
                                          <p:attrName>ppt_x</p:attrName>
                                          <p:attrName>ppt_y</p:attrName>
                                        </p:attrNameLst>
                                      </p:cBhvr>
                                      <p:rCtr x="-7748" y="29301"/>
                                    </p:animMotion>
                                  </p:childTnLst>
                                </p:cTn>
                              </p:par>
                              <p:par>
                                <p:cTn id="32" presetID="42" presetClass="path" presetSubtype="0" accel="50000" decel="50000" fill="hold" grpId="0" nodeType="withEffect">
                                  <p:stCondLst>
                                    <p:cond delay="0"/>
                                  </p:stCondLst>
                                  <p:childTnLst>
                                    <p:animMotion origin="layout" path="M 2.65509E-7 1.02587E-6 L -0.10391 0.65501 " pathEditMode="relative" rAng="0" ptsTypes="AA">
                                      <p:cBhvr>
                                        <p:cTn id="33" dur="2000" fill="hold"/>
                                        <p:tgtEl>
                                          <p:spTgt spid="22"/>
                                        </p:tgtEl>
                                        <p:attrNameLst>
                                          <p:attrName>ppt_x</p:attrName>
                                          <p:attrName>ppt_y</p:attrName>
                                        </p:attrNameLst>
                                      </p:cBhvr>
                                      <p:rCtr x="-5195" y="32751"/>
                                    </p:animMotion>
                                  </p:childTnLst>
                                </p:cTn>
                              </p:par>
                              <p:par>
                                <p:cTn id="34" presetID="42" presetClass="path" presetSubtype="0" accel="50000" decel="50000" fill="hold" grpId="0" nodeType="withEffect">
                                  <p:stCondLst>
                                    <p:cond delay="0"/>
                                  </p:stCondLst>
                                  <p:childTnLst>
                                    <p:animMotion origin="layout" path="M 1.28159E-6 -3.24557E-6 L -0.08948 0.57944 " pathEditMode="relative" rAng="0" ptsTypes="AA">
                                      <p:cBhvr>
                                        <p:cTn id="35" dur="2000" fill="hold"/>
                                        <p:tgtEl>
                                          <p:spTgt spid="19"/>
                                        </p:tgtEl>
                                        <p:attrNameLst>
                                          <p:attrName>ppt_x</p:attrName>
                                          <p:attrName>ppt_y</p:attrName>
                                        </p:attrNameLst>
                                      </p:cBhvr>
                                      <p:rCtr x="-4480" y="28961"/>
                                    </p:animMotion>
                                  </p:childTnLst>
                                </p:cTn>
                              </p:par>
                              <p:par>
                                <p:cTn id="36" presetID="42" presetClass="path" presetSubtype="0" accel="50000" decel="50000" fill="hold" grpId="0" nodeType="withEffect">
                                  <p:stCondLst>
                                    <p:cond delay="0"/>
                                  </p:stCondLst>
                                  <p:childTnLst>
                                    <p:animMotion origin="layout" path="M -2.33342E-6 -2.72356E-6 L -0.27891 0.46346 " pathEditMode="relative" rAng="0" ptsTypes="AA">
                                      <p:cBhvr>
                                        <p:cTn id="37" dur="2000" fill="hold"/>
                                        <p:tgtEl>
                                          <p:spTgt spid="44"/>
                                        </p:tgtEl>
                                        <p:attrNameLst>
                                          <p:attrName>ppt_x</p:attrName>
                                          <p:attrName>ppt_y</p:attrName>
                                        </p:attrNameLst>
                                      </p:cBhvr>
                                      <p:rCtr x="-13952" y="23173"/>
                                    </p:animMotion>
                                  </p:childTnLst>
                                </p:cTn>
                              </p:par>
                              <p:par>
                                <p:cTn id="38" presetID="42" presetClass="path" presetSubtype="0" accel="50000" decel="50000" fill="hold" grpId="0" nodeType="withEffect">
                                  <p:stCondLst>
                                    <p:cond delay="0"/>
                                  </p:stCondLst>
                                  <p:childTnLst>
                                    <p:animMotion origin="layout" path="M 1.35308E-6 4.06264E-6 L -0.32589 0.38198 " pathEditMode="relative" rAng="0" ptsTypes="AA">
                                      <p:cBhvr>
                                        <p:cTn id="39" dur="2000" fill="hold"/>
                                        <p:tgtEl>
                                          <p:spTgt spid="14"/>
                                        </p:tgtEl>
                                        <p:attrNameLst>
                                          <p:attrName>ppt_x</p:attrName>
                                          <p:attrName>ppt_y</p:attrName>
                                        </p:attrNameLst>
                                      </p:cBhvr>
                                      <p:rCtr x="-16301" y="19088"/>
                                    </p:animMotion>
                                  </p:childTnLst>
                                </p:cTn>
                              </p:par>
                              <p:par>
                                <p:cTn id="40" presetID="42" presetClass="path" presetSubtype="0" accel="50000" decel="50000" fill="hold" grpId="0" nodeType="withEffect">
                                  <p:stCondLst>
                                    <p:cond delay="0"/>
                                  </p:stCondLst>
                                  <p:childTnLst>
                                    <p:animMotion origin="layout" path="M 1.6339E-7 1.54789E-6 L -0.33138 0.52678 " pathEditMode="relative" rAng="0" ptsTypes="AA">
                                      <p:cBhvr>
                                        <p:cTn id="41" dur="2000" fill="hold"/>
                                        <p:tgtEl>
                                          <p:spTgt spid="42"/>
                                        </p:tgtEl>
                                        <p:attrNameLst>
                                          <p:attrName>ppt_x</p:attrName>
                                          <p:attrName>ppt_y</p:attrName>
                                        </p:attrNameLst>
                                      </p:cBhvr>
                                      <p:rCtr x="-16569" y="26328"/>
                                    </p:animMotion>
                                  </p:childTnLst>
                                </p:cTn>
                              </p:par>
                              <p:par>
                                <p:cTn id="42" presetID="42" presetClass="path" presetSubtype="0" accel="50000" decel="50000" fill="hold" grpId="0" nodeType="withEffect">
                                  <p:stCondLst>
                                    <p:cond delay="0"/>
                                  </p:stCondLst>
                                  <p:childTnLst>
                                    <p:animMotion origin="layout" path="M -2.85423E-6 1.89287E-6 L -0.21955 0.54607 " pathEditMode="relative" rAng="0" ptsTypes="AA">
                                      <p:cBhvr>
                                        <p:cTn id="43" dur="2000" fill="hold"/>
                                        <p:tgtEl>
                                          <p:spTgt spid="16"/>
                                        </p:tgtEl>
                                        <p:attrNameLst>
                                          <p:attrName>ppt_x</p:attrName>
                                          <p:attrName>ppt_y</p:attrName>
                                        </p:attrNameLst>
                                      </p:cBhvr>
                                      <p:rCtr x="-10978" y="27304"/>
                                    </p:animMotion>
                                  </p:childTnLst>
                                </p:cTn>
                              </p:par>
                              <p:par>
                                <p:cTn id="44" presetID="42" presetClass="path" presetSubtype="0" accel="50000" decel="50000" fill="hold" grpId="0" nodeType="withEffect">
                                  <p:stCondLst>
                                    <p:cond delay="0"/>
                                  </p:stCondLst>
                                  <p:childTnLst>
                                    <p:animMotion origin="layout" path="M 3.75032E-6 3.69496E-6 L -0.21177 0.36178 " pathEditMode="relative" rAng="0" ptsTypes="AA">
                                      <p:cBhvr>
                                        <p:cTn id="45" dur="2000" fill="hold"/>
                                        <p:tgtEl>
                                          <p:spTgt spid="21"/>
                                        </p:tgtEl>
                                        <p:attrNameLst>
                                          <p:attrName>ppt_x</p:attrName>
                                          <p:attrName>ppt_y</p:attrName>
                                        </p:attrNameLst>
                                      </p:cBhvr>
                                      <p:rCtr x="-10595" y="18089"/>
                                    </p:animMotion>
                                  </p:childTnLst>
                                </p:cTn>
                              </p:par>
                              <p:par>
                                <p:cTn id="46" presetID="42" presetClass="path" presetSubtype="0" accel="50000" decel="50000" fill="hold" grpId="0" nodeType="withEffect">
                                  <p:stCondLst>
                                    <p:cond delay="0"/>
                                  </p:stCondLst>
                                  <p:childTnLst>
                                    <p:animMotion origin="layout" path="M -4.4677E-7 -2.72356E-6 L -0.23768 0.46346 " pathEditMode="relative" rAng="0" ptsTypes="AA">
                                      <p:cBhvr>
                                        <p:cTn id="47" dur="2000" fill="hold"/>
                                        <p:tgtEl>
                                          <p:spTgt spid="53"/>
                                        </p:tgtEl>
                                        <p:attrNameLst>
                                          <p:attrName>ppt_x</p:attrName>
                                          <p:attrName>ppt_y</p:attrName>
                                        </p:attrNameLst>
                                      </p:cBhvr>
                                      <p:rCtr x="-11884" y="23173"/>
                                    </p:animMotion>
                                  </p:childTnLst>
                                </p:cTn>
                              </p:par>
                              <p:par>
                                <p:cTn id="48" presetID="42" presetClass="path" presetSubtype="0" accel="50000" decel="50000" fill="hold" grpId="0" nodeType="withEffect">
                                  <p:stCondLst>
                                    <p:cond delay="0"/>
                                  </p:stCondLst>
                                  <p:childTnLst>
                                    <p:animMotion origin="layout" path="M -0.00957 2.26055E-6 L -0.20896 0.66273 " pathEditMode="relative" rAng="0" ptsTypes="AA">
                                      <p:cBhvr>
                                        <p:cTn id="49" dur="2000" fill="hold"/>
                                        <p:tgtEl>
                                          <p:spTgt spid="54"/>
                                        </p:tgtEl>
                                        <p:attrNameLst>
                                          <p:attrName>ppt_x</p:attrName>
                                          <p:attrName>ppt_y</p:attrName>
                                        </p:attrNameLst>
                                      </p:cBhvr>
                                      <p:rCtr x="-9969" y="33137"/>
                                    </p:animMotion>
                                  </p:childTnLst>
                                </p:cTn>
                              </p:par>
                              <p:par>
                                <p:cTn id="50" presetID="42" presetClass="path" presetSubtype="0" accel="50000" decel="50000" fill="hold" grpId="0" nodeType="withEffect">
                                  <p:stCondLst>
                                    <p:cond delay="0"/>
                                  </p:stCondLst>
                                  <p:childTnLst>
                                    <p:animMotion origin="layout" path="M 1.85857E-6 -1.51158E-6 L -0.06115 0.55947 " pathEditMode="relative" rAng="0" ptsTypes="AA">
                                      <p:cBhvr>
                                        <p:cTn id="51" dur="2000" fill="hold"/>
                                        <p:tgtEl>
                                          <p:spTgt spid="56"/>
                                        </p:tgtEl>
                                        <p:attrNameLst>
                                          <p:attrName>ppt_x</p:attrName>
                                          <p:attrName>ppt_y</p:attrName>
                                        </p:attrNameLst>
                                      </p:cBhvr>
                                      <p:rCtr x="-3064" y="27962"/>
                                    </p:animMotion>
                                  </p:childTnLst>
                                </p:cTn>
                              </p:par>
                              <p:par>
                                <p:cTn id="52" presetID="42" presetClass="path" presetSubtype="0" accel="50000" decel="50000" fill="hold" grpId="0" nodeType="withEffect">
                                  <p:stCondLst>
                                    <p:cond delay="0"/>
                                  </p:stCondLst>
                                  <p:childTnLst>
                                    <p:animMotion origin="layout" path="M -4.43707E-6 5.03858E-7 L -0.14475 0.23763 " pathEditMode="relative" rAng="0" ptsTypes="AA">
                                      <p:cBhvr>
                                        <p:cTn id="53" dur="2000" fill="hold"/>
                                        <p:tgtEl>
                                          <p:spTgt spid="57"/>
                                        </p:tgtEl>
                                        <p:attrNameLst>
                                          <p:attrName>ppt_x</p:attrName>
                                          <p:attrName>ppt_y</p:attrName>
                                        </p:attrNameLst>
                                      </p:cBhvr>
                                      <p:rCtr x="-7238" y="11870"/>
                                    </p:animMotion>
                                  </p:childTnLst>
                                </p:cTn>
                              </p:par>
                              <p:par>
                                <p:cTn id="54" presetID="42" presetClass="path" presetSubtype="0" accel="50000" decel="50000" fill="hold" grpId="0" nodeType="withEffect">
                                  <p:stCondLst>
                                    <p:cond delay="0"/>
                                  </p:stCondLst>
                                  <p:childTnLst>
                                    <p:animMotion origin="layout" path="M -2.33852E-6 4.27599E-6 L 0.01711 0.53245 " pathEditMode="relative" rAng="0" ptsTypes="AA">
                                      <p:cBhvr>
                                        <p:cTn id="55" dur="2000" fill="hold"/>
                                        <p:tgtEl>
                                          <p:spTgt spid="58"/>
                                        </p:tgtEl>
                                        <p:attrNameLst>
                                          <p:attrName>ppt_x</p:attrName>
                                          <p:attrName>ppt_y</p:attrName>
                                        </p:attrNameLst>
                                      </p:cBhvr>
                                      <p:rCtr x="855" y="26623"/>
                                    </p:animMotion>
                                  </p:childTnLst>
                                </p:cTn>
                              </p:par>
                            </p:childTnLst>
                          </p:cTn>
                        </p:par>
                        <p:par>
                          <p:cTn id="56" fill="hold">
                            <p:stCondLst>
                              <p:cond delay="4000"/>
                            </p:stCondLst>
                            <p:childTnLst>
                              <p:par>
                                <p:cTn id="57" presetID="10" presetClass="entr" presetSubtype="0" fill="hold" nodeType="afterEffect">
                                  <p:stCondLst>
                                    <p:cond delay="1000"/>
                                  </p:stCondLst>
                                  <p:childTnLst>
                                    <p:set>
                                      <p:cBhvr>
                                        <p:cTn id="58" dur="1" fill="hold">
                                          <p:stCondLst>
                                            <p:cond delay="0"/>
                                          </p:stCondLst>
                                        </p:cTn>
                                        <p:tgtEl>
                                          <p:spTgt spid="72"/>
                                        </p:tgtEl>
                                        <p:attrNameLst>
                                          <p:attrName>style.visibility</p:attrName>
                                        </p:attrNameLst>
                                      </p:cBhvr>
                                      <p:to>
                                        <p:strVal val="visible"/>
                                      </p:to>
                                    </p:set>
                                    <p:animEffect transition="in" filter="fade">
                                      <p:cBhvr>
                                        <p:cTn id="59" dur="500"/>
                                        <p:tgtEl>
                                          <p:spTgt spid="72"/>
                                        </p:tgtEl>
                                      </p:cBhvr>
                                    </p:animEffect>
                                  </p:childTnLst>
                                </p:cTn>
                              </p:par>
                            </p:childTnLst>
                          </p:cTn>
                        </p:par>
                        <p:par>
                          <p:cTn id="60" fill="hold">
                            <p:stCondLst>
                              <p:cond delay="5500"/>
                            </p:stCondLst>
                            <p:childTnLst>
                              <p:par>
                                <p:cTn id="61" presetID="10" presetClass="entr" presetSubtype="0" fill="hold" nodeType="afterEffect">
                                  <p:stCondLst>
                                    <p:cond delay="0"/>
                                  </p:stCondLst>
                                  <p:childTnLst>
                                    <p:set>
                                      <p:cBhvr>
                                        <p:cTn id="62" dur="1" fill="hold">
                                          <p:stCondLst>
                                            <p:cond delay="0"/>
                                          </p:stCondLst>
                                        </p:cTn>
                                        <p:tgtEl>
                                          <p:spTgt spid="75"/>
                                        </p:tgtEl>
                                        <p:attrNameLst>
                                          <p:attrName>style.visibility</p:attrName>
                                        </p:attrNameLst>
                                      </p:cBhvr>
                                      <p:to>
                                        <p:strVal val="visible"/>
                                      </p:to>
                                    </p:set>
                                    <p:animEffect transition="in" filter="fade">
                                      <p:cBhvr>
                                        <p:cTn id="63" dur="500"/>
                                        <p:tgtEl>
                                          <p:spTgt spid="7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fade">
                                      <p:cBhvr>
                                        <p:cTn id="68" dur="500"/>
                                        <p:tgtEl>
                                          <p:spTgt spid="66"/>
                                        </p:tgtEl>
                                      </p:cBhvr>
                                    </p:animEffect>
                                  </p:childTnLst>
                                </p:cTn>
                              </p:par>
                            </p:childTnLst>
                          </p:cTn>
                        </p:par>
                        <p:par>
                          <p:cTn id="69" fill="hold">
                            <p:stCondLst>
                              <p:cond delay="500"/>
                            </p:stCondLst>
                            <p:childTnLst>
                              <p:par>
                                <p:cTn id="70" presetID="10" presetClass="entr" presetSubtype="0" fill="hold" nodeType="afterEffect">
                                  <p:stCondLst>
                                    <p:cond delay="0"/>
                                  </p:stCondLst>
                                  <p:childTnLst>
                                    <p:set>
                                      <p:cBhvr>
                                        <p:cTn id="71" dur="1" fill="hold">
                                          <p:stCondLst>
                                            <p:cond delay="0"/>
                                          </p:stCondLst>
                                        </p:cTn>
                                        <p:tgtEl>
                                          <p:spTgt spid="78"/>
                                        </p:tgtEl>
                                        <p:attrNameLst>
                                          <p:attrName>style.visibility</p:attrName>
                                        </p:attrNameLst>
                                      </p:cBhvr>
                                      <p:to>
                                        <p:strVal val="visible"/>
                                      </p:to>
                                    </p:set>
                                    <p:animEffect transition="in" filter="fade">
                                      <p:cBhvr>
                                        <p:cTn id="7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8" grpId="0" animBg="1"/>
      <p:bldP spid="19" grpId="0" animBg="1"/>
      <p:bldP spid="20" grpId="0" animBg="1"/>
      <p:bldP spid="21" grpId="0" animBg="1"/>
      <p:bldP spid="22" grpId="0" animBg="1"/>
      <p:bldP spid="38" grpId="0" animBg="1"/>
      <p:bldP spid="39" grpId="0" animBg="1"/>
      <p:bldP spid="40" grpId="0" animBg="1"/>
      <p:bldP spid="41" grpId="0" animBg="1"/>
      <p:bldP spid="42" grpId="0" animBg="1"/>
      <p:bldP spid="43" grpId="0" animBg="1"/>
      <p:bldP spid="44" grpId="0" animBg="1"/>
      <p:bldP spid="53" grpId="0" animBg="1"/>
      <p:bldP spid="54" grpId="0" animBg="1"/>
      <p:bldP spid="56" grpId="0" animBg="1"/>
      <p:bldP spid="57" grpId="0" animBg="1"/>
      <p:bldP spid="5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ontent Placeholder 2"/>
          <p:cNvSpPr>
            <a:spLocks noGrp="1"/>
          </p:cNvSpPr>
          <p:nvPr>
            <p:ph idx="1"/>
          </p:nvPr>
        </p:nvSpPr>
        <p:spPr>
          <a:xfrm>
            <a:off x="532905" y="1026179"/>
            <a:ext cx="10515600" cy="46602"/>
          </a:xfrm>
        </p:spPr>
        <p:txBody>
          <a:bodyPr>
            <a:noAutofit/>
          </a:bodyPr>
          <a:lstStyle/>
          <a:p>
            <a:pPr>
              <a:spcBef>
                <a:spcPts val="600"/>
              </a:spcBef>
            </a:pPr>
            <a:r>
              <a:rPr lang="en-US" sz="2200"/>
              <a:t>Single codebase - singe release pipeline</a:t>
            </a:r>
          </a:p>
          <a:p>
            <a:pPr lvl="1">
              <a:spcBef>
                <a:spcPts val="600"/>
              </a:spcBef>
            </a:pPr>
            <a:r>
              <a:rPr lang="en-US" sz="2000"/>
              <a:t>All teams </a:t>
            </a:r>
            <a:r>
              <a:rPr lang="en-US" sz="2000">
                <a:solidFill>
                  <a:srgbClr val="C00000"/>
                </a:solidFill>
                <a:latin typeface="Segoe Print" panose="02000600000000000000" pitchFamily="2" charset="0"/>
              </a:rPr>
              <a:t>share code base/dependencies</a:t>
            </a:r>
            <a:r>
              <a:rPr lang="en-US" sz="2000"/>
              <a:t> – tightly-coupled</a:t>
            </a:r>
          </a:p>
          <a:p>
            <a:pPr lvl="1">
              <a:spcBef>
                <a:spcPts val="600"/>
              </a:spcBef>
            </a:pPr>
            <a:r>
              <a:rPr lang="en-US" sz="2000"/>
              <a:t>All team </a:t>
            </a:r>
            <a:r>
              <a:rPr lang="en-US" sz="2000">
                <a:solidFill>
                  <a:srgbClr val="C00000"/>
                </a:solidFill>
                <a:latin typeface="Segoe Print" panose="02000600000000000000" pitchFamily="2" charset="0"/>
              </a:rPr>
              <a:t>share same release cadence </a:t>
            </a:r>
          </a:p>
          <a:p>
            <a:pPr lvl="1">
              <a:spcBef>
                <a:spcPts val="600"/>
              </a:spcBef>
            </a:pPr>
            <a:r>
              <a:rPr lang="en-US" sz="2000"/>
              <a:t>A defect in a dependency can block multiple teams and the release itself</a:t>
            </a:r>
          </a:p>
          <a:p>
            <a:pPr lvl="1">
              <a:spcBef>
                <a:spcPts val="600"/>
              </a:spcBef>
            </a:pPr>
            <a:endParaRPr lang="en-US" sz="2000"/>
          </a:p>
          <a:p>
            <a:pPr>
              <a:spcBef>
                <a:spcPts val="600"/>
              </a:spcBef>
            </a:pPr>
            <a:endParaRPr lang="en-US" sz="2200"/>
          </a:p>
          <a:p>
            <a:endParaRPr lang="en-US" sz="2000"/>
          </a:p>
          <a:p>
            <a:endParaRPr lang="en-US" sz="2400"/>
          </a:p>
          <a:p>
            <a:endParaRPr lang="en-US" sz="2400"/>
          </a:p>
          <a:p>
            <a:endParaRPr lang="en-US" sz="2400"/>
          </a:p>
          <a:p>
            <a:endParaRPr lang="en-US" sz="2400"/>
          </a:p>
          <a:p>
            <a:endParaRPr lang="en-US" sz="2400"/>
          </a:p>
          <a:p>
            <a:endParaRPr lang="en-US" sz="2400"/>
          </a:p>
          <a:p>
            <a:endParaRPr lang="en-US" sz="2400"/>
          </a:p>
          <a:p>
            <a:pPr>
              <a:spcBef>
                <a:spcPts val="3600"/>
              </a:spcBef>
            </a:pPr>
            <a:endParaRPr lang="en-US" sz="2400"/>
          </a:p>
          <a:p>
            <a:endParaRPr lang="en-US" sz="2400"/>
          </a:p>
        </p:txBody>
      </p:sp>
      <p:sp>
        <p:nvSpPr>
          <p:cNvPr id="2" name="Title 1"/>
          <p:cNvSpPr>
            <a:spLocks noGrp="1"/>
          </p:cNvSpPr>
          <p:nvPr>
            <p:ph type="title"/>
          </p:nvPr>
        </p:nvSpPr>
        <p:spPr>
          <a:xfrm>
            <a:off x="306794" y="241763"/>
            <a:ext cx="10515600" cy="789899"/>
          </a:xfrm>
        </p:spPr>
        <p:txBody>
          <a:bodyPr>
            <a:normAutofit/>
          </a:bodyPr>
          <a:lstStyle/>
          <a:p>
            <a:r>
              <a:rPr lang="en-US" sz="3600">
                <a:solidFill>
                  <a:srgbClr val="0069BA"/>
                </a:solidFill>
              </a:rPr>
              <a:t>How Monoliths Diminish Agility</a:t>
            </a:r>
          </a:p>
        </p:txBody>
      </p:sp>
      <p:sp>
        <p:nvSpPr>
          <p:cNvPr id="4" name="Rounded Rectangle 3"/>
          <p:cNvSpPr/>
          <p:nvPr/>
        </p:nvSpPr>
        <p:spPr>
          <a:xfrm>
            <a:off x="5313856" y="3575691"/>
            <a:ext cx="2506133" cy="155786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Release</a:t>
            </a:r>
          </a:p>
        </p:txBody>
      </p:sp>
      <p:sp>
        <p:nvSpPr>
          <p:cNvPr id="5" name="Rounded Rectangle 4"/>
          <p:cNvSpPr/>
          <p:nvPr/>
        </p:nvSpPr>
        <p:spPr>
          <a:xfrm>
            <a:off x="860389" y="2720293"/>
            <a:ext cx="1981200" cy="575733"/>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Dev team A</a:t>
            </a:r>
          </a:p>
        </p:txBody>
      </p:sp>
      <p:sp>
        <p:nvSpPr>
          <p:cNvPr id="6" name="Rounded Rectangle 5"/>
          <p:cNvSpPr/>
          <p:nvPr/>
        </p:nvSpPr>
        <p:spPr>
          <a:xfrm>
            <a:off x="860389" y="3533093"/>
            <a:ext cx="1981200" cy="575733"/>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Dev team B</a:t>
            </a:r>
          </a:p>
        </p:txBody>
      </p:sp>
      <p:sp>
        <p:nvSpPr>
          <p:cNvPr id="7" name="Rounded Rectangle 6"/>
          <p:cNvSpPr/>
          <p:nvPr/>
        </p:nvSpPr>
        <p:spPr>
          <a:xfrm>
            <a:off x="860389" y="4345893"/>
            <a:ext cx="1981200" cy="575733"/>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Dev team C</a:t>
            </a:r>
          </a:p>
        </p:txBody>
      </p:sp>
      <p:sp>
        <p:nvSpPr>
          <p:cNvPr id="8" name="Rounded Rectangle 7"/>
          <p:cNvSpPr/>
          <p:nvPr/>
        </p:nvSpPr>
        <p:spPr>
          <a:xfrm>
            <a:off x="860389" y="5192559"/>
            <a:ext cx="1981200" cy="575733"/>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Dev team D</a:t>
            </a:r>
          </a:p>
        </p:txBody>
      </p:sp>
      <p:cxnSp>
        <p:nvCxnSpPr>
          <p:cNvPr id="11" name="Straight Arrow Connector 10"/>
          <p:cNvCxnSpPr>
            <a:stCxn id="5" idx="3"/>
          </p:cNvCxnSpPr>
          <p:nvPr/>
        </p:nvCxnSpPr>
        <p:spPr>
          <a:xfrm>
            <a:off x="2841589" y="3008160"/>
            <a:ext cx="2472267" cy="11006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3"/>
          </p:cNvCxnSpPr>
          <p:nvPr/>
        </p:nvCxnSpPr>
        <p:spPr>
          <a:xfrm>
            <a:off x="2841589" y="3820960"/>
            <a:ext cx="2472267" cy="55879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a:stCxn id="7" idx="3"/>
          </p:cNvCxnSpPr>
          <p:nvPr/>
        </p:nvCxnSpPr>
        <p:spPr>
          <a:xfrm flipV="1">
            <a:off x="2841589" y="4633757"/>
            <a:ext cx="2472267" cy="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3"/>
          </p:cNvCxnSpPr>
          <p:nvPr/>
        </p:nvCxnSpPr>
        <p:spPr>
          <a:xfrm flipV="1">
            <a:off x="2841589" y="4803092"/>
            <a:ext cx="2472267" cy="67733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039189" y="3575691"/>
            <a:ext cx="2506133" cy="155786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Production</a:t>
            </a:r>
          </a:p>
        </p:txBody>
      </p:sp>
      <p:cxnSp>
        <p:nvCxnSpPr>
          <p:cNvPr id="23" name="Straight Arrow Connector 22"/>
          <p:cNvCxnSpPr>
            <a:stCxn id="4" idx="3"/>
            <a:endCxn id="21" idx="1"/>
          </p:cNvCxnSpPr>
          <p:nvPr/>
        </p:nvCxnSpPr>
        <p:spPr>
          <a:xfrm>
            <a:off x="7819989" y="4354624"/>
            <a:ext cx="12192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Cross 24"/>
          <p:cNvSpPr/>
          <p:nvPr/>
        </p:nvSpPr>
        <p:spPr>
          <a:xfrm rot="1669695">
            <a:off x="3986074" y="3410096"/>
            <a:ext cx="423334" cy="428921"/>
          </a:xfrm>
          <a:prstGeom prst="plus">
            <a:avLst>
              <a:gd name="adj" fmla="val 3071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6" name="Cross 25"/>
          <p:cNvSpPr/>
          <p:nvPr/>
        </p:nvSpPr>
        <p:spPr>
          <a:xfrm rot="1669695">
            <a:off x="8172360" y="4165298"/>
            <a:ext cx="423334" cy="428921"/>
          </a:xfrm>
          <a:prstGeom prst="plus">
            <a:avLst>
              <a:gd name="adj" fmla="val 3071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2" name="Donut 31"/>
          <p:cNvSpPr/>
          <p:nvPr/>
        </p:nvSpPr>
        <p:spPr>
          <a:xfrm>
            <a:off x="3932311" y="3380929"/>
            <a:ext cx="526089" cy="457490"/>
          </a:xfrm>
          <a:prstGeom prst="donut">
            <a:avLst>
              <a:gd name="adj" fmla="val 11151"/>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Donut 32"/>
          <p:cNvSpPr/>
          <p:nvPr/>
        </p:nvSpPr>
        <p:spPr>
          <a:xfrm>
            <a:off x="3932311" y="3900346"/>
            <a:ext cx="526089" cy="457490"/>
          </a:xfrm>
          <a:prstGeom prst="donut">
            <a:avLst>
              <a:gd name="adj" fmla="val 11151"/>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Donut 33"/>
          <p:cNvSpPr/>
          <p:nvPr/>
        </p:nvSpPr>
        <p:spPr>
          <a:xfrm>
            <a:off x="3932311" y="4394624"/>
            <a:ext cx="526089" cy="457490"/>
          </a:xfrm>
          <a:prstGeom prst="donut">
            <a:avLst>
              <a:gd name="adj" fmla="val 11151"/>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Donut 34"/>
          <p:cNvSpPr/>
          <p:nvPr/>
        </p:nvSpPr>
        <p:spPr>
          <a:xfrm>
            <a:off x="3936427" y="4893017"/>
            <a:ext cx="526089" cy="457490"/>
          </a:xfrm>
          <a:prstGeom prst="donut">
            <a:avLst>
              <a:gd name="adj" fmla="val 11151"/>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Cross 27"/>
          <p:cNvSpPr/>
          <p:nvPr/>
        </p:nvSpPr>
        <p:spPr>
          <a:xfrm rot="1669695">
            <a:off x="5711790" y="4139563"/>
            <a:ext cx="423334" cy="428921"/>
          </a:xfrm>
          <a:prstGeom prst="plus">
            <a:avLst>
              <a:gd name="adj" fmla="val 3071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custDataLst>
      <p:tags r:id="rId1"/>
    </p:custDataLst>
    <p:extLst>
      <p:ext uri="{BB962C8B-B14F-4D97-AF65-F5344CB8AC3E}">
        <p14:creationId xmlns:p14="http://schemas.microsoft.com/office/powerpoint/2010/main" val="39272512"/>
      </p:ext>
    </p:extLst>
  </p:cSld>
  <p:clrMapOvr>
    <a:masterClrMapping/>
  </p:clrMapOvr>
  <mc:AlternateContent xmlns:mc="http://schemas.openxmlformats.org/markup-compatibility/2006" xmlns:p14="http://schemas.microsoft.com/office/powerpoint/2010/main">
    <mc:Choice Requires="p14">
      <p:transition spd="slow" p14:dur="2000" advTm="82055"/>
    </mc:Choice>
    <mc:Fallback xmlns="">
      <p:transition spd="slow" advTm="820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dissolve">
                                      <p:cBhvr>
                                        <p:cTn id="7" dur="500"/>
                                        <p:tgtEl>
                                          <p:spTgt spid="3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dissolve">
                                      <p:cBhvr>
                                        <p:cTn id="10" dur="500"/>
                                        <p:tgtEl>
                                          <p:spTgt spid="3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dissolve">
                                      <p:cBhvr>
                                        <p:cTn id="13" dur="500"/>
                                        <p:tgtEl>
                                          <p:spTgt spid="3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dissolv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dissolve">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33" grpId="0" animBg="1"/>
      <p:bldP spid="34" grpId="0" animBg="1"/>
      <p:bldP spid="35" grpId="0" animBg="1"/>
      <p:bldP spid="2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ontent Placeholder 2"/>
          <p:cNvSpPr>
            <a:spLocks noGrp="1"/>
          </p:cNvSpPr>
          <p:nvPr>
            <p:ph idx="1"/>
          </p:nvPr>
        </p:nvSpPr>
        <p:spPr>
          <a:xfrm>
            <a:off x="532905" y="1026179"/>
            <a:ext cx="10515600" cy="46602"/>
          </a:xfrm>
        </p:spPr>
        <p:txBody>
          <a:bodyPr>
            <a:noAutofit/>
          </a:bodyPr>
          <a:lstStyle/>
          <a:p>
            <a:r>
              <a:rPr lang="en-US" sz="2200"/>
              <a:t>Each team owns it own service and codebase…</a:t>
            </a:r>
          </a:p>
          <a:p>
            <a:pPr lvl="1"/>
            <a:r>
              <a:rPr lang="en-US" sz="2000"/>
              <a:t>Services are </a:t>
            </a:r>
            <a:r>
              <a:rPr lang="en-US" sz="2000">
                <a:solidFill>
                  <a:srgbClr val="C00000"/>
                </a:solidFill>
                <a:latin typeface="Segoe Print" panose="02000600000000000000" pitchFamily="2" charset="0"/>
              </a:rPr>
              <a:t>isolated</a:t>
            </a:r>
            <a:r>
              <a:rPr lang="en-US" sz="2000"/>
              <a:t> and </a:t>
            </a:r>
            <a:r>
              <a:rPr lang="en-US" sz="2000" i="1" u="sng"/>
              <a:t>do not directly share dependencies</a:t>
            </a:r>
          </a:p>
          <a:p>
            <a:pPr lvl="1"/>
            <a:r>
              <a:rPr lang="en-US" sz="2000"/>
              <a:t>Each service has its </a:t>
            </a:r>
            <a:r>
              <a:rPr lang="en-US" sz="2000">
                <a:solidFill>
                  <a:srgbClr val="C00000"/>
                </a:solidFill>
                <a:latin typeface="Segoe Print" panose="02000600000000000000" pitchFamily="2" charset="0"/>
              </a:rPr>
              <a:t>own release cadence</a:t>
            </a:r>
          </a:p>
          <a:p>
            <a:pPr lvl="1"/>
            <a:r>
              <a:rPr lang="en-US" sz="2000"/>
              <a:t>Each </a:t>
            </a:r>
            <a:r>
              <a:rPr lang="en-US" sz="2000">
                <a:solidFill>
                  <a:srgbClr val="C00000"/>
                </a:solidFill>
                <a:latin typeface="Segoe Print" panose="02000600000000000000" pitchFamily="2" charset="0"/>
              </a:rPr>
              <a:t>deploys independently</a:t>
            </a:r>
          </a:p>
          <a:p>
            <a:endParaRPr lang="en-US" sz="2400"/>
          </a:p>
          <a:p>
            <a:endParaRPr lang="en-US" sz="2400"/>
          </a:p>
          <a:p>
            <a:endParaRPr lang="en-US" sz="2400"/>
          </a:p>
          <a:p>
            <a:endParaRPr lang="en-US" sz="2400"/>
          </a:p>
          <a:p>
            <a:endParaRPr lang="en-US" sz="2400"/>
          </a:p>
          <a:p>
            <a:endParaRPr lang="en-US" sz="2400"/>
          </a:p>
          <a:p>
            <a:endParaRPr lang="en-US" sz="2400"/>
          </a:p>
          <a:p>
            <a:endParaRPr lang="en-US" sz="2400"/>
          </a:p>
          <a:p>
            <a:endParaRPr lang="en-US" sz="2400"/>
          </a:p>
        </p:txBody>
      </p:sp>
      <p:sp>
        <p:nvSpPr>
          <p:cNvPr id="2" name="Title 1"/>
          <p:cNvSpPr>
            <a:spLocks noGrp="1"/>
          </p:cNvSpPr>
          <p:nvPr>
            <p:ph type="title"/>
          </p:nvPr>
        </p:nvSpPr>
        <p:spPr>
          <a:xfrm>
            <a:off x="519223" y="216796"/>
            <a:ext cx="10515600" cy="647097"/>
          </a:xfrm>
        </p:spPr>
        <p:txBody>
          <a:bodyPr>
            <a:noAutofit/>
          </a:bodyPr>
          <a:lstStyle/>
          <a:p>
            <a:r>
              <a:rPr lang="en-US" sz="3600">
                <a:solidFill>
                  <a:srgbClr val="0069BA"/>
                </a:solidFill>
              </a:rPr>
              <a:t>How Microservices Promote Agility</a:t>
            </a:r>
          </a:p>
        </p:txBody>
      </p:sp>
      <p:sp>
        <p:nvSpPr>
          <p:cNvPr id="5" name="Rounded Rectangle 4"/>
          <p:cNvSpPr/>
          <p:nvPr/>
        </p:nvSpPr>
        <p:spPr>
          <a:xfrm>
            <a:off x="1631862" y="2908897"/>
            <a:ext cx="1981200" cy="575733"/>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Dev team A</a:t>
            </a:r>
          </a:p>
        </p:txBody>
      </p:sp>
      <p:sp>
        <p:nvSpPr>
          <p:cNvPr id="6" name="Rounded Rectangle 5"/>
          <p:cNvSpPr/>
          <p:nvPr/>
        </p:nvSpPr>
        <p:spPr>
          <a:xfrm>
            <a:off x="1631862" y="3721697"/>
            <a:ext cx="1981200" cy="575733"/>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Dev team B</a:t>
            </a:r>
          </a:p>
        </p:txBody>
      </p:sp>
      <p:sp>
        <p:nvSpPr>
          <p:cNvPr id="7" name="Rounded Rectangle 6"/>
          <p:cNvSpPr/>
          <p:nvPr/>
        </p:nvSpPr>
        <p:spPr>
          <a:xfrm>
            <a:off x="1631862" y="4534497"/>
            <a:ext cx="1981200" cy="575733"/>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Dev team C</a:t>
            </a:r>
          </a:p>
        </p:txBody>
      </p:sp>
      <p:sp>
        <p:nvSpPr>
          <p:cNvPr id="8" name="Rounded Rectangle 7"/>
          <p:cNvSpPr/>
          <p:nvPr/>
        </p:nvSpPr>
        <p:spPr>
          <a:xfrm>
            <a:off x="1631862" y="5381163"/>
            <a:ext cx="1981200" cy="575733"/>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Dev team D</a:t>
            </a:r>
          </a:p>
        </p:txBody>
      </p:sp>
      <p:cxnSp>
        <p:nvCxnSpPr>
          <p:cNvPr id="11" name="Straight Arrow Connector 10"/>
          <p:cNvCxnSpPr>
            <a:stCxn id="5" idx="3"/>
            <a:endCxn id="21" idx="1"/>
          </p:cNvCxnSpPr>
          <p:nvPr/>
        </p:nvCxnSpPr>
        <p:spPr>
          <a:xfrm>
            <a:off x="3613062" y="3196764"/>
            <a:ext cx="5444065" cy="1567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3"/>
            <a:endCxn id="26" idx="1"/>
          </p:cNvCxnSpPr>
          <p:nvPr/>
        </p:nvCxnSpPr>
        <p:spPr>
          <a:xfrm>
            <a:off x="3613062" y="4009564"/>
            <a:ext cx="544406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3"/>
            <a:endCxn id="27" idx="1"/>
          </p:cNvCxnSpPr>
          <p:nvPr/>
        </p:nvCxnSpPr>
        <p:spPr>
          <a:xfrm>
            <a:off x="3613062" y="4822364"/>
            <a:ext cx="544406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3"/>
            <a:endCxn id="33" idx="1"/>
          </p:cNvCxnSpPr>
          <p:nvPr/>
        </p:nvCxnSpPr>
        <p:spPr>
          <a:xfrm flipV="1">
            <a:off x="3613062" y="5635164"/>
            <a:ext cx="5444063" cy="338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057127" y="2906377"/>
            <a:ext cx="1753521" cy="612119"/>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Production</a:t>
            </a:r>
          </a:p>
        </p:txBody>
      </p:sp>
      <p:sp>
        <p:nvSpPr>
          <p:cNvPr id="25" name="Cross 24"/>
          <p:cNvSpPr/>
          <p:nvPr/>
        </p:nvSpPr>
        <p:spPr>
          <a:xfrm rot="1669695">
            <a:off x="4612129" y="2989564"/>
            <a:ext cx="423334" cy="428921"/>
          </a:xfrm>
          <a:prstGeom prst="plus">
            <a:avLst>
              <a:gd name="adj" fmla="val 3071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2" name="Rounded Rectangle 21"/>
          <p:cNvSpPr/>
          <p:nvPr/>
        </p:nvSpPr>
        <p:spPr>
          <a:xfrm>
            <a:off x="5661998" y="2906377"/>
            <a:ext cx="1423322" cy="578253"/>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Release</a:t>
            </a:r>
          </a:p>
        </p:txBody>
      </p:sp>
      <p:sp>
        <p:nvSpPr>
          <p:cNvPr id="26" name="Rounded Rectangle 25"/>
          <p:cNvSpPr/>
          <p:nvPr/>
        </p:nvSpPr>
        <p:spPr>
          <a:xfrm>
            <a:off x="9057126" y="3721697"/>
            <a:ext cx="1753521" cy="575734"/>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Production</a:t>
            </a:r>
          </a:p>
        </p:txBody>
      </p:sp>
      <p:sp>
        <p:nvSpPr>
          <p:cNvPr id="27" name="Rounded Rectangle 26"/>
          <p:cNvSpPr/>
          <p:nvPr/>
        </p:nvSpPr>
        <p:spPr>
          <a:xfrm>
            <a:off x="9057126" y="4534497"/>
            <a:ext cx="1753521" cy="575734"/>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Production</a:t>
            </a:r>
          </a:p>
        </p:txBody>
      </p:sp>
      <p:sp>
        <p:nvSpPr>
          <p:cNvPr id="33" name="Rounded Rectangle 32"/>
          <p:cNvSpPr/>
          <p:nvPr/>
        </p:nvSpPr>
        <p:spPr>
          <a:xfrm>
            <a:off x="9057125" y="5347297"/>
            <a:ext cx="1753521" cy="575734"/>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Production</a:t>
            </a:r>
          </a:p>
        </p:txBody>
      </p:sp>
      <p:sp>
        <p:nvSpPr>
          <p:cNvPr id="37" name="Rounded Rectangle 36"/>
          <p:cNvSpPr/>
          <p:nvPr/>
        </p:nvSpPr>
        <p:spPr>
          <a:xfrm>
            <a:off x="5649294" y="3685310"/>
            <a:ext cx="1423322" cy="578253"/>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Release</a:t>
            </a:r>
          </a:p>
        </p:txBody>
      </p:sp>
      <p:sp>
        <p:nvSpPr>
          <p:cNvPr id="38" name="Rounded Rectangle 37"/>
          <p:cNvSpPr/>
          <p:nvPr/>
        </p:nvSpPr>
        <p:spPr>
          <a:xfrm>
            <a:off x="5649294" y="4498112"/>
            <a:ext cx="1423322" cy="578253"/>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Release</a:t>
            </a:r>
          </a:p>
        </p:txBody>
      </p:sp>
      <p:sp>
        <p:nvSpPr>
          <p:cNvPr id="39" name="Rounded Rectangle 38"/>
          <p:cNvSpPr/>
          <p:nvPr/>
        </p:nvSpPr>
        <p:spPr>
          <a:xfrm>
            <a:off x="5649294" y="5344778"/>
            <a:ext cx="1423322" cy="578253"/>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Release</a:t>
            </a:r>
          </a:p>
        </p:txBody>
      </p:sp>
      <p:sp>
        <p:nvSpPr>
          <p:cNvPr id="35" name="Donut 34"/>
          <p:cNvSpPr/>
          <p:nvPr/>
        </p:nvSpPr>
        <p:spPr>
          <a:xfrm>
            <a:off x="7686332" y="3771236"/>
            <a:ext cx="526089" cy="457490"/>
          </a:xfrm>
          <a:prstGeom prst="donut">
            <a:avLst>
              <a:gd name="adj" fmla="val 11151"/>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Donut 35"/>
          <p:cNvSpPr/>
          <p:nvPr/>
        </p:nvSpPr>
        <p:spPr>
          <a:xfrm>
            <a:off x="7684213" y="4592646"/>
            <a:ext cx="526089" cy="457490"/>
          </a:xfrm>
          <a:prstGeom prst="donut">
            <a:avLst>
              <a:gd name="adj" fmla="val 11151"/>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Donut 49"/>
          <p:cNvSpPr/>
          <p:nvPr/>
        </p:nvSpPr>
        <p:spPr>
          <a:xfrm>
            <a:off x="7684214" y="5406128"/>
            <a:ext cx="526089" cy="457490"/>
          </a:xfrm>
          <a:prstGeom prst="donut">
            <a:avLst>
              <a:gd name="adj" fmla="val 11151"/>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Donut 51"/>
          <p:cNvSpPr/>
          <p:nvPr/>
        </p:nvSpPr>
        <p:spPr>
          <a:xfrm>
            <a:off x="4502407" y="3775352"/>
            <a:ext cx="526089" cy="457490"/>
          </a:xfrm>
          <a:prstGeom prst="donut">
            <a:avLst>
              <a:gd name="adj" fmla="val 11151"/>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Donut 52"/>
          <p:cNvSpPr/>
          <p:nvPr/>
        </p:nvSpPr>
        <p:spPr>
          <a:xfrm>
            <a:off x="4500288" y="4596762"/>
            <a:ext cx="526089" cy="457490"/>
          </a:xfrm>
          <a:prstGeom prst="donut">
            <a:avLst>
              <a:gd name="adj" fmla="val 11151"/>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Donut 53"/>
          <p:cNvSpPr/>
          <p:nvPr/>
        </p:nvSpPr>
        <p:spPr>
          <a:xfrm>
            <a:off x="4500289" y="5410244"/>
            <a:ext cx="526089" cy="457490"/>
          </a:xfrm>
          <a:prstGeom prst="donut">
            <a:avLst>
              <a:gd name="adj" fmla="val 11151"/>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ustDataLst>
      <p:tags r:id="rId1"/>
    </p:custDataLst>
    <p:extLst>
      <p:ext uri="{BB962C8B-B14F-4D97-AF65-F5344CB8AC3E}">
        <p14:creationId xmlns:p14="http://schemas.microsoft.com/office/powerpoint/2010/main" val="3869673140"/>
      </p:ext>
    </p:extLst>
  </p:cSld>
  <p:clrMapOvr>
    <a:masterClrMapping/>
  </p:clrMapOvr>
  <mc:AlternateContent xmlns:mc="http://schemas.openxmlformats.org/markup-compatibility/2006" xmlns:p14="http://schemas.microsoft.com/office/powerpoint/2010/main">
    <mc:Choice Requires="p14">
      <p:transition spd="slow" p14:dur="2000" advTm="38361"/>
    </mc:Choice>
    <mc:Fallback xmlns="">
      <p:transition spd="slow" advTm="3836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dissolve">
                                      <p:cBhvr>
                                        <p:cTn id="12" dur="500"/>
                                        <p:tgtEl>
                                          <p:spTgt spid="52"/>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dissolve">
                                      <p:cBhvr>
                                        <p:cTn id="15" dur="500"/>
                                        <p:tgtEl>
                                          <p:spTgt spid="53"/>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dissolve">
                                      <p:cBhvr>
                                        <p:cTn id="18" dur="500"/>
                                        <p:tgtEl>
                                          <p:spTgt spid="5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dissolve">
                                      <p:cBhvr>
                                        <p:cTn id="23" dur="500"/>
                                        <p:tgtEl>
                                          <p:spTgt spid="35"/>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dissolve">
                                      <p:cBhvr>
                                        <p:cTn id="26" dur="500"/>
                                        <p:tgtEl>
                                          <p:spTgt spid="36"/>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dissolve">
                                      <p:cBhvr>
                                        <p:cTn id="2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5" grpId="0" animBg="1"/>
      <p:bldP spid="36" grpId="0" animBg="1"/>
      <p:bldP spid="50" grpId="0" animBg="1"/>
      <p:bldP spid="52" grpId="0" animBg="1"/>
      <p:bldP spid="53" grpId="0" animBg="1"/>
      <p:bldP spid="5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Storage container being stacked on top of other storage containers with a crane. The view is looking up at the container from the ground.">
            <a:extLst>
              <a:ext uri="{FF2B5EF4-FFF2-40B4-BE49-F238E27FC236}">
                <a16:creationId xmlns:a16="http://schemas.microsoft.com/office/drawing/2014/main" id="{415DEEBF-A608-4B4D-B4BB-1A74F7D518D3}"/>
              </a:ext>
            </a:extLst>
          </p:cNvPr>
          <p:cNvPicPr>
            <a:picLocks noGrp="1" noChangeAspect="1"/>
          </p:cNvPicPr>
          <p:nvPr>
            <p:ph type="pic" sz="quarter" idx="10"/>
          </p:nvPr>
        </p:nvPicPr>
        <p:blipFill>
          <a:blip r:embed="rId2"/>
          <a:srcRect t="7865" b="7865"/>
          <a:stretch>
            <a:fillRect/>
          </a:stretch>
        </p:blipFill>
        <p:spPr/>
      </p:pic>
      <p:sp>
        <p:nvSpPr>
          <p:cNvPr id="3" name="Title 2">
            <a:extLst>
              <a:ext uri="{FF2B5EF4-FFF2-40B4-BE49-F238E27FC236}">
                <a16:creationId xmlns:a16="http://schemas.microsoft.com/office/drawing/2014/main" id="{322D5F5C-AFA2-BD44-B87A-810D4C9528BE}"/>
              </a:ext>
            </a:extLst>
          </p:cNvPr>
          <p:cNvSpPr>
            <a:spLocks noGrp="1"/>
          </p:cNvSpPr>
          <p:nvPr>
            <p:ph type="title"/>
          </p:nvPr>
        </p:nvSpPr>
        <p:spPr/>
        <p:txBody>
          <a:bodyPr/>
          <a:lstStyle/>
          <a:p>
            <a:r>
              <a:rPr lang="en-US"/>
              <a:t>Kubernetes - Container Orchestrator</a:t>
            </a:r>
          </a:p>
        </p:txBody>
      </p:sp>
    </p:spTree>
    <p:extLst>
      <p:ext uri="{BB962C8B-B14F-4D97-AF65-F5344CB8AC3E}">
        <p14:creationId xmlns:p14="http://schemas.microsoft.com/office/powerpoint/2010/main" val="20708269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5"/>
            <a:ext cx="11653523" cy="4210383"/>
          </a:xfrm>
        </p:spPr>
        <p:txBody>
          <a:bodyPr/>
          <a:lstStyle/>
          <a:p>
            <a:pPr marL="0" indent="0">
              <a:buNone/>
            </a:pPr>
            <a:r>
              <a:rPr lang="en-US" sz="2800">
                <a:solidFill>
                  <a:srgbClr val="2F2F2F"/>
                </a:solidFill>
                <a:latin typeface="+mn-lt"/>
              </a:rPr>
              <a:t>As application development has moved towards a container-based approach, the need to orchestrate and manage the inter-connected resources becomes important</a:t>
            </a:r>
          </a:p>
          <a:p>
            <a:pPr marL="457200">
              <a:spcBef>
                <a:spcPts val="1200"/>
              </a:spcBef>
              <a:spcAft>
                <a:spcPts val="294"/>
              </a:spcAft>
            </a:pPr>
            <a:r>
              <a:rPr lang="en-US" sz="2800">
                <a:solidFill>
                  <a:srgbClr val="2F2F2F"/>
                </a:solidFill>
                <a:latin typeface="+mn-lt"/>
                <a:cs typeface="Angsana New" panose="020B0502040204020203" pitchFamily="18" charset="-34"/>
              </a:rPr>
              <a:t>Load Balancing</a:t>
            </a:r>
          </a:p>
          <a:p>
            <a:pPr marL="457200">
              <a:spcBef>
                <a:spcPts val="1200"/>
              </a:spcBef>
              <a:spcAft>
                <a:spcPts val="294"/>
              </a:spcAft>
            </a:pPr>
            <a:r>
              <a:rPr lang="en-US" sz="2800">
                <a:solidFill>
                  <a:srgbClr val="2F2F2F"/>
                </a:solidFill>
                <a:latin typeface="+mn-lt"/>
                <a:cs typeface="Angsana New" panose="020B0502040204020203" pitchFamily="18" charset="-34"/>
              </a:rPr>
              <a:t>Naming and Discovery</a:t>
            </a:r>
          </a:p>
          <a:p>
            <a:pPr marL="457200">
              <a:spcBef>
                <a:spcPts val="1200"/>
              </a:spcBef>
              <a:spcAft>
                <a:spcPts val="294"/>
              </a:spcAft>
            </a:pPr>
            <a:r>
              <a:rPr lang="en-US" sz="2800">
                <a:solidFill>
                  <a:srgbClr val="2F2F2F"/>
                </a:solidFill>
                <a:latin typeface="+mn-lt"/>
                <a:cs typeface="Angsana New" panose="020B0502040204020203" pitchFamily="18" charset="-34"/>
              </a:rPr>
              <a:t>Logging and Monitoring</a:t>
            </a:r>
          </a:p>
          <a:p>
            <a:pPr marL="457200">
              <a:spcBef>
                <a:spcPts val="1200"/>
              </a:spcBef>
              <a:spcAft>
                <a:spcPts val="294"/>
              </a:spcAft>
            </a:pPr>
            <a:r>
              <a:rPr lang="en-US" sz="2800">
                <a:solidFill>
                  <a:srgbClr val="2F2F2F"/>
                </a:solidFill>
                <a:latin typeface="+mn-lt"/>
                <a:cs typeface="Angsana New" panose="020B0502040204020203" pitchFamily="18" charset="-34"/>
              </a:rPr>
              <a:t>Debugging and Introspection</a:t>
            </a:r>
          </a:p>
          <a:p>
            <a:pPr marL="457200">
              <a:spcBef>
                <a:spcPts val="1200"/>
              </a:spcBef>
              <a:spcAft>
                <a:spcPts val="294"/>
              </a:spcAft>
            </a:pPr>
            <a:r>
              <a:rPr lang="en-US" sz="2800">
                <a:solidFill>
                  <a:srgbClr val="2F2F2F"/>
                </a:solidFill>
                <a:latin typeface="+mn-lt"/>
                <a:cs typeface="Angsana New" panose="020B0502040204020203" pitchFamily="18" charset="-34"/>
              </a:rPr>
              <a:t>Networking</a:t>
            </a:r>
          </a:p>
        </p:txBody>
      </p:sp>
      <p:sp>
        <p:nvSpPr>
          <p:cNvPr id="2" name="Title 1"/>
          <p:cNvSpPr>
            <a:spLocks noGrp="1"/>
          </p:cNvSpPr>
          <p:nvPr>
            <p:ph type="title"/>
          </p:nvPr>
        </p:nvSpPr>
        <p:spPr>
          <a:xfrm>
            <a:off x="269238" y="132559"/>
            <a:ext cx="10515600" cy="1325563"/>
          </a:xfrm>
        </p:spPr>
        <p:txBody>
          <a:bodyPr/>
          <a:lstStyle/>
          <a:p>
            <a:r>
              <a:rPr lang="en-US" sz="3600" dirty="0">
                <a:solidFill>
                  <a:srgbClr val="0078D7"/>
                </a:solidFill>
              </a:rPr>
              <a:t>Challenges of a containerized world</a:t>
            </a:r>
          </a:p>
        </p:txBody>
      </p:sp>
    </p:spTree>
    <p:extLst>
      <p:ext uri="{BB962C8B-B14F-4D97-AF65-F5344CB8AC3E}">
        <p14:creationId xmlns:p14="http://schemas.microsoft.com/office/powerpoint/2010/main" val="375706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2" name="Group 251"/>
          <p:cNvGrpSpPr/>
          <p:nvPr/>
        </p:nvGrpSpPr>
        <p:grpSpPr>
          <a:xfrm>
            <a:off x="5754580" y="2293940"/>
            <a:ext cx="721037" cy="444217"/>
            <a:chOff x="2877183" y="2583280"/>
            <a:chExt cx="540854" cy="333210"/>
          </a:xfrm>
        </p:grpSpPr>
        <p:grpSp>
          <p:nvGrpSpPr>
            <p:cNvPr id="253" name="Group 252"/>
            <p:cNvGrpSpPr/>
            <p:nvPr/>
          </p:nvGrpSpPr>
          <p:grpSpPr>
            <a:xfrm>
              <a:off x="2877183" y="2583280"/>
              <a:ext cx="540854" cy="333210"/>
              <a:chOff x="1926169" y="1632181"/>
              <a:chExt cx="540854" cy="333210"/>
            </a:xfrm>
          </p:grpSpPr>
          <p:sp>
            <p:nvSpPr>
              <p:cNvPr id="256" name="Rectangle 25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57" name="Rectangle 256"/>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59" name="Rectangle 25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60" name="Rectangle 25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61" name="Rectangle 26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pic>
          <p:nvPicPr>
            <p:cNvPr id="255"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34867" y="2641300"/>
              <a:ext cx="194499" cy="194499"/>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itle 2"/>
          <p:cNvSpPr>
            <a:spLocks noGrp="1"/>
          </p:cNvSpPr>
          <p:nvPr>
            <p:ph type="title"/>
          </p:nvPr>
        </p:nvSpPr>
        <p:spPr/>
        <p:txBody>
          <a:bodyPr/>
          <a:lstStyle/>
          <a:p>
            <a:r>
              <a:rPr lang="en-US" sz="3600">
                <a:solidFill>
                  <a:srgbClr val="0069BA"/>
                </a:solidFill>
              </a:rPr>
              <a:t>Application Scale</a:t>
            </a:r>
          </a:p>
        </p:txBody>
      </p:sp>
      <p:grpSp>
        <p:nvGrpSpPr>
          <p:cNvPr id="131" name="Group 130"/>
          <p:cNvGrpSpPr/>
          <p:nvPr/>
        </p:nvGrpSpPr>
        <p:grpSpPr>
          <a:xfrm>
            <a:off x="5019709" y="4471170"/>
            <a:ext cx="721037" cy="444217"/>
            <a:chOff x="3240661" y="1005909"/>
            <a:chExt cx="540854" cy="333210"/>
          </a:xfrm>
        </p:grpSpPr>
        <p:grpSp>
          <p:nvGrpSpPr>
            <p:cNvPr id="132" name="Group 131"/>
            <p:cNvGrpSpPr/>
            <p:nvPr/>
          </p:nvGrpSpPr>
          <p:grpSpPr>
            <a:xfrm>
              <a:off x="3240661" y="1005909"/>
              <a:ext cx="540854" cy="333210"/>
              <a:chOff x="1926169" y="1632181"/>
              <a:chExt cx="540854" cy="333210"/>
            </a:xfrm>
          </p:grpSpPr>
          <p:sp>
            <p:nvSpPr>
              <p:cNvPr id="134" name="Rectangle 133"/>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35" name="Rectangle 134"/>
              <p:cNvSpPr/>
              <p:nvPr/>
            </p:nvSpPr>
            <p:spPr>
              <a:xfrm>
                <a:off x="1935923"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37" name="Rectangle 136"/>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38" name="Rectangle 137"/>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39" name="Rectangle 138"/>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sp>
          <p:nvSpPr>
            <p:cNvPr id="133" name="Rectangle 132"/>
            <p:cNvSpPr/>
            <p:nvPr/>
          </p:nvSpPr>
          <p:spPr>
            <a:xfrm>
              <a:off x="3363855" y="1102967"/>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prstClr val="black"/>
                  </a:solidFill>
                  <a:latin typeface="Calibri"/>
                </a:rPr>
                <a:t>API</a:t>
              </a:r>
            </a:p>
          </p:txBody>
        </p:sp>
      </p:grpSp>
      <p:grpSp>
        <p:nvGrpSpPr>
          <p:cNvPr id="149" name="Group 148"/>
          <p:cNvGrpSpPr/>
          <p:nvPr/>
        </p:nvGrpSpPr>
        <p:grpSpPr>
          <a:xfrm>
            <a:off x="5738628" y="4471170"/>
            <a:ext cx="721037" cy="444217"/>
            <a:chOff x="3240661" y="1005909"/>
            <a:chExt cx="540854" cy="333210"/>
          </a:xfrm>
        </p:grpSpPr>
        <p:grpSp>
          <p:nvGrpSpPr>
            <p:cNvPr id="150" name="Group 149"/>
            <p:cNvGrpSpPr/>
            <p:nvPr/>
          </p:nvGrpSpPr>
          <p:grpSpPr>
            <a:xfrm>
              <a:off x="3240661" y="1005909"/>
              <a:ext cx="540854" cy="333210"/>
              <a:chOff x="1926169" y="1632181"/>
              <a:chExt cx="540854" cy="333210"/>
            </a:xfrm>
          </p:grpSpPr>
          <p:sp>
            <p:nvSpPr>
              <p:cNvPr id="152" name="Rectangle 15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53" name="Rectangle 152"/>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55" name="Rectangle 15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56" name="Rectangle 15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57" name="Rectangle 15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sp>
          <p:nvSpPr>
            <p:cNvPr id="151" name="Rectangle 150"/>
            <p:cNvSpPr/>
            <p:nvPr/>
          </p:nvSpPr>
          <p:spPr>
            <a:xfrm>
              <a:off x="3349082" y="1098500"/>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prstClr val="black"/>
                  </a:solidFill>
                  <a:latin typeface="Calibri"/>
                </a:rPr>
                <a:t>API</a:t>
              </a:r>
            </a:p>
          </p:txBody>
        </p:sp>
      </p:grpSp>
      <p:grpSp>
        <p:nvGrpSpPr>
          <p:cNvPr id="167" name="Group 166"/>
          <p:cNvGrpSpPr/>
          <p:nvPr/>
        </p:nvGrpSpPr>
        <p:grpSpPr>
          <a:xfrm>
            <a:off x="6457548" y="4471170"/>
            <a:ext cx="721037" cy="444217"/>
            <a:chOff x="3240661" y="1005909"/>
            <a:chExt cx="540854" cy="333210"/>
          </a:xfrm>
        </p:grpSpPr>
        <p:grpSp>
          <p:nvGrpSpPr>
            <p:cNvPr id="168" name="Group 167"/>
            <p:cNvGrpSpPr/>
            <p:nvPr/>
          </p:nvGrpSpPr>
          <p:grpSpPr>
            <a:xfrm>
              <a:off x="3240661" y="1005909"/>
              <a:ext cx="540854" cy="333210"/>
              <a:chOff x="1926169" y="1632181"/>
              <a:chExt cx="540854" cy="333210"/>
            </a:xfrm>
          </p:grpSpPr>
          <p:sp>
            <p:nvSpPr>
              <p:cNvPr id="170" name="Rectangle 16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71" name="Rectangle 170"/>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73" name="Rectangle 17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74" name="Rectangle 17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75" name="Rectangle 17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sp>
          <p:nvSpPr>
            <p:cNvPr id="169" name="Rectangle 168"/>
            <p:cNvSpPr/>
            <p:nvPr/>
          </p:nvSpPr>
          <p:spPr>
            <a:xfrm>
              <a:off x="3338141" y="10925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prstClr val="black"/>
                  </a:solidFill>
                  <a:latin typeface="Calibri"/>
                </a:rPr>
                <a:t>API</a:t>
              </a:r>
            </a:p>
          </p:txBody>
        </p:sp>
      </p:grpSp>
      <p:grpSp>
        <p:nvGrpSpPr>
          <p:cNvPr id="185" name="Group 184"/>
          <p:cNvGrpSpPr/>
          <p:nvPr/>
        </p:nvGrpSpPr>
        <p:grpSpPr>
          <a:xfrm>
            <a:off x="5030594" y="5885940"/>
            <a:ext cx="721037" cy="444217"/>
            <a:chOff x="3240661" y="1005909"/>
            <a:chExt cx="540854" cy="333210"/>
          </a:xfrm>
        </p:grpSpPr>
        <p:grpSp>
          <p:nvGrpSpPr>
            <p:cNvPr id="186" name="Group 185"/>
            <p:cNvGrpSpPr/>
            <p:nvPr/>
          </p:nvGrpSpPr>
          <p:grpSpPr>
            <a:xfrm>
              <a:off x="3240661" y="1005909"/>
              <a:ext cx="540854" cy="333210"/>
              <a:chOff x="1926169" y="1632181"/>
              <a:chExt cx="540854" cy="333210"/>
            </a:xfrm>
          </p:grpSpPr>
          <p:sp>
            <p:nvSpPr>
              <p:cNvPr id="188" name="Rectangle 18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89" name="Rectangle 188"/>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91" name="Rectangle 19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92" name="Rectangle 19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93" name="Rectangle 19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sp>
          <p:nvSpPr>
            <p:cNvPr id="187" name="Rectangle 186"/>
            <p:cNvSpPr/>
            <p:nvPr/>
          </p:nvSpPr>
          <p:spPr>
            <a:xfrm>
              <a:off x="3352077" y="1092235"/>
              <a:ext cx="324240" cy="1646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srgbClr val="0070C0"/>
                  </a:solidFill>
                  <a:latin typeface="Calibri"/>
                </a:rPr>
                <a:t>Cache</a:t>
              </a:r>
            </a:p>
          </p:txBody>
        </p:sp>
      </p:grpSp>
      <p:grpSp>
        <p:nvGrpSpPr>
          <p:cNvPr id="203" name="Group 202"/>
          <p:cNvGrpSpPr/>
          <p:nvPr/>
        </p:nvGrpSpPr>
        <p:grpSpPr>
          <a:xfrm>
            <a:off x="5749513" y="5885940"/>
            <a:ext cx="721037" cy="444217"/>
            <a:chOff x="3240661" y="1005909"/>
            <a:chExt cx="540854" cy="333210"/>
          </a:xfrm>
        </p:grpSpPr>
        <p:grpSp>
          <p:nvGrpSpPr>
            <p:cNvPr id="204" name="Group 203"/>
            <p:cNvGrpSpPr/>
            <p:nvPr/>
          </p:nvGrpSpPr>
          <p:grpSpPr>
            <a:xfrm>
              <a:off x="3240661" y="1005909"/>
              <a:ext cx="540854" cy="333210"/>
              <a:chOff x="1926169" y="1632181"/>
              <a:chExt cx="540854" cy="333210"/>
            </a:xfrm>
          </p:grpSpPr>
          <p:sp>
            <p:nvSpPr>
              <p:cNvPr id="206" name="Rectangle 20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07" name="Rectangle 206"/>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09" name="Rectangle 20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10" name="Rectangle 20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11" name="Rectangle 21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sp>
          <p:nvSpPr>
            <p:cNvPr id="205" name="Rectangle 204"/>
            <p:cNvSpPr/>
            <p:nvPr/>
          </p:nvSpPr>
          <p:spPr>
            <a:xfrm>
              <a:off x="3352884" y="1087351"/>
              <a:ext cx="324240" cy="1646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srgbClr val="0070C0"/>
                  </a:solidFill>
                  <a:latin typeface="Calibri"/>
                </a:rPr>
                <a:t>Cache</a:t>
              </a:r>
            </a:p>
          </p:txBody>
        </p:sp>
      </p:grpSp>
      <p:sp>
        <p:nvSpPr>
          <p:cNvPr id="221" name="Can 220"/>
          <p:cNvSpPr/>
          <p:nvPr/>
        </p:nvSpPr>
        <p:spPr>
          <a:xfrm>
            <a:off x="6657966" y="5885938"/>
            <a:ext cx="433979" cy="49143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nvGrpSpPr>
          <p:cNvPr id="230" name="Group 229"/>
          <p:cNvGrpSpPr/>
          <p:nvPr/>
        </p:nvGrpSpPr>
        <p:grpSpPr>
          <a:xfrm>
            <a:off x="5749780" y="3758670"/>
            <a:ext cx="717366" cy="444217"/>
            <a:chOff x="2725686" y="2583280"/>
            <a:chExt cx="538099" cy="333210"/>
          </a:xfrm>
        </p:grpSpPr>
        <p:grpSp>
          <p:nvGrpSpPr>
            <p:cNvPr id="234" name="Group 233"/>
            <p:cNvGrpSpPr/>
            <p:nvPr/>
          </p:nvGrpSpPr>
          <p:grpSpPr>
            <a:xfrm>
              <a:off x="2725686" y="2583280"/>
              <a:ext cx="538099" cy="333210"/>
              <a:chOff x="1774672" y="1632181"/>
              <a:chExt cx="538099" cy="333210"/>
            </a:xfrm>
          </p:grpSpPr>
          <p:sp>
            <p:nvSpPr>
              <p:cNvPr id="236" name="Rectangle 235"/>
              <p:cNvSpPr/>
              <p:nvPr/>
            </p:nvSpPr>
            <p:spPr>
              <a:xfrm flipV="1">
                <a:off x="2262340"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37" name="Rectangle 236"/>
              <p:cNvSpPr/>
              <p:nvPr/>
            </p:nvSpPr>
            <p:spPr>
              <a:xfrm>
                <a:off x="1781669"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39" name="Rectangle 238"/>
              <p:cNvSpPr/>
              <p:nvPr/>
            </p:nvSpPr>
            <p:spPr>
              <a:xfrm flipV="1">
                <a:off x="177467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40" name="Rectangle 239"/>
              <p:cNvSpPr/>
              <p:nvPr/>
            </p:nvSpPr>
            <p:spPr>
              <a:xfrm flipV="1">
                <a:off x="1774674"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41" name="Rectangle 240"/>
              <p:cNvSpPr/>
              <p:nvPr/>
            </p:nvSpPr>
            <p:spPr>
              <a:xfrm flipV="1">
                <a:off x="2266160"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pic>
          <p:nvPicPr>
            <p:cNvPr id="2050"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2891083" y="2666419"/>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1" name="Group 270"/>
          <p:cNvGrpSpPr/>
          <p:nvPr/>
        </p:nvGrpSpPr>
        <p:grpSpPr>
          <a:xfrm>
            <a:off x="5742296" y="5178554"/>
            <a:ext cx="721037" cy="444217"/>
            <a:chOff x="2877183" y="2583280"/>
            <a:chExt cx="540854" cy="333210"/>
          </a:xfrm>
        </p:grpSpPr>
        <p:grpSp>
          <p:nvGrpSpPr>
            <p:cNvPr id="272" name="Group 271"/>
            <p:cNvGrpSpPr/>
            <p:nvPr/>
          </p:nvGrpSpPr>
          <p:grpSpPr>
            <a:xfrm>
              <a:off x="2877183" y="2583280"/>
              <a:ext cx="540854" cy="333210"/>
              <a:chOff x="1926169" y="1632181"/>
              <a:chExt cx="540854" cy="333210"/>
            </a:xfrm>
          </p:grpSpPr>
          <p:sp>
            <p:nvSpPr>
              <p:cNvPr id="275" name="Rectangle 274"/>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76" name="Rectangle 275"/>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78" name="Rectangle 277"/>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79" name="Rectangle 278"/>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80" name="Rectangle 279"/>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pic>
          <p:nvPicPr>
            <p:cNvPr id="274"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47723" y="2640550"/>
              <a:ext cx="194499" cy="19449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93" name="Straight Arrow Connector 292"/>
          <p:cNvCxnSpPr>
            <a:stCxn id="257" idx="2"/>
            <a:endCxn id="79" idx="0"/>
          </p:cNvCxnSpPr>
          <p:nvPr/>
        </p:nvCxnSpPr>
        <p:spPr>
          <a:xfrm flipH="1">
            <a:off x="6108264" y="2690052"/>
            <a:ext cx="6987" cy="494180"/>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96" name="Straight Arrow Connector 295"/>
          <p:cNvCxnSpPr>
            <a:stCxn id="81" idx="2"/>
            <a:endCxn id="2050" idx="1"/>
          </p:cNvCxnSpPr>
          <p:nvPr/>
        </p:nvCxnSpPr>
        <p:spPr>
          <a:xfrm>
            <a:off x="6099299" y="3452515"/>
            <a:ext cx="628" cy="416992"/>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99" name="Straight Arrow Connector 298"/>
          <p:cNvCxnSpPr>
            <a:stCxn id="2050" idx="3"/>
            <a:endCxn id="151" idx="0"/>
          </p:cNvCxnSpPr>
          <p:nvPr/>
        </p:nvCxnSpPr>
        <p:spPr>
          <a:xfrm flipH="1">
            <a:off x="6099299" y="4128802"/>
            <a:ext cx="628" cy="465805"/>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3" name="Straight Arrow Connector 302"/>
          <p:cNvCxnSpPr>
            <a:stCxn id="151" idx="2"/>
            <a:endCxn id="274" idx="1"/>
          </p:cNvCxnSpPr>
          <p:nvPr/>
        </p:nvCxnSpPr>
        <p:spPr>
          <a:xfrm flipH="1">
            <a:off x="6099298" y="4814064"/>
            <a:ext cx="1" cy="440839"/>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6" name="Straight Arrow Connector 305"/>
          <p:cNvCxnSpPr>
            <a:stCxn id="274" idx="3"/>
            <a:endCxn id="189" idx="0"/>
          </p:cNvCxnSpPr>
          <p:nvPr/>
        </p:nvCxnSpPr>
        <p:spPr>
          <a:xfrm flipH="1">
            <a:off x="5391265" y="5514198"/>
            <a:ext cx="708033" cy="419847"/>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9" name="Straight Arrow Connector 308"/>
          <p:cNvCxnSpPr>
            <a:stCxn id="276" idx="2"/>
            <a:endCxn id="221" idx="1"/>
          </p:cNvCxnSpPr>
          <p:nvPr/>
        </p:nvCxnSpPr>
        <p:spPr>
          <a:xfrm>
            <a:off x="6102966" y="5574666"/>
            <a:ext cx="771990" cy="311272"/>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4300789" y="3056403"/>
            <a:ext cx="721037" cy="444217"/>
            <a:chOff x="3240661" y="1005909"/>
            <a:chExt cx="540854" cy="333210"/>
          </a:xfrm>
        </p:grpSpPr>
        <p:grpSp>
          <p:nvGrpSpPr>
            <p:cNvPr id="20" name="Group 19"/>
            <p:cNvGrpSpPr/>
            <p:nvPr/>
          </p:nvGrpSpPr>
          <p:grpSpPr>
            <a:xfrm>
              <a:off x="3240661" y="1005909"/>
              <a:ext cx="540854" cy="333210"/>
              <a:chOff x="1926169" y="1632181"/>
              <a:chExt cx="540854" cy="333210"/>
            </a:xfrm>
          </p:grpSpPr>
          <p:sp>
            <p:nvSpPr>
              <p:cNvPr id="22" name="Rectangle 2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3" name="Rectangle 22"/>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5" name="Rectangle 2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6" name="Rectangle 2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7" name="Rectangle 2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sp>
          <p:nvSpPr>
            <p:cNvPr id="21" name="Rectangle 20"/>
            <p:cNvSpPr/>
            <p:nvPr/>
          </p:nvSpPr>
          <p:spPr>
            <a:xfrm>
              <a:off x="3344475" y="1090204"/>
              <a:ext cx="324240" cy="164616"/>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srgbClr val="000000"/>
                  </a:solidFill>
                  <a:latin typeface="Calibri"/>
                </a:rPr>
                <a:t>Web</a:t>
              </a:r>
            </a:p>
          </p:txBody>
        </p:sp>
      </p:grpSp>
      <p:grpSp>
        <p:nvGrpSpPr>
          <p:cNvPr id="59" name="Group 58"/>
          <p:cNvGrpSpPr/>
          <p:nvPr/>
        </p:nvGrpSpPr>
        <p:grpSpPr>
          <a:xfrm>
            <a:off x="5019709" y="3056403"/>
            <a:ext cx="721037" cy="444217"/>
            <a:chOff x="3240661" y="1005909"/>
            <a:chExt cx="540854" cy="333210"/>
          </a:xfrm>
        </p:grpSpPr>
        <p:grpSp>
          <p:nvGrpSpPr>
            <p:cNvPr id="60" name="Group 59"/>
            <p:cNvGrpSpPr/>
            <p:nvPr/>
          </p:nvGrpSpPr>
          <p:grpSpPr>
            <a:xfrm>
              <a:off x="3240661" y="1005909"/>
              <a:ext cx="540854" cy="333210"/>
              <a:chOff x="1926169" y="1632181"/>
              <a:chExt cx="540854" cy="333210"/>
            </a:xfrm>
          </p:grpSpPr>
          <p:sp>
            <p:nvSpPr>
              <p:cNvPr id="62" name="Rectangle 6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63" name="Rectangle 62"/>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65" name="Rectangle 6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66" name="Rectangle 6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67" name="Rectangle 6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sp>
          <p:nvSpPr>
            <p:cNvPr id="61" name="Rectangle 60"/>
            <p:cNvSpPr/>
            <p:nvPr/>
          </p:nvSpPr>
          <p:spPr>
            <a:xfrm>
              <a:off x="3355807" y="1102968"/>
              <a:ext cx="324240" cy="164616"/>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srgbClr val="000000"/>
                  </a:solidFill>
                  <a:latin typeface="Calibri"/>
                </a:rPr>
                <a:t>Web</a:t>
              </a:r>
            </a:p>
          </p:txBody>
        </p:sp>
      </p:grpSp>
      <p:grpSp>
        <p:nvGrpSpPr>
          <p:cNvPr id="77" name="Group 76"/>
          <p:cNvGrpSpPr/>
          <p:nvPr/>
        </p:nvGrpSpPr>
        <p:grpSpPr>
          <a:xfrm>
            <a:off x="5738628" y="3056403"/>
            <a:ext cx="721037" cy="444217"/>
            <a:chOff x="3240661" y="1005909"/>
            <a:chExt cx="540854" cy="333210"/>
          </a:xfrm>
        </p:grpSpPr>
        <p:grpSp>
          <p:nvGrpSpPr>
            <p:cNvPr id="78" name="Group 77"/>
            <p:cNvGrpSpPr/>
            <p:nvPr/>
          </p:nvGrpSpPr>
          <p:grpSpPr>
            <a:xfrm>
              <a:off x="3240661" y="1005909"/>
              <a:ext cx="540854" cy="333210"/>
              <a:chOff x="1926169" y="1632181"/>
              <a:chExt cx="540854" cy="333210"/>
            </a:xfrm>
          </p:grpSpPr>
          <p:sp>
            <p:nvSpPr>
              <p:cNvPr id="80" name="Rectangle 7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81" name="Rectangle 80"/>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83" name="Rectangle 8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84" name="Rectangle 8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85" name="Rectangle 8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sp>
          <p:nvSpPr>
            <p:cNvPr id="79" name="Rectangle 78"/>
            <p:cNvSpPr/>
            <p:nvPr/>
          </p:nvSpPr>
          <p:spPr>
            <a:xfrm>
              <a:off x="3355807" y="1101794"/>
              <a:ext cx="324240" cy="164616"/>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srgbClr val="000000"/>
                  </a:solidFill>
                  <a:latin typeface="Calibri"/>
                </a:rPr>
                <a:t>Web</a:t>
              </a:r>
            </a:p>
          </p:txBody>
        </p:sp>
      </p:grpSp>
      <p:grpSp>
        <p:nvGrpSpPr>
          <p:cNvPr id="95" name="Group 94"/>
          <p:cNvGrpSpPr/>
          <p:nvPr/>
        </p:nvGrpSpPr>
        <p:grpSpPr>
          <a:xfrm>
            <a:off x="6457548" y="3056403"/>
            <a:ext cx="721037" cy="444217"/>
            <a:chOff x="3240661" y="1005909"/>
            <a:chExt cx="540854" cy="333210"/>
          </a:xfrm>
        </p:grpSpPr>
        <p:grpSp>
          <p:nvGrpSpPr>
            <p:cNvPr id="96" name="Group 95"/>
            <p:cNvGrpSpPr/>
            <p:nvPr/>
          </p:nvGrpSpPr>
          <p:grpSpPr>
            <a:xfrm>
              <a:off x="3240661" y="1005909"/>
              <a:ext cx="540854" cy="333210"/>
              <a:chOff x="1926169" y="1632181"/>
              <a:chExt cx="540854" cy="333210"/>
            </a:xfrm>
          </p:grpSpPr>
          <p:sp>
            <p:nvSpPr>
              <p:cNvPr id="98" name="Rectangle 9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99" name="Rectangle 98"/>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01" name="Rectangle 10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02" name="Rectangle 10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03" name="Rectangle 10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sp>
          <p:nvSpPr>
            <p:cNvPr id="97" name="Rectangle 96"/>
            <p:cNvSpPr/>
            <p:nvPr/>
          </p:nvSpPr>
          <p:spPr>
            <a:xfrm>
              <a:off x="3356141" y="1101663"/>
              <a:ext cx="324240" cy="164616"/>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srgbClr val="000000"/>
                  </a:solidFill>
                  <a:latin typeface="Calibri"/>
                </a:rPr>
                <a:t>Web</a:t>
              </a:r>
            </a:p>
          </p:txBody>
        </p:sp>
      </p:grpSp>
      <p:grpSp>
        <p:nvGrpSpPr>
          <p:cNvPr id="113" name="Group 112"/>
          <p:cNvGrpSpPr/>
          <p:nvPr/>
        </p:nvGrpSpPr>
        <p:grpSpPr>
          <a:xfrm>
            <a:off x="7176467" y="3056403"/>
            <a:ext cx="721037" cy="444217"/>
            <a:chOff x="3240661" y="1005909"/>
            <a:chExt cx="540854" cy="333210"/>
          </a:xfrm>
        </p:grpSpPr>
        <p:grpSp>
          <p:nvGrpSpPr>
            <p:cNvPr id="114" name="Group 113"/>
            <p:cNvGrpSpPr/>
            <p:nvPr/>
          </p:nvGrpSpPr>
          <p:grpSpPr>
            <a:xfrm>
              <a:off x="3240661" y="1005909"/>
              <a:ext cx="540854" cy="333210"/>
              <a:chOff x="1926169" y="1632181"/>
              <a:chExt cx="540854" cy="333210"/>
            </a:xfrm>
          </p:grpSpPr>
          <p:sp>
            <p:nvSpPr>
              <p:cNvPr id="116" name="Rectangle 11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17" name="Rectangle 116"/>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19" name="Rectangle 11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0" name="Rectangle 11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1" name="Rectangle 12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sp>
          <p:nvSpPr>
            <p:cNvPr id="115" name="Rectangle 114"/>
            <p:cNvSpPr/>
            <p:nvPr/>
          </p:nvSpPr>
          <p:spPr>
            <a:xfrm>
              <a:off x="3338453" y="1101662"/>
              <a:ext cx="324240" cy="164616"/>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srgbClr val="000000"/>
                  </a:solidFill>
                  <a:latin typeface="Calibri"/>
                </a:rPr>
                <a:t>Web</a:t>
              </a:r>
            </a:p>
          </p:txBody>
        </p:sp>
      </p:grpSp>
      <p:cxnSp>
        <p:nvCxnSpPr>
          <p:cNvPr id="313" name="Straight Arrow Connector 312"/>
          <p:cNvCxnSpPr>
            <a:stCxn id="81" idx="2"/>
            <a:endCxn id="153" idx="0"/>
          </p:cNvCxnSpPr>
          <p:nvPr/>
        </p:nvCxnSpPr>
        <p:spPr>
          <a:xfrm>
            <a:off x="6099300" y="3452515"/>
            <a:ext cx="0" cy="1066760"/>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16" name="Straight Arrow Connector 315"/>
          <p:cNvCxnSpPr>
            <a:stCxn id="151" idx="2"/>
            <a:endCxn id="207" idx="0"/>
          </p:cNvCxnSpPr>
          <p:nvPr/>
        </p:nvCxnSpPr>
        <p:spPr>
          <a:xfrm>
            <a:off x="6099299" y="4814064"/>
            <a:ext cx="10885" cy="1119981"/>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20" name="Straight Arrow Connector 319"/>
          <p:cNvCxnSpPr>
            <a:cxnSpLocks/>
            <a:endCxn id="79" idx="0"/>
          </p:cNvCxnSpPr>
          <p:nvPr/>
        </p:nvCxnSpPr>
        <p:spPr>
          <a:xfrm>
            <a:off x="6100997" y="2006028"/>
            <a:ext cx="7269" cy="1178204"/>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25" name="Straight Arrow Connector 324"/>
          <p:cNvCxnSpPr>
            <a:stCxn id="153" idx="2"/>
            <a:endCxn id="221" idx="1"/>
          </p:cNvCxnSpPr>
          <p:nvPr/>
        </p:nvCxnSpPr>
        <p:spPr>
          <a:xfrm>
            <a:off x="6099301" y="4867282"/>
            <a:ext cx="775655" cy="1018656"/>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28" name="Straight Arrow Connector 327"/>
          <p:cNvCxnSpPr>
            <a:stCxn id="255" idx="3"/>
            <a:endCxn id="63" idx="0"/>
          </p:cNvCxnSpPr>
          <p:nvPr/>
        </p:nvCxnSpPr>
        <p:spPr>
          <a:xfrm flipH="1">
            <a:off x="5380380" y="2630584"/>
            <a:ext cx="714063" cy="473924"/>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31" name="Straight Arrow Connector 330"/>
          <p:cNvCxnSpPr>
            <a:stCxn id="255" idx="3"/>
            <a:endCxn id="23" idx="0"/>
          </p:cNvCxnSpPr>
          <p:nvPr/>
        </p:nvCxnSpPr>
        <p:spPr>
          <a:xfrm flipH="1">
            <a:off x="4661460" y="2630584"/>
            <a:ext cx="1432983" cy="473924"/>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34" name="Straight Arrow Connector 333"/>
          <p:cNvCxnSpPr>
            <a:stCxn id="255" idx="3"/>
            <a:endCxn id="99" idx="0"/>
          </p:cNvCxnSpPr>
          <p:nvPr/>
        </p:nvCxnSpPr>
        <p:spPr>
          <a:xfrm>
            <a:off x="6094443" y="2630584"/>
            <a:ext cx="723776" cy="473924"/>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37" name="Straight Arrow Connector 336"/>
          <p:cNvCxnSpPr>
            <a:stCxn id="255" idx="3"/>
            <a:endCxn id="117" idx="0"/>
          </p:cNvCxnSpPr>
          <p:nvPr/>
        </p:nvCxnSpPr>
        <p:spPr>
          <a:xfrm>
            <a:off x="6094443" y="2630584"/>
            <a:ext cx="1442695" cy="473924"/>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40" name="Straight Arrow Connector 339"/>
          <p:cNvCxnSpPr>
            <a:endCxn id="255" idx="1"/>
          </p:cNvCxnSpPr>
          <p:nvPr/>
        </p:nvCxnSpPr>
        <p:spPr>
          <a:xfrm>
            <a:off x="6092186" y="1789694"/>
            <a:ext cx="2256" cy="581595"/>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43" name="Straight Arrow Connector 342"/>
          <p:cNvCxnSpPr>
            <a:stCxn id="237" idx="2"/>
            <a:endCxn id="135" idx="0"/>
          </p:cNvCxnSpPr>
          <p:nvPr/>
        </p:nvCxnSpPr>
        <p:spPr>
          <a:xfrm flipH="1">
            <a:off x="5380380" y="4154782"/>
            <a:ext cx="726387" cy="364493"/>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46" name="Straight Arrow Connector 345"/>
          <p:cNvCxnSpPr>
            <a:stCxn id="237" idx="2"/>
            <a:endCxn id="171" idx="0"/>
          </p:cNvCxnSpPr>
          <p:nvPr/>
        </p:nvCxnSpPr>
        <p:spPr>
          <a:xfrm>
            <a:off x="6106767" y="4154782"/>
            <a:ext cx="711452" cy="364493"/>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49" name="Straight Arrow Connector 348"/>
          <p:cNvCxnSpPr>
            <a:stCxn id="276" idx="2"/>
            <a:endCxn id="207" idx="0"/>
          </p:cNvCxnSpPr>
          <p:nvPr/>
        </p:nvCxnSpPr>
        <p:spPr>
          <a:xfrm>
            <a:off x="6102966" y="5574666"/>
            <a:ext cx="7218" cy="359379"/>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053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20"/>
                                        </p:tgtEl>
                                        <p:attrNameLst>
                                          <p:attrName>style.visibility</p:attrName>
                                        </p:attrNameLst>
                                      </p:cBhvr>
                                      <p:to>
                                        <p:strVal val="visible"/>
                                      </p:to>
                                    </p:set>
                                    <p:animEffect transition="in" filter="wipe(up)">
                                      <p:cBhvr>
                                        <p:cTn id="7" dur="500"/>
                                        <p:tgtEl>
                                          <p:spTgt spid="32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13"/>
                                        </p:tgtEl>
                                        <p:attrNameLst>
                                          <p:attrName>style.visibility</p:attrName>
                                        </p:attrNameLst>
                                      </p:cBhvr>
                                      <p:to>
                                        <p:strVal val="visible"/>
                                      </p:to>
                                    </p:set>
                                    <p:animEffect transition="in" filter="wipe(up)">
                                      <p:cBhvr>
                                        <p:cTn id="11" dur="500"/>
                                        <p:tgtEl>
                                          <p:spTgt spid="31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16"/>
                                        </p:tgtEl>
                                        <p:attrNameLst>
                                          <p:attrName>style.visibility</p:attrName>
                                        </p:attrNameLst>
                                      </p:cBhvr>
                                      <p:to>
                                        <p:strVal val="visible"/>
                                      </p:to>
                                    </p:set>
                                    <p:animEffect transition="in" filter="wipe(up)">
                                      <p:cBhvr>
                                        <p:cTn id="15" dur="500"/>
                                        <p:tgtEl>
                                          <p:spTgt spid="316"/>
                                        </p:tgtEl>
                                      </p:cBhvr>
                                    </p:animEffect>
                                  </p:childTnLst>
                                </p:cTn>
                              </p:par>
                              <p:par>
                                <p:cTn id="16" presetID="22" presetClass="entr" presetSubtype="1" fill="hold" nodeType="withEffect">
                                  <p:stCondLst>
                                    <p:cond delay="0"/>
                                  </p:stCondLst>
                                  <p:childTnLst>
                                    <p:set>
                                      <p:cBhvr>
                                        <p:cTn id="17" dur="1" fill="hold">
                                          <p:stCondLst>
                                            <p:cond delay="0"/>
                                          </p:stCondLst>
                                        </p:cTn>
                                        <p:tgtEl>
                                          <p:spTgt spid="325"/>
                                        </p:tgtEl>
                                        <p:attrNameLst>
                                          <p:attrName>style.visibility</p:attrName>
                                        </p:attrNameLst>
                                      </p:cBhvr>
                                      <p:to>
                                        <p:strVal val="visible"/>
                                      </p:to>
                                    </p:set>
                                    <p:animEffect transition="in" filter="wipe(up)">
                                      <p:cBhvr>
                                        <p:cTn id="18" dur="500"/>
                                        <p:tgtEl>
                                          <p:spTgt spid="3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320"/>
                                        </p:tgtEl>
                                      </p:cBhvr>
                                    </p:animEffect>
                                    <p:set>
                                      <p:cBhvr>
                                        <p:cTn id="23" dur="1" fill="hold">
                                          <p:stCondLst>
                                            <p:cond delay="499"/>
                                          </p:stCondLst>
                                        </p:cTn>
                                        <p:tgtEl>
                                          <p:spTgt spid="320"/>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313"/>
                                        </p:tgtEl>
                                      </p:cBhvr>
                                    </p:animEffect>
                                    <p:set>
                                      <p:cBhvr>
                                        <p:cTn id="26" dur="1" fill="hold">
                                          <p:stCondLst>
                                            <p:cond delay="499"/>
                                          </p:stCondLst>
                                        </p:cTn>
                                        <p:tgtEl>
                                          <p:spTgt spid="313"/>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325"/>
                                        </p:tgtEl>
                                      </p:cBhvr>
                                    </p:animEffect>
                                    <p:set>
                                      <p:cBhvr>
                                        <p:cTn id="29" dur="1" fill="hold">
                                          <p:stCondLst>
                                            <p:cond delay="499"/>
                                          </p:stCondLst>
                                        </p:cTn>
                                        <p:tgtEl>
                                          <p:spTgt spid="325"/>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316"/>
                                        </p:tgtEl>
                                      </p:cBhvr>
                                    </p:animEffect>
                                    <p:set>
                                      <p:cBhvr>
                                        <p:cTn id="32" dur="1" fill="hold">
                                          <p:stCondLst>
                                            <p:cond delay="499"/>
                                          </p:stCondLst>
                                        </p:cTn>
                                        <p:tgtEl>
                                          <p:spTgt spid="31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500"/>
                                        <p:tgtEl>
                                          <p:spTgt spid="59"/>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95"/>
                                        </p:tgtEl>
                                        <p:attrNameLst>
                                          <p:attrName>style.visibility</p:attrName>
                                        </p:attrNameLst>
                                      </p:cBhvr>
                                      <p:to>
                                        <p:strVal val="visible"/>
                                      </p:to>
                                    </p:set>
                                    <p:animEffect transition="in" filter="fade">
                                      <p:cBhvr>
                                        <p:cTn id="41" dur="500"/>
                                        <p:tgtEl>
                                          <p:spTgt spid="95"/>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par>
                          <p:cTn id="46" fill="hold">
                            <p:stCondLst>
                              <p:cond delay="1500"/>
                            </p:stCondLst>
                            <p:childTnLst>
                              <p:par>
                                <p:cTn id="47" presetID="10" presetClass="entr" presetSubtype="0" fill="hold" nodeType="afterEffect">
                                  <p:stCondLst>
                                    <p:cond delay="0"/>
                                  </p:stCondLst>
                                  <p:childTnLst>
                                    <p:set>
                                      <p:cBhvr>
                                        <p:cTn id="48" dur="1" fill="hold">
                                          <p:stCondLst>
                                            <p:cond delay="0"/>
                                          </p:stCondLst>
                                        </p:cTn>
                                        <p:tgtEl>
                                          <p:spTgt spid="113"/>
                                        </p:tgtEl>
                                        <p:attrNameLst>
                                          <p:attrName>style.visibility</p:attrName>
                                        </p:attrNameLst>
                                      </p:cBhvr>
                                      <p:to>
                                        <p:strVal val="visible"/>
                                      </p:to>
                                    </p:set>
                                    <p:animEffect transition="in" filter="fade">
                                      <p:cBhvr>
                                        <p:cTn id="49" dur="500"/>
                                        <p:tgtEl>
                                          <p:spTgt spid="11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52"/>
                                        </p:tgtEl>
                                        <p:attrNameLst>
                                          <p:attrName>style.visibility</p:attrName>
                                        </p:attrNameLst>
                                      </p:cBhvr>
                                      <p:to>
                                        <p:strVal val="visible"/>
                                      </p:to>
                                    </p:set>
                                    <p:animEffect transition="in" filter="fade">
                                      <p:cBhvr>
                                        <p:cTn id="54" dur="500"/>
                                        <p:tgtEl>
                                          <p:spTgt spid="252"/>
                                        </p:tgtEl>
                                      </p:cBhvr>
                                    </p:animEffect>
                                  </p:childTnLst>
                                </p:cTn>
                              </p:par>
                            </p:childTnLst>
                          </p:cTn>
                        </p:par>
                        <p:par>
                          <p:cTn id="55" fill="hold">
                            <p:stCondLst>
                              <p:cond delay="500"/>
                            </p:stCondLst>
                            <p:childTnLst>
                              <p:par>
                                <p:cTn id="56" presetID="22" presetClass="entr" presetSubtype="1" fill="hold" nodeType="afterEffect">
                                  <p:stCondLst>
                                    <p:cond delay="0"/>
                                  </p:stCondLst>
                                  <p:childTnLst>
                                    <p:set>
                                      <p:cBhvr>
                                        <p:cTn id="57" dur="1" fill="hold">
                                          <p:stCondLst>
                                            <p:cond delay="0"/>
                                          </p:stCondLst>
                                        </p:cTn>
                                        <p:tgtEl>
                                          <p:spTgt spid="340"/>
                                        </p:tgtEl>
                                        <p:attrNameLst>
                                          <p:attrName>style.visibility</p:attrName>
                                        </p:attrNameLst>
                                      </p:cBhvr>
                                      <p:to>
                                        <p:strVal val="visible"/>
                                      </p:to>
                                    </p:set>
                                    <p:animEffect transition="in" filter="wipe(up)">
                                      <p:cBhvr>
                                        <p:cTn id="58" dur="500"/>
                                        <p:tgtEl>
                                          <p:spTgt spid="340"/>
                                        </p:tgtEl>
                                      </p:cBhvr>
                                    </p:animEffect>
                                  </p:childTnLst>
                                </p:cTn>
                              </p:par>
                              <p:par>
                                <p:cTn id="59" presetID="22" presetClass="entr" presetSubtype="1" fill="hold" nodeType="withEffect">
                                  <p:stCondLst>
                                    <p:cond delay="300"/>
                                  </p:stCondLst>
                                  <p:childTnLst>
                                    <p:set>
                                      <p:cBhvr>
                                        <p:cTn id="60" dur="1" fill="hold">
                                          <p:stCondLst>
                                            <p:cond delay="0"/>
                                          </p:stCondLst>
                                        </p:cTn>
                                        <p:tgtEl>
                                          <p:spTgt spid="328"/>
                                        </p:tgtEl>
                                        <p:attrNameLst>
                                          <p:attrName>style.visibility</p:attrName>
                                        </p:attrNameLst>
                                      </p:cBhvr>
                                      <p:to>
                                        <p:strVal val="visible"/>
                                      </p:to>
                                    </p:set>
                                    <p:animEffect transition="in" filter="wipe(up)">
                                      <p:cBhvr>
                                        <p:cTn id="61" dur="500"/>
                                        <p:tgtEl>
                                          <p:spTgt spid="328"/>
                                        </p:tgtEl>
                                      </p:cBhvr>
                                    </p:animEffect>
                                  </p:childTnLst>
                                </p:cTn>
                              </p:par>
                              <p:par>
                                <p:cTn id="62" presetID="22" presetClass="entr" presetSubtype="1" fill="hold" nodeType="withEffect">
                                  <p:stCondLst>
                                    <p:cond delay="1000"/>
                                  </p:stCondLst>
                                  <p:childTnLst>
                                    <p:set>
                                      <p:cBhvr>
                                        <p:cTn id="63" dur="1" fill="hold">
                                          <p:stCondLst>
                                            <p:cond delay="0"/>
                                          </p:stCondLst>
                                        </p:cTn>
                                        <p:tgtEl>
                                          <p:spTgt spid="331"/>
                                        </p:tgtEl>
                                        <p:attrNameLst>
                                          <p:attrName>style.visibility</p:attrName>
                                        </p:attrNameLst>
                                      </p:cBhvr>
                                      <p:to>
                                        <p:strVal val="visible"/>
                                      </p:to>
                                    </p:set>
                                    <p:animEffect transition="in" filter="wipe(up)">
                                      <p:cBhvr>
                                        <p:cTn id="64" dur="700"/>
                                        <p:tgtEl>
                                          <p:spTgt spid="331"/>
                                        </p:tgtEl>
                                      </p:cBhvr>
                                    </p:animEffect>
                                  </p:childTnLst>
                                </p:cTn>
                              </p:par>
                              <p:par>
                                <p:cTn id="65" presetID="22" presetClass="entr" presetSubtype="1" fill="hold" nodeType="withEffect">
                                  <p:stCondLst>
                                    <p:cond delay="300"/>
                                  </p:stCondLst>
                                  <p:childTnLst>
                                    <p:set>
                                      <p:cBhvr>
                                        <p:cTn id="66" dur="1" fill="hold">
                                          <p:stCondLst>
                                            <p:cond delay="0"/>
                                          </p:stCondLst>
                                        </p:cTn>
                                        <p:tgtEl>
                                          <p:spTgt spid="334"/>
                                        </p:tgtEl>
                                        <p:attrNameLst>
                                          <p:attrName>style.visibility</p:attrName>
                                        </p:attrNameLst>
                                      </p:cBhvr>
                                      <p:to>
                                        <p:strVal val="visible"/>
                                      </p:to>
                                    </p:set>
                                    <p:animEffect transition="in" filter="wipe(up)">
                                      <p:cBhvr>
                                        <p:cTn id="67" dur="500"/>
                                        <p:tgtEl>
                                          <p:spTgt spid="334"/>
                                        </p:tgtEl>
                                      </p:cBhvr>
                                    </p:animEffect>
                                  </p:childTnLst>
                                </p:cTn>
                              </p:par>
                              <p:par>
                                <p:cTn id="68" presetID="22" presetClass="entr" presetSubtype="1" fill="hold" nodeType="withEffect">
                                  <p:stCondLst>
                                    <p:cond delay="400"/>
                                  </p:stCondLst>
                                  <p:childTnLst>
                                    <p:set>
                                      <p:cBhvr>
                                        <p:cTn id="69" dur="1" fill="hold">
                                          <p:stCondLst>
                                            <p:cond delay="0"/>
                                          </p:stCondLst>
                                        </p:cTn>
                                        <p:tgtEl>
                                          <p:spTgt spid="337"/>
                                        </p:tgtEl>
                                        <p:attrNameLst>
                                          <p:attrName>style.visibility</p:attrName>
                                        </p:attrNameLst>
                                      </p:cBhvr>
                                      <p:to>
                                        <p:strVal val="visible"/>
                                      </p:to>
                                    </p:set>
                                    <p:animEffect transition="in" filter="wipe(up)">
                                      <p:cBhvr>
                                        <p:cTn id="70" dur="500"/>
                                        <p:tgtEl>
                                          <p:spTgt spid="337"/>
                                        </p:tgtEl>
                                      </p:cBhvr>
                                    </p:animEffect>
                                  </p:childTnLst>
                                </p:cTn>
                              </p:par>
                              <p:par>
                                <p:cTn id="71" presetID="22" presetClass="entr" presetSubtype="1" fill="hold" nodeType="withEffect">
                                  <p:stCondLst>
                                    <p:cond delay="1000"/>
                                  </p:stCondLst>
                                  <p:childTnLst>
                                    <p:set>
                                      <p:cBhvr>
                                        <p:cTn id="72" dur="1" fill="hold">
                                          <p:stCondLst>
                                            <p:cond delay="0"/>
                                          </p:stCondLst>
                                        </p:cTn>
                                        <p:tgtEl>
                                          <p:spTgt spid="293"/>
                                        </p:tgtEl>
                                        <p:attrNameLst>
                                          <p:attrName>style.visibility</p:attrName>
                                        </p:attrNameLst>
                                      </p:cBhvr>
                                      <p:to>
                                        <p:strVal val="visible"/>
                                      </p:to>
                                    </p:set>
                                    <p:animEffect transition="in" filter="wipe(up)">
                                      <p:cBhvr>
                                        <p:cTn id="73" dur="500"/>
                                        <p:tgtEl>
                                          <p:spTgt spid="293"/>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31"/>
                                        </p:tgtEl>
                                        <p:attrNameLst>
                                          <p:attrName>style.visibility</p:attrName>
                                        </p:attrNameLst>
                                      </p:cBhvr>
                                      <p:to>
                                        <p:strVal val="visible"/>
                                      </p:to>
                                    </p:set>
                                    <p:animEffect transition="in" filter="fade">
                                      <p:cBhvr>
                                        <p:cTn id="78" dur="500"/>
                                        <p:tgtEl>
                                          <p:spTgt spid="131"/>
                                        </p:tgtEl>
                                      </p:cBhvr>
                                    </p:animEffect>
                                  </p:childTnLst>
                                </p:cTn>
                              </p:par>
                            </p:childTnLst>
                          </p:cTn>
                        </p:par>
                        <p:par>
                          <p:cTn id="79" fill="hold">
                            <p:stCondLst>
                              <p:cond delay="500"/>
                            </p:stCondLst>
                            <p:childTnLst>
                              <p:par>
                                <p:cTn id="80" presetID="10" presetClass="entr" presetSubtype="0" fill="hold" nodeType="afterEffect">
                                  <p:stCondLst>
                                    <p:cond delay="0"/>
                                  </p:stCondLst>
                                  <p:childTnLst>
                                    <p:set>
                                      <p:cBhvr>
                                        <p:cTn id="81" dur="1" fill="hold">
                                          <p:stCondLst>
                                            <p:cond delay="0"/>
                                          </p:stCondLst>
                                        </p:cTn>
                                        <p:tgtEl>
                                          <p:spTgt spid="167"/>
                                        </p:tgtEl>
                                        <p:attrNameLst>
                                          <p:attrName>style.visibility</p:attrName>
                                        </p:attrNameLst>
                                      </p:cBhvr>
                                      <p:to>
                                        <p:strVal val="visible"/>
                                      </p:to>
                                    </p:set>
                                    <p:animEffect transition="in" filter="fade">
                                      <p:cBhvr>
                                        <p:cTn id="82" dur="500"/>
                                        <p:tgtEl>
                                          <p:spTgt spid="167"/>
                                        </p:tgtEl>
                                      </p:cBhvr>
                                    </p:animEffect>
                                  </p:childTnLst>
                                </p:cTn>
                              </p:par>
                            </p:childTnLst>
                          </p:cTn>
                        </p:par>
                        <p:par>
                          <p:cTn id="83" fill="hold">
                            <p:stCondLst>
                              <p:cond delay="1000"/>
                            </p:stCondLst>
                            <p:childTnLst>
                              <p:par>
                                <p:cTn id="84" presetID="10" presetClass="entr" presetSubtype="0" fill="hold" nodeType="afterEffect">
                                  <p:stCondLst>
                                    <p:cond delay="0"/>
                                  </p:stCondLst>
                                  <p:childTnLst>
                                    <p:set>
                                      <p:cBhvr>
                                        <p:cTn id="85" dur="1" fill="hold">
                                          <p:stCondLst>
                                            <p:cond delay="0"/>
                                          </p:stCondLst>
                                        </p:cTn>
                                        <p:tgtEl>
                                          <p:spTgt spid="230"/>
                                        </p:tgtEl>
                                        <p:attrNameLst>
                                          <p:attrName>style.visibility</p:attrName>
                                        </p:attrNameLst>
                                      </p:cBhvr>
                                      <p:to>
                                        <p:strVal val="visible"/>
                                      </p:to>
                                    </p:set>
                                    <p:animEffect transition="in" filter="fade">
                                      <p:cBhvr>
                                        <p:cTn id="86" dur="500"/>
                                        <p:tgtEl>
                                          <p:spTgt spid="230"/>
                                        </p:tgtEl>
                                      </p:cBhvr>
                                    </p:animEffect>
                                  </p:childTnLst>
                                </p:cTn>
                              </p:par>
                            </p:childTnLst>
                          </p:cTn>
                        </p:par>
                        <p:par>
                          <p:cTn id="87" fill="hold">
                            <p:stCondLst>
                              <p:cond delay="1500"/>
                            </p:stCondLst>
                            <p:childTnLst>
                              <p:par>
                                <p:cTn id="88" presetID="22" presetClass="entr" presetSubtype="1" fill="hold" nodeType="afterEffect">
                                  <p:stCondLst>
                                    <p:cond delay="0"/>
                                  </p:stCondLst>
                                  <p:childTnLst>
                                    <p:set>
                                      <p:cBhvr>
                                        <p:cTn id="89" dur="1" fill="hold">
                                          <p:stCondLst>
                                            <p:cond delay="0"/>
                                          </p:stCondLst>
                                        </p:cTn>
                                        <p:tgtEl>
                                          <p:spTgt spid="296"/>
                                        </p:tgtEl>
                                        <p:attrNameLst>
                                          <p:attrName>style.visibility</p:attrName>
                                        </p:attrNameLst>
                                      </p:cBhvr>
                                      <p:to>
                                        <p:strVal val="visible"/>
                                      </p:to>
                                    </p:set>
                                    <p:animEffect transition="in" filter="wipe(up)">
                                      <p:cBhvr>
                                        <p:cTn id="90" dur="500"/>
                                        <p:tgtEl>
                                          <p:spTgt spid="296"/>
                                        </p:tgtEl>
                                      </p:cBhvr>
                                    </p:animEffect>
                                  </p:childTnLst>
                                </p:cTn>
                              </p:par>
                              <p:par>
                                <p:cTn id="91" presetID="22" presetClass="entr" presetSubtype="1" fill="hold" nodeType="withEffect">
                                  <p:stCondLst>
                                    <p:cond delay="300"/>
                                  </p:stCondLst>
                                  <p:childTnLst>
                                    <p:set>
                                      <p:cBhvr>
                                        <p:cTn id="92" dur="1" fill="hold">
                                          <p:stCondLst>
                                            <p:cond delay="0"/>
                                          </p:stCondLst>
                                        </p:cTn>
                                        <p:tgtEl>
                                          <p:spTgt spid="346"/>
                                        </p:tgtEl>
                                        <p:attrNameLst>
                                          <p:attrName>style.visibility</p:attrName>
                                        </p:attrNameLst>
                                      </p:cBhvr>
                                      <p:to>
                                        <p:strVal val="visible"/>
                                      </p:to>
                                    </p:set>
                                    <p:animEffect transition="in" filter="wipe(up)">
                                      <p:cBhvr>
                                        <p:cTn id="93" dur="500"/>
                                        <p:tgtEl>
                                          <p:spTgt spid="346"/>
                                        </p:tgtEl>
                                      </p:cBhvr>
                                    </p:animEffect>
                                  </p:childTnLst>
                                </p:cTn>
                              </p:par>
                              <p:par>
                                <p:cTn id="94" presetID="22" presetClass="entr" presetSubtype="1" fill="hold" nodeType="withEffect">
                                  <p:stCondLst>
                                    <p:cond delay="200"/>
                                  </p:stCondLst>
                                  <p:childTnLst>
                                    <p:set>
                                      <p:cBhvr>
                                        <p:cTn id="95" dur="1" fill="hold">
                                          <p:stCondLst>
                                            <p:cond delay="0"/>
                                          </p:stCondLst>
                                        </p:cTn>
                                        <p:tgtEl>
                                          <p:spTgt spid="343"/>
                                        </p:tgtEl>
                                        <p:attrNameLst>
                                          <p:attrName>style.visibility</p:attrName>
                                        </p:attrNameLst>
                                      </p:cBhvr>
                                      <p:to>
                                        <p:strVal val="visible"/>
                                      </p:to>
                                    </p:set>
                                    <p:animEffect transition="in" filter="wipe(up)">
                                      <p:cBhvr>
                                        <p:cTn id="96" dur="500"/>
                                        <p:tgtEl>
                                          <p:spTgt spid="343"/>
                                        </p:tgtEl>
                                      </p:cBhvr>
                                    </p:animEffect>
                                  </p:childTnLst>
                                </p:cTn>
                              </p:par>
                              <p:par>
                                <p:cTn id="97" presetID="22" presetClass="entr" presetSubtype="1" fill="hold" nodeType="withEffect">
                                  <p:stCondLst>
                                    <p:cond delay="800"/>
                                  </p:stCondLst>
                                  <p:childTnLst>
                                    <p:set>
                                      <p:cBhvr>
                                        <p:cTn id="98" dur="1" fill="hold">
                                          <p:stCondLst>
                                            <p:cond delay="0"/>
                                          </p:stCondLst>
                                        </p:cTn>
                                        <p:tgtEl>
                                          <p:spTgt spid="299"/>
                                        </p:tgtEl>
                                        <p:attrNameLst>
                                          <p:attrName>style.visibility</p:attrName>
                                        </p:attrNameLst>
                                      </p:cBhvr>
                                      <p:to>
                                        <p:strVal val="visible"/>
                                      </p:to>
                                    </p:set>
                                    <p:animEffect transition="in" filter="wipe(up)">
                                      <p:cBhvr>
                                        <p:cTn id="99" dur="500"/>
                                        <p:tgtEl>
                                          <p:spTgt spid="29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185"/>
                                        </p:tgtEl>
                                        <p:attrNameLst>
                                          <p:attrName>style.visibility</p:attrName>
                                        </p:attrNameLst>
                                      </p:cBhvr>
                                      <p:to>
                                        <p:strVal val="visible"/>
                                      </p:to>
                                    </p:set>
                                    <p:animEffect transition="in" filter="fade">
                                      <p:cBhvr>
                                        <p:cTn id="104" dur="500"/>
                                        <p:tgtEl>
                                          <p:spTgt spid="185"/>
                                        </p:tgtEl>
                                      </p:cBhvr>
                                    </p:animEffect>
                                  </p:childTnLst>
                                </p:cTn>
                              </p:par>
                            </p:childTnLst>
                          </p:cTn>
                        </p:par>
                        <p:par>
                          <p:cTn id="105" fill="hold">
                            <p:stCondLst>
                              <p:cond delay="500"/>
                            </p:stCondLst>
                            <p:childTnLst>
                              <p:par>
                                <p:cTn id="106" presetID="10" presetClass="entr" presetSubtype="0" fill="hold" nodeType="afterEffect">
                                  <p:stCondLst>
                                    <p:cond delay="0"/>
                                  </p:stCondLst>
                                  <p:childTnLst>
                                    <p:set>
                                      <p:cBhvr>
                                        <p:cTn id="107" dur="1" fill="hold">
                                          <p:stCondLst>
                                            <p:cond delay="0"/>
                                          </p:stCondLst>
                                        </p:cTn>
                                        <p:tgtEl>
                                          <p:spTgt spid="271"/>
                                        </p:tgtEl>
                                        <p:attrNameLst>
                                          <p:attrName>style.visibility</p:attrName>
                                        </p:attrNameLst>
                                      </p:cBhvr>
                                      <p:to>
                                        <p:strVal val="visible"/>
                                      </p:to>
                                    </p:set>
                                    <p:animEffect transition="in" filter="fade">
                                      <p:cBhvr>
                                        <p:cTn id="108" dur="500"/>
                                        <p:tgtEl>
                                          <p:spTgt spid="271"/>
                                        </p:tgtEl>
                                      </p:cBhvr>
                                    </p:animEffect>
                                  </p:childTnLst>
                                </p:cTn>
                              </p:par>
                            </p:childTnLst>
                          </p:cTn>
                        </p:par>
                        <p:par>
                          <p:cTn id="109" fill="hold">
                            <p:stCondLst>
                              <p:cond delay="1000"/>
                            </p:stCondLst>
                            <p:childTnLst>
                              <p:par>
                                <p:cTn id="110" presetID="22" presetClass="entr" presetSubtype="1" fill="hold" nodeType="afterEffect">
                                  <p:stCondLst>
                                    <p:cond delay="0"/>
                                  </p:stCondLst>
                                  <p:childTnLst>
                                    <p:set>
                                      <p:cBhvr>
                                        <p:cTn id="111" dur="1" fill="hold">
                                          <p:stCondLst>
                                            <p:cond delay="0"/>
                                          </p:stCondLst>
                                        </p:cTn>
                                        <p:tgtEl>
                                          <p:spTgt spid="303"/>
                                        </p:tgtEl>
                                        <p:attrNameLst>
                                          <p:attrName>style.visibility</p:attrName>
                                        </p:attrNameLst>
                                      </p:cBhvr>
                                      <p:to>
                                        <p:strVal val="visible"/>
                                      </p:to>
                                    </p:set>
                                    <p:animEffect transition="in" filter="wipe(up)">
                                      <p:cBhvr>
                                        <p:cTn id="112" dur="500"/>
                                        <p:tgtEl>
                                          <p:spTgt spid="303"/>
                                        </p:tgtEl>
                                      </p:cBhvr>
                                    </p:animEffect>
                                  </p:childTnLst>
                                </p:cTn>
                              </p:par>
                            </p:childTnLst>
                          </p:cTn>
                        </p:par>
                        <p:par>
                          <p:cTn id="113" fill="hold">
                            <p:stCondLst>
                              <p:cond delay="1500"/>
                            </p:stCondLst>
                            <p:childTnLst>
                              <p:par>
                                <p:cTn id="114" presetID="22" presetClass="entr" presetSubtype="1" fill="hold" nodeType="afterEffect">
                                  <p:stCondLst>
                                    <p:cond delay="0"/>
                                  </p:stCondLst>
                                  <p:childTnLst>
                                    <p:set>
                                      <p:cBhvr>
                                        <p:cTn id="115" dur="1" fill="hold">
                                          <p:stCondLst>
                                            <p:cond delay="0"/>
                                          </p:stCondLst>
                                        </p:cTn>
                                        <p:tgtEl>
                                          <p:spTgt spid="306"/>
                                        </p:tgtEl>
                                        <p:attrNameLst>
                                          <p:attrName>style.visibility</p:attrName>
                                        </p:attrNameLst>
                                      </p:cBhvr>
                                      <p:to>
                                        <p:strVal val="visible"/>
                                      </p:to>
                                    </p:set>
                                    <p:animEffect transition="in" filter="wipe(up)">
                                      <p:cBhvr>
                                        <p:cTn id="116" dur="500"/>
                                        <p:tgtEl>
                                          <p:spTgt spid="306"/>
                                        </p:tgtEl>
                                      </p:cBhvr>
                                    </p:animEffect>
                                  </p:childTnLst>
                                </p:cTn>
                              </p:par>
                            </p:childTnLst>
                          </p:cTn>
                        </p:par>
                        <p:par>
                          <p:cTn id="117" fill="hold">
                            <p:stCondLst>
                              <p:cond delay="2000"/>
                            </p:stCondLst>
                            <p:childTnLst>
                              <p:par>
                                <p:cTn id="118" presetID="22" presetClass="entr" presetSubtype="1" fill="hold" nodeType="afterEffect">
                                  <p:stCondLst>
                                    <p:cond delay="0"/>
                                  </p:stCondLst>
                                  <p:childTnLst>
                                    <p:set>
                                      <p:cBhvr>
                                        <p:cTn id="119" dur="1" fill="hold">
                                          <p:stCondLst>
                                            <p:cond delay="0"/>
                                          </p:stCondLst>
                                        </p:cTn>
                                        <p:tgtEl>
                                          <p:spTgt spid="349"/>
                                        </p:tgtEl>
                                        <p:attrNameLst>
                                          <p:attrName>style.visibility</p:attrName>
                                        </p:attrNameLst>
                                      </p:cBhvr>
                                      <p:to>
                                        <p:strVal val="visible"/>
                                      </p:to>
                                    </p:set>
                                    <p:animEffect transition="in" filter="wipe(up)">
                                      <p:cBhvr>
                                        <p:cTn id="120" dur="500"/>
                                        <p:tgtEl>
                                          <p:spTgt spid="349"/>
                                        </p:tgtEl>
                                      </p:cBhvr>
                                    </p:animEffect>
                                  </p:childTnLst>
                                </p:cTn>
                              </p:par>
                              <p:par>
                                <p:cTn id="121" presetID="22" presetClass="entr" presetSubtype="1" fill="hold" nodeType="withEffect">
                                  <p:stCondLst>
                                    <p:cond delay="0"/>
                                  </p:stCondLst>
                                  <p:childTnLst>
                                    <p:set>
                                      <p:cBhvr>
                                        <p:cTn id="122" dur="1" fill="hold">
                                          <p:stCondLst>
                                            <p:cond delay="0"/>
                                          </p:stCondLst>
                                        </p:cTn>
                                        <p:tgtEl>
                                          <p:spTgt spid="309"/>
                                        </p:tgtEl>
                                        <p:attrNameLst>
                                          <p:attrName>style.visibility</p:attrName>
                                        </p:attrNameLst>
                                      </p:cBhvr>
                                      <p:to>
                                        <p:strVal val="visible"/>
                                      </p:to>
                                    </p:set>
                                    <p:animEffect transition="in" filter="wipe(up)">
                                      <p:cBhvr>
                                        <p:cTn id="123" dur="500"/>
                                        <p:tgtEl>
                                          <p:spTgt spid="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solidFill>
                  <a:srgbClr val="0069BA"/>
                </a:solidFill>
              </a:rPr>
              <a:t>Load Balancing &amp; Fault Tolerance</a:t>
            </a:r>
          </a:p>
        </p:txBody>
      </p:sp>
      <p:sp>
        <p:nvSpPr>
          <p:cNvPr id="221" name="Can 220"/>
          <p:cNvSpPr/>
          <p:nvPr/>
        </p:nvSpPr>
        <p:spPr>
          <a:xfrm>
            <a:off x="5763608" y="5481824"/>
            <a:ext cx="433979" cy="49143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nvGrpSpPr>
          <p:cNvPr id="391" name="Group 390"/>
          <p:cNvGrpSpPr/>
          <p:nvPr/>
        </p:nvGrpSpPr>
        <p:grpSpPr>
          <a:xfrm>
            <a:off x="4376346" y="1723157"/>
            <a:ext cx="3523328" cy="3085625"/>
            <a:chOff x="4156030" y="3448050"/>
            <a:chExt cx="2566671" cy="2250456"/>
          </a:xfrm>
        </p:grpSpPr>
        <p:sp>
          <p:nvSpPr>
            <p:cNvPr id="392" name="Rectangle 391"/>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393" name="Flowchart: Alternate Process 392"/>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8996">
                <a:defRPr/>
              </a:pPr>
              <a:r>
                <a:rPr lang="en-US" sz="1467" b="1" kern="0">
                  <a:solidFill>
                    <a:schemeClr val="bg1"/>
                  </a:solidFill>
                  <a:latin typeface="Lucida Console" panose="020B0609040504020204" pitchFamily="49" charset="0"/>
                </a:rPr>
                <a:t>NODE</a:t>
              </a:r>
            </a:p>
          </p:txBody>
        </p:sp>
      </p:grpSp>
      <p:grpSp>
        <p:nvGrpSpPr>
          <p:cNvPr id="394" name="Group 393"/>
          <p:cNvGrpSpPr/>
          <p:nvPr/>
        </p:nvGrpSpPr>
        <p:grpSpPr>
          <a:xfrm>
            <a:off x="6246102" y="2370190"/>
            <a:ext cx="1513968" cy="2261450"/>
            <a:chOff x="7441366" y="1793260"/>
            <a:chExt cx="1135637" cy="1696328"/>
          </a:xfrm>
        </p:grpSpPr>
        <p:sp>
          <p:nvSpPr>
            <p:cNvPr id="395" name="Rectangle 394"/>
            <p:cNvSpPr/>
            <p:nvPr/>
          </p:nvSpPr>
          <p:spPr>
            <a:xfrm>
              <a:off x="7441367" y="1933398"/>
              <a:ext cx="1135636" cy="1556190"/>
            </a:xfrm>
            <a:prstGeom prst="rect">
              <a:avLst/>
            </a:prstGeom>
            <a:solidFill>
              <a:schemeClr val="bg1">
                <a:lumMod val="85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396" name="Flowchart: Alternate Process 395"/>
            <p:cNvSpPr/>
            <p:nvPr/>
          </p:nvSpPr>
          <p:spPr>
            <a:xfrm>
              <a:off x="7441366" y="1793260"/>
              <a:ext cx="968381"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8996">
                <a:defRPr/>
              </a:pPr>
              <a:r>
                <a:rPr lang="en-US" sz="1467" b="1" kern="0">
                  <a:solidFill>
                    <a:schemeClr val="bg1"/>
                  </a:solidFill>
                  <a:latin typeface="Calibri"/>
                </a:rPr>
                <a:t>Image Cache</a:t>
              </a:r>
            </a:p>
          </p:txBody>
        </p:sp>
      </p:grpSp>
      <p:grpSp>
        <p:nvGrpSpPr>
          <p:cNvPr id="397" name="Group 396"/>
          <p:cNvGrpSpPr/>
          <p:nvPr/>
        </p:nvGrpSpPr>
        <p:grpSpPr>
          <a:xfrm>
            <a:off x="4554242" y="2370190"/>
            <a:ext cx="1513967" cy="2261450"/>
            <a:chOff x="6172291" y="1793260"/>
            <a:chExt cx="1135636" cy="1696328"/>
          </a:xfrm>
        </p:grpSpPr>
        <p:sp>
          <p:nvSpPr>
            <p:cNvPr id="398" name="Rectangle 397"/>
            <p:cNvSpPr/>
            <p:nvPr/>
          </p:nvSpPr>
          <p:spPr>
            <a:xfrm>
              <a:off x="6172291" y="1933398"/>
              <a:ext cx="1135636" cy="1556190"/>
            </a:xfrm>
            <a:prstGeom prst="rect">
              <a:avLst/>
            </a:prstGeom>
            <a:solidFill>
              <a:schemeClr val="tx1">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399" name="Flowchart: Alternate Process 398"/>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8996">
                <a:defRPr/>
              </a:pPr>
              <a:r>
                <a:rPr lang="en-US" sz="1467" b="1" kern="0">
                  <a:solidFill>
                    <a:schemeClr val="bg1"/>
                  </a:solidFill>
                  <a:latin typeface="Calibri"/>
                </a:rPr>
                <a:t>Containers</a:t>
              </a:r>
            </a:p>
          </p:txBody>
        </p:sp>
      </p:grpSp>
      <p:sp>
        <p:nvSpPr>
          <p:cNvPr id="400" name="Rectangle 399"/>
          <p:cNvSpPr/>
          <p:nvPr/>
        </p:nvSpPr>
        <p:spPr>
          <a:xfrm>
            <a:off x="4547349" y="2086609"/>
            <a:ext cx="3212721" cy="219517"/>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r>
              <a:rPr lang="en-US" sz="1467" kern="0">
                <a:solidFill>
                  <a:schemeClr val="bg1"/>
                </a:solidFill>
                <a:latin typeface="Calibri"/>
              </a:rPr>
              <a:t>Daemon</a:t>
            </a:r>
          </a:p>
        </p:txBody>
      </p:sp>
      <p:grpSp>
        <p:nvGrpSpPr>
          <p:cNvPr id="492" name="Group 491"/>
          <p:cNvGrpSpPr/>
          <p:nvPr/>
        </p:nvGrpSpPr>
        <p:grpSpPr>
          <a:xfrm>
            <a:off x="4584949" y="2703728"/>
            <a:ext cx="721037" cy="444217"/>
            <a:chOff x="3240661" y="1005909"/>
            <a:chExt cx="540854" cy="333210"/>
          </a:xfrm>
        </p:grpSpPr>
        <p:grpSp>
          <p:nvGrpSpPr>
            <p:cNvPr id="493" name="Group 492"/>
            <p:cNvGrpSpPr/>
            <p:nvPr/>
          </p:nvGrpSpPr>
          <p:grpSpPr>
            <a:xfrm>
              <a:off x="3240661" y="1005909"/>
              <a:ext cx="540854" cy="333210"/>
              <a:chOff x="1926169" y="1632181"/>
              <a:chExt cx="540854" cy="333210"/>
            </a:xfrm>
          </p:grpSpPr>
          <p:sp>
            <p:nvSpPr>
              <p:cNvPr id="495" name="Rectangle 494"/>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496" name="Rectangle 495"/>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nvGrpSpPr>
              <p:cNvPr id="497" name="Group 496"/>
              <p:cNvGrpSpPr/>
              <p:nvPr/>
            </p:nvGrpSpPr>
            <p:grpSpPr>
              <a:xfrm>
                <a:off x="2431188" y="1665409"/>
                <a:ext cx="609600" cy="266755"/>
                <a:chOff x="1371600" y="2038342"/>
                <a:chExt cx="609600" cy="393263"/>
              </a:xfrm>
            </p:grpSpPr>
            <p:cxnSp>
              <p:nvCxnSpPr>
                <p:cNvPr id="501" name="Straight Connector 500"/>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7" name="Straight Connector 506"/>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98" name="Rectangle 497"/>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499" name="Rectangle 498"/>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500" name="Rectangle 499"/>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sp>
          <p:nvSpPr>
            <p:cNvPr id="494" name="Rectangle 493"/>
            <p:cNvSpPr/>
            <p:nvPr/>
          </p:nvSpPr>
          <p:spPr>
            <a:xfrm>
              <a:off x="3329686" y="1087066"/>
              <a:ext cx="324240" cy="164616"/>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srgbClr val="002060"/>
                  </a:solidFill>
                  <a:latin typeface="Calibri"/>
                </a:rPr>
                <a:t>Web</a:t>
              </a:r>
            </a:p>
          </p:txBody>
        </p:sp>
      </p:grpSp>
      <p:grpSp>
        <p:nvGrpSpPr>
          <p:cNvPr id="582" name="Group 581"/>
          <p:cNvGrpSpPr/>
          <p:nvPr/>
        </p:nvGrpSpPr>
        <p:grpSpPr>
          <a:xfrm>
            <a:off x="5308634" y="2703728"/>
            <a:ext cx="721037" cy="444217"/>
            <a:chOff x="2877183" y="2583280"/>
            <a:chExt cx="540854" cy="333210"/>
          </a:xfrm>
        </p:grpSpPr>
        <p:grpSp>
          <p:nvGrpSpPr>
            <p:cNvPr id="583" name="Group 582"/>
            <p:cNvGrpSpPr/>
            <p:nvPr/>
          </p:nvGrpSpPr>
          <p:grpSpPr>
            <a:xfrm>
              <a:off x="2877183" y="2583280"/>
              <a:ext cx="540854" cy="333210"/>
              <a:chOff x="1926169" y="1632181"/>
              <a:chExt cx="540854" cy="333210"/>
            </a:xfrm>
          </p:grpSpPr>
          <p:sp>
            <p:nvSpPr>
              <p:cNvPr id="586" name="Rectangle 58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587" name="Rectangle 586"/>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589" name="Rectangle 58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590" name="Rectangle 58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591" name="Rectangle 59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pic>
          <p:nvPicPr>
            <p:cNvPr id="585"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34147" y="2643568"/>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1" name="Group 600"/>
          <p:cNvGrpSpPr/>
          <p:nvPr/>
        </p:nvGrpSpPr>
        <p:grpSpPr>
          <a:xfrm>
            <a:off x="7039739" y="2793282"/>
            <a:ext cx="557233" cy="557233"/>
            <a:chOff x="6631467" y="1985441"/>
            <a:chExt cx="417984" cy="417984"/>
          </a:xfrm>
        </p:grpSpPr>
        <p:sp>
          <p:nvSpPr>
            <p:cNvPr id="602" name="Rectangle 601"/>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pic>
          <p:nvPicPr>
            <p:cNvPr id="603" name="Picture 2" descr="http://nginx.com/wp-content/uploads/2014/10/icon-load-balancing.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4" name="Group 603"/>
          <p:cNvGrpSpPr/>
          <p:nvPr/>
        </p:nvGrpSpPr>
        <p:grpSpPr>
          <a:xfrm>
            <a:off x="6420018" y="2784960"/>
            <a:ext cx="557233" cy="557233"/>
            <a:chOff x="6098534" y="1990948"/>
            <a:chExt cx="417984" cy="417984"/>
          </a:xfrm>
        </p:grpSpPr>
        <p:sp>
          <p:nvSpPr>
            <p:cNvPr id="605" name="Rectangle 604"/>
            <p:cNvSpPr/>
            <p:nvPr/>
          </p:nvSpPr>
          <p:spPr>
            <a:xfrm>
              <a:off x="6098534" y="1990948"/>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606" name="Rectangle 605"/>
            <p:cNvSpPr/>
            <p:nvPr/>
          </p:nvSpPr>
          <p:spPr>
            <a:xfrm>
              <a:off x="6145406" y="2117632"/>
              <a:ext cx="324240" cy="1646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srgbClr val="002060"/>
                  </a:solidFill>
                  <a:latin typeface="Calibri"/>
                </a:rPr>
                <a:t>Web</a:t>
              </a:r>
            </a:p>
          </p:txBody>
        </p:sp>
      </p:grpSp>
      <p:grpSp>
        <p:nvGrpSpPr>
          <p:cNvPr id="607" name="Group 606"/>
          <p:cNvGrpSpPr/>
          <p:nvPr/>
        </p:nvGrpSpPr>
        <p:grpSpPr>
          <a:xfrm>
            <a:off x="6425105" y="3410769"/>
            <a:ext cx="557233" cy="557233"/>
            <a:chOff x="6102350" y="2460371"/>
            <a:chExt cx="417984" cy="417984"/>
          </a:xfrm>
        </p:grpSpPr>
        <p:sp>
          <p:nvSpPr>
            <p:cNvPr id="608" name="Rectangle 607"/>
            <p:cNvSpPr/>
            <p:nvPr/>
          </p:nvSpPr>
          <p:spPr>
            <a:xfrm>
              <a:off x="6102350" y="246037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609" name="Rectangle 608"/>
            <p:cNvSpPr/>
            <p:nvPr/>
          </p:nvSpPr>
          <p:spPr>
            <a:xfrm>
              <a:off x="6149222" y="2587055"/>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prstClr val="black"/>
                  </a:solidFill>
                  <a:latin typeface="Calibri"/>
                </a:rPr>
                <a:t>API</a:t>
              </a:r>
            </a:p>
          </p:txBody>
        </p:sp>
      </p:grpSp>
      <p:sp>
        <p:nvSpPr>
          <p:cNvPr id="611" name="Rectangle 610"/>
          <p:cNvSpPr/>
          <p:nvPr/>
        </p:nvSpPr>
        <p:spPr>
          <a:xfrm>
            <a:off x="7042349" y="3417015"/>
            <a:ext cx="557233" cy="557233"/>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nvGrpSpPr>
          <p:cNvPr id="226" name="Group 225">
            <a:extLst>
              <a:ext uri="{FF2B5EF4-FFF2-40B4-BE49-F238E27FC236}">
                <a16:creationId xmlns:a16="http://schemas.microsoft.com/office/drawing/2014/main" id="{1E5F2BA3-9A9B-4898-9D30-F6AB98749C5C}"/>
              </a:ext>
            </a:extLst>
          </p:cNvPr>
          <p:cNvGrpSpPr/>
          <p:nvPr/>
        </p:nvGrpSpPr>
        <p:grpSpPr>
          <a:xfrm>
            <a:off x="4581601" y="3152555"/>
            <a:ext cx="721037" cy="444217"/>
            <a:chOff x="3240661" y="1005909"/>
            <a:chExt cx="540854" cy="333210"/>
          </a:xfrm>
        </p:grpSpPr>
        <p:grpSp>
          <p:nvGrpSpPr>
            <p:cNvPr id="227" name="Group 226">
              <a:extLst>
                <a:ext uri="{FF2B5EF4-FFF2-40B4-BE49-F238E27FC236}">
                  <a16:creationId xmlns:a16="http://schemas.microsoft.com/office/drawing/2014/main" id="{12B180F5-A5D0-4648-84D0-4ED58B5BD06D}"/>
                </a:ext>
              </a:extLst>
            </p:cNvPr>
            <p:cNvGrpSpPr/>
            <p:nvPr/>
          </p:nvGrpSpPr>
          <p:grpSpPr>
            <a:xfrm>
              <a:off x="3240661" y="1005909"/>
              <a:ext cx="540854" cy="333210"/>
              <a:chOff x="1926169" y="1632181"/>
              <a:chExt cx="540854" cy="333210"/>
            </a:xfrm>
          </p:grpSpPr>
          <p:sp>
            <p:nvSpPr>
              <p:cNvPr id="229" name="Rectangle 228">
                <a:extLst>
                  <a:ext uri="{FF2B5EF4-FFF2-40B4-BE49-F238E27FC236}">
                    <a16:creationId xmlns:a16="http://schemas.microsoft.com/office/drawing/2014/main" id="{6FB04E96-90B8-47ED-8ABE-BD331E5D6799}"/>
                  </a:ext>
                </a:extLst>
              </p:cNvPr>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30" name="Rectangle 229">
                <a:extLst>
                  <a:ext uri="{FF2B5EF4-FFF2-40B4-BE49-F238E27FC236}">
                    <a16:creationId xmlns:a16="http://schemas.microsoft.com/office/drawing/2014/main" id="{94D741C6-D82B-4F5D-BEF1-0A7C96672F00}"/>
                  </a:ext>
                </a:extLst>
              </p:cNvPr>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32" name="Rectangle 231">
                <a:extLst>
                  <a:ext uri="{FF2B5EF4-FFF2-40B4-BE49-F238E27FC236}">
                    <a16:creationId xmlns:a16="http://schemas.microsoft.com/office/drawing/2014/main" id="{37544669-D854-4991-971B-D0AA215FEFB9}"/>
                  </a:ext>
                </a:extLst>
              </p:cNvPr>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33" name="Rectangle 232">
                <a:extLst>
                  <a:ext uri="{FF2B5EF4-FFF2-40B4-BE49-F238E27FC236}">
                    <a16:creationId xmlns:a16="http://schemas.microsoft.com/office/drawing/2014/main" id="{4ACFC51D-5F7E-4993-A2C3-9EEBAC8011A3}"/>
                  </a:ext>
                </a:extLst>
              </p:cNvPr>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34" name="Rectangle 233">
                <a:extLst>
                  <a:ext uri="{FF2B5EF4-FFF2-40B4-BE49-F238E27FC236}">
                    <a16:creationId xmlns:a16="http://schemas.microsoft.com/office/drawing/2014/main" id="{64BA2B0A-78FC-4D89-9B95-D71F5AD3F323}"/>
                  </a:ext>
                </a:extLst>
              </p:cNvPr>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sp>
          <p:nvSpPr>
            <p:cNvPr id="228" name="Rectangle 227">
              <a:extLst>
                <a:ext uri="{FF2B5EF4-FFF2-40B4-BE49-F238E27FC236}">
                  <a16:creationId xmlns:a16="http://schemas.microsoft.com/office/drawing/2014/main" id="{97EF08B3-0AC2-412D-A65F-90C0730A681F}"/>
                </a:ext>
              </a:extLst>
            </p:cNvPr>
            <p:cNvSpPr/>
            <p:nvPr/>
          </p:nvSpPr>
          <p:spPr>
            <a:xfrm>
              <a:off x="3329686" y="1087066"/>
              <a:ext cx="324240" cy="164616"/>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srgbClr val="002060"/>
                  </a:solidFill>
                  <a:latin typeface="Calibri"/>
                </a:rPr>
                <a:t>Web</a:t>
              </a:r>
            </a:p>
          </p:txBody>
        </p:sp>
      </p:grpSp>
      <p:grpSp>
        <p:nvGrpSpPr>
          <p:cNvPr id="244" name="Group 243">
            <a:extLst>
              <a:ext uri="{FF2B5EF4-FFF2-40B4-BE49-F238E27FC236}">
                <a16:creationId xmlns:a16="http://schemas.microsoft.com/office/drawing/2014/main" id="{0375CEEF-1886-4143-AAEC-C87A95E6A174}"/>
              </a:ext>
            </a:extLst>
          </p:cNvPr>
          <p:cNvGrpSpPr/>
          <p:nvPr/>
        </p:nvGrpSpPr>
        <p:grpSpPr>
          <a:xfrm>
            <a:off x="5305083" y="3152557"/>
            <a:ext cx="721037" cy="444217"/>
            <a:chOff x="3240661" y="1005909"/>
            <a:chExt cx="540854" cy="333210"/>
          </a:xfrm>
        </p:grpSpPr>
        <p:grpSp>
          <p:nvGrpSpPr>
            <p:cNvPr id="245" name="Group 244">
              <a:extLst>
                <a:ext uri="{FF2B5EF4-FFF2-40B4-BE49-F238E27FC236}">
                  <a16:creationId xmlns:a16="http://schemas.microsoft.com/office/drawing/2014/main" id="{EA05F560-638D-4F63-A795-71C8C12A13B9}"/>
                </a:ext>
              </a:extLst>
            </p:cNvPr>
            <p:cNvGrpSpPr/>
            <p:nvPr/>
          </p:nvGrpSpPr>
          <p:grpSpPr>
            <a:xfrm>
              <a:off x="3240661" y="1005909"/>
              <a:ext cx="540854" cy="333210"/>
              <a:chOff x="1926169" y="1632181"/>
              <a:chExt cx="540854" cy="333210"/>
            </a:xfrm>
          </p:grpSpPr>
          <p:sp>
            <p:nvSpPr>
              <p:cNvPr id="247" name="Rectangle 246">
                <a:extLst>
                  <a:ext uri="{FF2B5EF4-FFF2-40B4-BE49-F238E27FC236}">
                    <a16:creationId xmlns:a16="http://schemas.microsoft.com/office/drawing/2014/main" id="{12599E1F-8020-4F89-A5FA-9664CE20A758}"/>
                  </a:ext>
                </a:extLst>
              </p:cNvPr>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48" name="Rectangle 247">
                <a:extLst>
                  <a:ext uri="{FF2B5EF4-FFF2-40B4-BE49-F238E27FC236}">
                    <a16:creationId xmlns:a16="http://schemas.microsoft.com/office/drawing/2014/main" id="{687CB90B-B3EA-4638-BF84-ECCBB3522BA0}"/>
                  </a:ext>
                </a:extLst>
              </p:cNvPr>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49" name="Rectangle 248">
                <a:extLst>
                  <a:ext uri="{FF2B5EF4-FFF2-40B4-BE49-F238E27FC236}">
                    <a16:creationId xmlns:a16="http://schemas.microsoft.com/office/drawing/2014/main" id="{FC0AAB1B-97EE-44A3-8EBB-37A37DEC81BE}"/>
                  </a:ext>
                </a:extLst>
              </p:cNvPr>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50" name="Rectangle 249">
                <a:extLst>
                  <a:ext uri="{FF2B5EF4-FFF2-40B4-BE49-F238E27FC236}">
                    <a16:creationId xmlns:a16="http://schemas.microsoft.com/office/drawing/2014/main" id="{027B0E66-FEB6-4B7C-B525-8D2D8AA8E412}"/>
                  </a:ext>
                </a:extLst>
              </p:cNvPr>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51" name="Rectangle 250">
                <a:extLst>
                  <a:ext uri="{FF2B5EF4-FFF2-40B4-BE49-F238E27FC236}">
                    <a16:creationId xmlns:a16="http://schemas.microsoft.com/office/drawing/2014/main" id="{EE360A63-8959-4166-8E9D-F6B53E0C1927}"/>
                  </a:ext>
                </a:extLst>
              </p:cNvPr>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sp>
          <p:nvSpPr>
            <p:cNvPr id="246" name="Rectangle 245">
              <a:extLst>
                <a:ext uri="{FF2B5EF4-FFF2-40B4-BE49-F238E27FC236}">
                  <a16:creationId xmlns:a16="http://schemas.microsoft.com/office/drawing/2014/main" id="{3F4FBCCE-7672-42F4-ACFE-9A60DE7826D2}"/>
                </a:ext>
              </a:extLst>
            </p:cNvPr>
            <p:cNvSpPr/>
            <p:nvPr/>
          </p:nvSpPr>
          <p:spPr>
            <a:xfrm>
              <a:off x="3329686" y="1087066"/>
              <a:ext cx="324240" cy="164616"/>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srgbClr val="002060"/>
                  </a:solidFill>
                  <a:latin typeface="Calibri"/>
                </a:rPr>
                <a:t>Web</a:t>
              </a:r>
            </a:p>
          </p:txBody>
        </p:sp>
      </p:grpSp>
      <p:grpSp>
        <p:nvGrpSpPr>
          <p:cNvPr id="252" name="Group 251">
            <a:extLst>
              <a:ext uri="{FF2B5EF4-FFF2-40B4-BE49-F238E27FC236}">
                <a16:creationId xmlns:a16="http://schemas.microsoft.com/office/drawing/2014/main" id="{A05E7718-1F98-4718-81DC-C191C54A4BD2}"/>
              </a:ext>
            </a:extLst>
          </p:cNvPr>
          <p:cNvGrpSpPr/>
          <p:nvPr/>
        </p:nvGrpSpPr>
        <p:grpSpPr>
          <a:xfrm>
            <a:off x="4581600" y="3584630"/>
            <a:ext cx="721037" cy="444217"/>
            <a:chOff x="3240661" y="1005909"/>
            <a:chExt cx="540854" cy="333210"/>
          </a:xfrm>
        </p:grpSpPr>
        <p:grpSp>
          <p:nvGrpSpPr>
            <p:cNvPr id="253" name="Group 252">
              <a:extLst>
                <a:ext uri="{FF2B5EF4-FFF2-40B4-BE49-F238E27FC236}">
                  <a16:creationId xmlns:a16="http://schemas.microsoft.com/office/drawing/2014/main" id="{E3567808-B273-4329-BDA7-FF672B0DA364}"/>
                </a:ext>
              </a:extLst>
            </p:cNvPr>
            <p:cNvGrpSpPr/>
            <p:nvPr/>
          </p:nvGrpSpPr>
          <p:grpSpPr>
            <a:xfrm>
              <a:off x="3240661" y="1005909"/>
              <a:ext cx="540854" cy="333210"/>
              <a:chOff x="1926169" y="1632181"/>
              <a:chExt cx="540854" cy="333210"/>
            </a:xfrm>
          </p:grpSpPr>
          <p:sp>
            <p:nvSpPr>
              <p:cNvPr id="255" name="Rectangle 254">
                <a:extLst>
                  <a:ext uri="{FF2B5EF4-FFF2-40B4-BE49-F238E27FC236}">
                    <a16:creationId xmlns:a16="http://schemas.microsoft.com/office/drawing/2014/main" id="{BC86C361-EA3A-4034-8E8B-FF4D29752FFA}"/>
                  </a:ext>
                </a:extLst>
              </p:cNvPr>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56" name="Rectangle 255">
                <a:extLst>
                  <a:ext uri="{FF2B5EF4-FFF2-40B4-BE49-F238E27FC236}">
                    <a16:creationId xmlns:a16="http://schemas.microsoft.com/office/drawing/2014/main" id="{6714069E-5CFB-45A0-8B68-76D0737C87D6}"/>
                  </a:ext>
                </a:extLst>
              </p:cNvPr>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57" name="Rectangle 256">
                <a:extLst>
                  <a:ext uri="{FF2B5EF4-FFF2-40B4-BE49-F238E27FC236}">
                    <a16:creationId xmlns:a16="http://schemas.microsoft.com/office/drawing/2014/main" id="{FB557109-0305-4429-84E8-C583600E1E20}"/>
                  </a:ext>
                </a:extLst>
              </p:cNvPr>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58" name="Rectangle 257">
                <a:extLst>
                  <a:ext uri="{FF2B5EF4-FFF2-40B4-BE49-F238E27FC236}">
                    <a16:creationId xmlns:a16="http://schemas.microsoft.com/office/drawing/2014/main" id="{D0B37AA2-3832-44CC-BF06-4BA3621E6EBA}"/>
                  </a:ext>
                </a:extLst>
              </p:cNvPr>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59" name="Rectangle 258">
                <a:extLst>
                  <a:ext uri="{FF2B5EF4-FFF2-40B4-BE49-F238E27FC236}">
                    <a16:creationId xmlns:a16="http://schemas.microsoft.com/office/drawing/2014/main" id="{E980358F-68EB-46F9-AB61-F2ABC1FA2D4D}"/>
                  </a:ext>
                </a:extLst>
              </p:cNvPr>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sp>
          <p:nvSpPr>
            <p:cNvPr id="254" name="Rectangle 253">
              <a:extLst>
                <a:ext uri="{FF2B5EF4-FFF2-40B4-BE49-F238E27FC236}">
                  <a16:creationId xmlns:a16="http://schemas.microsoft.com/office/drawing/2014/main" id="{48A07425-40A2-4C2C-8EF1-BB1ED3614E99}"/>
                </a:ext>
              </a:extLst>
            </p:cNvPr>
            <p:cNvSpPr/>
            <p:nvPr/>
          </p:nvSpPr>
          <p:spPr>
            <a:xfrm>
              <a:off x="3329686" y="1087066"/>
              <a:ext cx="324240" cy="164616"/>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srgbClr val="002060"/>
                  </a:solidFill>
                  <a:latin typeface="Calibri"/>
                </a:rPr>
                <a:t>Web</a:t>
              </a:r>
            </a:p>
          </p:txBody>
        </p:sp>
      </p:grpSp>
      <p:grpSp>
        <p:nvGrpSpPr>
          <p:cNvPr id="260" name="Group 259">
            <a:extLst>
              <a:ext uri="{FF2B5EF4-FFF2-40B4-BE49-F238E27FC236}">
                <a16:creationId xmlns:a16="http://schemas.microsoft.com/office/drawing/2014/main" id="{C1A2E37E-BEE9-4057-83DF-FC6056143D6F}"/>
              </a:ext>
            </a:extLst>
          </p:cNvPr>
          <p:cNvGrpSpPr/>
          <p:nvPr/>
        </p:nvGrpSpPr>
        <p:grpSpPr>
          <a:xfrm>
            <a:off x="5300054" y="3584630"/>
            <a:ext cx="721037" cy="444217"/>
            <a:chOff x="3240661" y="1005909"/>
            <a:chExt cx="540854" cy="333210"/>
          </a:xfrm>
        </p:grpSpPr>
        <p:grpSp>
          <p:nvGrpSpPr>
            <p:cNvPr id="261" name="Group 260">
              <a:extLst>
                <a:ext uri="{FF2B5EF4-FFF2-40B4-BE49-F238E27FC236}">
                  <a16:creationId xmlns:a16="http://schemas.microsoft.com/office/drawing/2014/main" id="{D7407617-AB91-4395-BDB2-51180C94C175}"/>
                </a:ext>
              </a:extLst>
            </p:cNvPr>
            <p:cNvGrpSpPr/>
            <p:nvPr/>
          </p:nvGrpSpPr>
          <p:grpSpPr>
            <a:xfrm>
              <a:off x="3240661" y="1005909"/>
              <a:ext cx="540854" cy="333210"/>
              <a:chOff x="1926169" y="1632181"/>
              <a:chExt cx="540854" cy="333210"/>
            </a:xfrm>
          </p:grpSpPr>
          <p:sp>
            <p:nvSpPr>
              <p:cNvPr id="263" name="Rectangle 262">
                <a:extLst>
                  <a:ext uri="{FF2B5EF4-FFF2-40B4-BE49-F238E27FC236}">
                    <a16:creationId xmlns:a16="http://schemas.microsoft.com/office/drawing/2014/main" id="{F6A9ABC2-116D-455C-9641-2F7A7A90DCEB}"/>
                  </a:ext>
                </a:extLst>
              </p:cNvPr>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64" name="Rectangle 263">
                <a:extLst>
                  <a:ext uri="{FF2B5EF4-FFF2-40B4-BE49-F238E27FC236}">
                    <a16:creationId xmlns:a16="http://schemas.microsoft.com/office/drawing/2014/main" id="{5D30D9C1-125C-4400-8D7C-787B3F3F581A}"/>
                  </a:ext>
                </a:extLst>
              </p:cNvPr>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65" name="Rectangle 264">
                <a:extLst>
                  <a:ext uri="{FF2B5EF4-FFF2-40B4-BE49-F238E27FC236}">
                    <a16:creationId xmlns:a16="http://schemas.microsoft.com/office/drawing/2014/main" id="{9AE861C3-5AAD-4DDD-99A7-75B50E979C94}"/>
                  </a:ext>
                </a:extLst>
              </p:cNvPr>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66" name="Rectangle 265">
                <a:extLst>
                  <a:ext uri="{FF2B5EF4-FFF2-40B4-BE49-F238E27FC236}">
                    <a16:creationId xmlns:a16="http://schemas.microsoft.com/office/drawing/2014/main" id="{1BE976DC-4076-4D6C-A256-2F93FE1AE6FE}"/>
                  </a:ext>
                </a:extLst>
              </p:cNvPr>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67" name="Rectangle 266">
                <a:extLst>
                  <a:ext uri="{FF2B5EF4-FFF2-40B4-BE49-F238E27FC236}">
                    <a16:creationId xmlns:a16="http://schemas.microsoft.com/office/drawing/2014/main" id="{E5F7A99B-EE8A-485E-A2AE-42105EE8FEF5}"/>
                  </a:ext>
                </a:extLst>
              </p:cNvPr>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sp>
          <p:nvSpPr>
            <p:cNvPr id="262" name="Rectangle 261">
              <a:extLst>
                <a:ext uri="{FF2B5EF4-FFF2-40B4-BE49-F238E27FC236}">
                  <a16:creationId xmlns:a16="http://schemas.microsoft.com/office/drawing/2014/main" id="{3D674DCE-415C-41B6-A650-2007074CC9D1}"/>
                </a:ext>
              </a:extLst>
            </p:cNvPr>
            <p:cNvSpPr/>
            <p:nvPr/>
          </p:nvSpPr>
          <p:spPr>
            <a:xfrm>
              <a:off x="3329686" y="1087066"/>
              <a:ext cx="324240" cy="164616"/>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srgbClr val="002060"/>
                  </a:solidFill>
                  <a:latin typeface="Calibri"/>
                </a:rPr>
                <a:t>Web</a:t>
              </a:r>
            </a:p>
          </p:txBody>
        </p:sp>
      </p:grpSp>
      <p:grpSp>
        <p:nvGrpSpPr>
          <p:cNvPr id="286" name="Group 285">
            <a:extLst>
              <a:ext uri="{FF2B5EF4-FFF2-40B4-BE49-F238E27FC236}">
                <a16:creationId xmlns:a16="http://schemas.microsoft.com/office/drawing/2014/main" id="{9DA92E84-789B-4C13-9B09-D79BA41F3E47}"/>
              </a:ext>
            </a:extLst>
          </p:cNvPr>
          <p:cNvGrpSpPr/>
          <p:nvPr/>
        </p:nvGrpSpPr>
        <p:grpSpPr>
          <a:xfrm>
            <a:off x="5301731" y="4018384"/>
            <a:ext cx="721037" cy="444217"/>
            <a:chOff x="1926169" y="1632181"/>
            <a:chExt cx="540854" cy="333210"/>
          </a:xfrm>
        </p:grpSpPr>
        <p:sp>
          <p:nvSpPr>
            <p:cNvPr id="287" name="Rectangle 286">
              <a:extLst>
                <a:ext uri="{FF2B5EF4-FFF2-40B4-BE49-F238E27FC236}">
                  <a16:creationId xmlns:a16="http://schemas.microsoft.com/office/drawing/2014/main" id="{E3E923EF-FACC-47A0-BBE3-B91815CA1B15}"/>
                </a:ext>
              </a:extLst>
            </p:cNvPr>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88" name="Rectangle 287">
              <a:extLst>
                <a:ext uri="{FF2B5EF4-FFF2-40B4-BE49-F238E27FC236}">
                  <a16:creationId xmlns:a16="http://schemas.microsoft.com/office/drawing/2014/main" id="{09C7300C-18B3-4800-83A4-9F88F35D70E3}"/>
                </a:ext>
              </a:extLst>
            </p:cNvPr>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89" name="Rectangle 288">
              <a:extLst>
                <a:ext uri="{FF2B5EF4-FFF2-40B4-BE49-F238E27FC236}">
                  <a16:creationId xmlns:a16="http://schemas.microsoft.com/office/drawing/2014/main" id="{FE60CC06-E734-4C19-92EE-3F675C946852}"/>
                </a:ext>
              </a:extLst>
            </p:cNvPr>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90" name="Rectangle 289">
              <a:extLst>
                <a:ext uri="{FF2B5EF4-FFF2-40B4-BE49-F238E27FC236}">
                  <a16:creationId xmlns:a16="http://schemas.microsoft.com/office/drawing/2014/main" id="{47140C79-15DA-415E-80DC-28E0432B8BD7}"/>
                </a:ext>
              </a:extLst>
            </p:cNvPr>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91" name="Rectangle 290">
              <a:extLst>
                <a:ext uri="{FF2B5EF4-FFF2-40B4-BE49-F238E27FC236}">
                  <a16:creationId xmlns:a16="http://schemas.microsoft.com/office/drawing/2014/main" id="{B4B4E8CE-8094-44F4-9AFD-2C5A1EE5054C}"/>
                </a:ext>
              </a:extLst>
            </p:cNvPr>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grpSp>
        <p:nvGrpSpPr>
          <p:cNvPr id="292" name="Group 291">
            <a:extLst>
              <a:ext uri="{FF2B5EF4-FFF2-40B4-BE49-F238E27FC236}">
                <a16:creationId xmlns:a16="http://schemas.microsoft.com/office/drawing/2014/main" id="{641CC9D6-3CFA-46F1-9BF5-BEE919BE0DCC}"/>
              </a:ext>
            </a:extLst>
          </p:cNvPr>
          <p:cNvGrpSpPr/>
          <p:nvPr/>
        </p:nvGrpSpPr>
        <p:grpSpPr>
          <a:xfrm>
            <a:off x="4583275" y="4018384"/>
            <a:ext cx="721037" cy="444217"/>
            <a:chOff x="1926169" y="1632181"/>
            <a:chExt cx="540854" cy="333210"/>
          </a:xfrm>
        </p:grpSpPr>
        <p:sp>
          <p:nvSpPr>
            <p:cNvPr id="293" name="Rectangle 292">
              <a:extLst>
                <a:ext uri="{FF2B5EF4-FFF2-40B4-BE49-F238E27FC236}">
                  <a16:creationId xmlns:a16="http://schemas.microsoft.com/office/drawing/2014/main" id="{B99A9240-0C45-493A-9706-49E3D4EF6899}"/>
                </a:ext>
              </a:extLst>
            </p:cNvPr>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94" name="Rectangle 293">
              <a:extLst>
                <a:ext uri="{FF2B5EF4-FFF2-40B4-BE49-F238E27FC236}">
                  <a16:creationId xmlns:a16="http://schemas.microsoft.com/office/drawing/2014/main" id="{DFD4DDF3-A7A2-47DA-B1F7-50A0EB390CF3}"/>
                </a:ext>
              </a:extLst>
            </p:cNvPr>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95" name="Rectangle 294">
              <a:extLst>
                <a:ext uri="{FF2B5EF4-FFF2-40B4-BE49-F238E27FC236}">
                  <a16:creationId xmlns:a16="http://schemas.microsoft.com/office/drawing/2014/main" id="{B4F9F51A-2D61-4548-A8BE-A12DE80CEE78}"/>
                </a:ext>
              </a:extLst>
            </p:cNvPr>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96" name="Rectangle 295">
              <a:extLst>
                <a:ext uri="{FF2B5EF4-FFF2-40B4-BE49-F238E27FC236}">
                  <a16:creationId xmlns:a16="http://schemas.microsoft.com/office/drawing/2014/main" id="{1398CA90-EFD1-44FA-9887-C3FAA9596BBC}"/>
                </a:ext>
              </a:extLst>
            </p:cNvPr>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297" name="Rectangle 296">
              <a:extLst>
                <a:ext uri="{FF2B5EF4-FFF2-40B4-BE49-F238E27FC236}">
                  <a16:creationId xmlns:a16="http://schemas.microsoft.com/office/drawing/2014/main" id="{B759C772-F38A-432A-9175-55049F7FE2FB}"/>
                </a:ext>
              </a:extLst>
            </p:cNvPr>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grpSp>
        <p:nvGrpSpPr>
          <p:cNvPr id="298" name="Group 297">
            <a:extLst>
              <a:ext uri="{FF2B5EF4-FFF2-40B4-BE49-F238E27FC236}">
                <a16:creationId xmlns:a16="http://schemas.microsoft.com/office/drawing/2014/main" id="{7AFFE960-4D1F-42B8-BCA1-01F36E516346}"/>
              </a:ext>
            </a:extLst>
          </p:cNvPr>
          <p:cNvGrpSpPr/>
          <p:nvPr/>
        </p:nvGrpSpPr>
        <p:grpSpPr>
          <a:xfrm>
            <a:off x="4583439" y="4472095"/>
            <a:ext cx="721037" cy="444217"/>
            <a:chOff x="1926169" y="1632181"/>
            <a:chExt cx="540854" cy="333210"/>
          </a:xfrm>
        </p:grpSpPr>
        <p:sp>
          <p:nvSpPr>
            <p:cNvPr id="299" name="Rectangle 298">
              <a:extLst>
                <a:ext uri="{FF2B5EF4-FFF2-40B4-BE49-F238E27FC236}">
                  <a16:creationId xmlns:a16="http://schemas.microsoft.com/office/drawing/2014/main" id="{4DD22BA2-0274-4EB0-B5FD-D10C7BD0E747}"/>
                </a:ext>
              </a:extLst>
            </p:cNvPr>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300" name="Rectangle 299">
              <a:extLst>
                <a:ext uri="{FF2B5EF4-FFF2-40B4-BE49-F238E27FC236}">
                  <a16:creationId xmlns:a16="http://schemas.microsoft.com/office/drawing/2014/main" id="{8182AFAB-27D4-4FF4-A5DF-41AC577F6472}"/>
                </a:ext>
              </a:extLst>
            </p:cNvPr>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301" name="Rectangle 300">
              <a:extLst>
                <a:ext uri="{FF2B5EF4-FFF2-40B4-BE49-F238E27FC236}">
                  <a16:creationId xmlns:a16="http://schemas.microsoft.com/office/drawing/2014/main" id="{AA8F34B9-72CC-45EE-93E8-C2F7CE960E24}"/>
                </a:ext>
              </a:extLst>
            </p:cNvPr>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302" name="Rectangle 301">
              <a:extLst>
                <a:ext uri="{FF2B5EF4-FFF2-40B4-BE49-F238E27FC236}">
                  <a16:creationId xmlns:a16="http://schemas.microsoft.com/office/drawing/2014/main" id="{55DF5D10-B6FB-42DA-AF96-5B9798B18618}"/>
                </a:ext>
              </a:extLst>
            </p:cNvPr>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303" name="Rectangle 302">
              <a:extLst>
                <a:ext uri="{FF2B5EF4-FFF2-40B4-BE49-F238E27FC236}">
                  <a16:creationId xmlns:a16="http://schemas.microsoft.com/office/drawing/2014/main" id="{42CD82E7-27DC-432A-9812-F8C83242D179}"/>
                </a:ext>
              </a:extLst>
            </p:cNvPr>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sp>
        <p:nvSpPr>
          <p:cNvPr id="316" name="Rectangle 315">
            <a:extLst>
              <a:ext uri="{FF2B5EF4-FFF2-40B4-BE49-F238E27FC236}">
                <a16:creationId xmlns:a16="http://schemas.microsoft.com/office/drawing/2014/main" id="{38C316BB-F1B9-4F42-BCA4-B03D860A8D29}"/>
              </a:ext>
            </a:extLst>
          </p:cNvPr>
          <p:cNvSpPr/>
          <p:nvPr/>
        </p:nvSpPr>
        <p:spPr>
          <a:xfrm>
            <a:off x="4742870" y="4129226"/>
            <a:ext cx="432259" cy="21945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prstClr val="black"/>
                </a:solidFill>
                <a:latin typeface="Calibri"/>
              </a:rPr>
              <a:t>API</a:t>
            </a:r>
          </a:p>
        </p:txBody>
      </p:sp>
      <p:sp>
        <p:nvSpPr>
          <p:cNvPr id="440" name="Rectangle 439"/>
          <p:cNvSpPr/>
          <p:nvPr/>
        </p:nvSpPr>
        <p:spPr>
          <a:xfrm>
            <a:off x="4730155" y="4589064"/>
            <a:ext cx="432259" cy="21945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prstClr val="black"/>
                </a:solidFill>
                <a:latin typeface="Calibri"/>
              </a:rPr>
              <a:t>API</a:t>
            </a:r>
          </a:p>
        </p:txBody>
      </p:sp>
      <p:sp>
        <p:nvSpPr>
          <p:cNvPr id="404" name="Rectangle 403"/>
          <p:cNvSpPr/>
          <p:nvPr/>
        </p:nvSpPr>
        <p:spPr>
          <a:xfrm>
            <a:off x="5425463" y="4136650"/>
            <a:ext cx="432259" cy="21945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prstClr val="black"/>
                </a:solidFill>
                <a:latin typeface="Calibri"/>
              </a:rPr>
              <a:t>API</a:t>
            </a:r>
          </a:p>
        </p:txBody>
      </p:sp>
      <p:grpSp>
        <p:nvGrpSpPr>
          <p:cNvPr id="318" name="Group 317">
            <a:extLst>
              <a:ext uri="{FF2B5EF4-FFF2-40B4-BE49-F238E27FC236}">
                <a16:creationId xmlns:a16="http://schemas.microsoft.com/office/drawing/2014/main" id="{37B84503-81DB-4AC1-ADBA-51CEBC8D59E7}"/>
              </a:ext>
            </a:extLst>
          </p:cNvPr>
          <p:cNvGrpSpPr/>
          <p:nvPr/>
        </p:nvGrpSpPr>
        <p:grpSpPr>
          <a:xfrm>
            <a:off x="5318085" y="4476683"/>
            <a:ext cx="721037" cy="444217"/>
            <a:chOff x="1926169" y="1632181"/>
            <a:chExt cx="540854" cy="333210"/>
          </a:xfrm>
        </p:grpSpPr>
        <p:sp>
          <p:nvSpPr>
            <p:cNvPr id="319" name="Rectangle 318">
              <a:extLst>
                <a:ext uri="{FF2B5EF4-FFF2-40B4-BE49-F238E27FC236}">
                  <a16:creationId xmlns:a16="http://schemas.microsoft.com/office/drawing/2014/main" id="{196F08B0-08DA-400F-82AA-F827AE6F95B1}"/>
                </a:ext>
              </a:extLst>
            </p:cNvPr>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320" name="Rectangle 319">
              <a:extLst>
                <a:ext uri="{FF2B5EF4-FFF2-40B4-BE49-F238E27FC236}">
                  <a16:creationId xmlns:a16="http://schemas.microsoft.com/office/drawing/2014/main" id="{E80225D1-A59B-4D4D-B174-ACCC4CB29365}"/>
                </a:ext>
              </a:extLst>
            </p:cNvPr>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321" name="Rectangle 320">
              <a:extLst>
                <a:ext uri="{FF2B5EF4-FFF2-40B4-BE49-F238E27FC236}">
                  <a16:creationId xmlns:a16="http://schemas.microsoft.com/office/drawing/2014/main" id="{32298787-F475-479D-B096-20BA1697B8BB}"/>
                </a:ext>
              </a:extLst>
            </p:cNvPr>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322" name="Rectangle 321">
              <a:extLst>
                <a:ext uri="{FF2B5EF4-FFF2-40B4-BE49-F238E27FC236}">
                  <a16:creationId xmlns:a16="http://schemas.microsoft.com/office/drawing/2014/main" id="{51C75537-70BC-4D8E-8D84-3E24231EBE14}"/>
                </a:ext>
              </a:extLst>
            </p:cNvPr>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323" name="Rectangle 322">
              <a:extLst>
                <a:ext uri="{FF2B5EF4-FFF2-40B4-BE49-F238E27FC236}">
                  <a16:creationId xmlns:a16="http://schemas.microsoft.com/office/drawing/2014/main" id="{795F74CD-4BDC-4181-AEE7-087C873B03D7}"/>
                </a:ext>
              </a:extLst>
            </p:cNvPr>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grpSp>
        <p:nvGrpSpPr>
          <p:cNvPr id="325" name="Group 324">
            <a:extLst>
              <a:ext uri="{FF2B5EF4-FFF2-40B4-BE49-F238E27FC236}">
                <a16:creationId xmlns:a16="http://schemas.microsoft.com/office/drawing/2014/main" id="{B41F6AFA-8311-4118-94B2-E71E131C5556}"/>
              </a:ext>
            </a:extLst>
          </p:cNvPr>
          <p:cNvGrpSpPr/>
          <p:nvPr/>
        </p:nvGrpSpPr>
        <p:grpSpPr>
          <a:xfrm>
            <a:off x="5316672" y="4923194"/>
            <a:ext cx="721037" cy="444217"/>
            <a:chOff x="1926169" y="1632181"/>
            <a:chExt cx="540854" cy="333210"/>
          </a:xfrm>
        </p:grpSpPr>
        <p:sp>
          <p:nvSpPr>
            <p:cNvPr id="326" name="Rectangle 325">
              <a:extLst>
                <a:ext uri="{FF2B5EF4-FFF2-40B4-BE49-F238E27FC236}">
                  <a16:creationId xmlns:a16="http://schemas.microsoft.com/office/drawing/2014/main" id="{67F938B1-5B52-4F84-97EC-2EA4F614B2C6}"/>
                </a:ext>
              </a:extLst>
            </p:cNvPr>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327" name="Rectangle 326">
              <a:extLst>
                <a:ext uri="{FF2B5EF4-FFF2-40B4-BE49-F238E27FC236}">
                  <a16:creationId xmlns:a16="http://schemas.microsoft.com/office/drawing/2014/main" id="{0A4463CC-FC5E-4E65-A96C-D8D2148827E7}"/>
                </a:ext>
              </a:extLst>
            </p:cNvPr>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328" name="Rectangle 327">
              <a:extLst>
                <a:ext uri="{FF2B5EF4-FFF2-40B4-BE49-F238E27FC236}">
                  <a16:creationId xmlns:a16="http://schemas.microsoft.com/office/drawing/2014/main" id="{181D36F0-475E-4755-AB61-F54D7D0EE1F7}"/>
                </a:ext>
              </a:extLst>
            </p:cNvPr>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329" name="Rectangle 328">
              <a:extLst>
                <a:ext uri="{FF2B5EF4-FFF2-40B4-BE49-F238E27FC236}">
                  <a16:creationId xmlns:a16="http://schemas.microsoft.com/office/drawing/2014/main" id="{8720A08C-8E64-46F4-8F69-45AD6EA9AC66}"/>
                </a:ext>
              </a:extLst>
            </p:cNvPr>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330" name="Rectangle 329">
              <a:extLst>
                <a:ext uri="{FF2B5EF4-FFF2-40B4-BE49-F238E27FC236}">
                  <a16:creationId xmlns:a16="http://schemas.microsoft.com/office/drawing/2014/main" id="{1928F19C-0860-4C8E-931B-2512939572BE}"/>
                </a:ext>
              </a:extLst>
            </p:cNvPr>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sp>
        <p:nvSpPr>
          <p:cNvPr id="331" name="Rectangle 330">
            <a:extLst>
              <a:ext uri="{FF2B5EF4-FFF2-40B4-BE49-F238E27FC236}">
                <a16:creationId xmlns:a16="http://schemas.microsoft.com/office/drawing/2014/main" id="{3F2CB0BF-CF2A-4701-8F0B-B75C54E1427A}"/>
              </a:ext>
            </a:extLst>
          </p:cNvPr>
          <p:cNvSpPr/>
          <p:nvPr/>
        </p:nvSpPr>
        <p:spPr>
          <a:xfrm>
            <a:off x="5461213" y="5035573"/>
            <a:ext cx="432259" cy="2194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srgbClr val="0070C0"/>
                </a:solidFill>
                <a:latin typeface="Calibri"/>
              </a:rPr>
              <a:t>Cache</a:t>
            </a:r>
          </a:p>
        </p:txBody>
      </p:sp>
      <p:sp>
        <p:nvSpPr>
          <p:cNvPr id="332" name="Rectangle 331">
            <a:extLst>
              <a:ext uri="{FF2B5EF4-FFF2-40B4-BE49-F238E27FC236}">
                <a16:creationId xmlns:a16="http://schemas.microsoft.com/office/drawing/2014/main" id="{B2BC2EE2-9D9D-4A52-98C8-144B2E371EBB}"/>
              </a:ext>
            </a:extLst>
          </p:cNvPr>
          <p:cNvSpPr/>
          <p:nvPr/>
        </p:nvSpPr>
        <p:spPr>
          <a:xfrm>
            <a:off x="5440589" y="4587623"/>
            <a:ext cx="432259" cy="2194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srgbClr val="0070C0"/>
                </a:solidFill>
                <a:latin typeface="Calibri"/>
              </a:rPr>
              <a:t>Cache</a:t>
            </a:r>
          </a:p>
        </p:txBody>
      </p:sp>
      <p:sp>
        <p:nvSpPr>
          <p:cNvPr id="333" name="Rectangle 332">
            <a:extLst>
              <a:ext uri="{FF2B5EF4-FFF2-40B4-BE49-F238E27FC236}">
                <a16:creationId xmlns:a16="http://schemas.microsoft.com/office/drawing/2014/main" id="{DBDC445F-87D9-403E-B9C8-DAB85BBF2639}"/>
              </a:ext>
            </a:extLst>
          </p:cNvPr>
          <p:cNvSpPr/>
          <p:nvPr/>
        </p:nvSpPr>
        <p:spPr>
          <a:xfrm>
            <a:off x="7104835" y="3586176"/>
            <a:ext cx="432259" cy="2194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srgbClr val="0070C0"/>
                </a:solidFill>
                <a:latin typeface="Calibri"/>
              </a:rPr>
              <a:t>Cache</a:t>
            </a:r>
          </a:p>
        </p:txBody>
      </p:sp>
    </p:spTree>
    <p:extLst>
      <p:ext uri="{BB962C8B-B14F-4D97-AF65-F5344CB8AC3E}">
        <p14:creationId xmlns:p14="http://schemas.microsoft.com/office/powerpoint/2010/main" val="747950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82"/>
                                        </p:tgtEl>
                                        <p:attrNameLst>
                                          <p:attrName>style.visibility</p:attrName>
                                        </p:attrNameLst>
                                      </p:cBhvr>
                                      <p:to>
                                        <p:strVal val="visible"/>
                                      </p:to>
                                    </p:set>
                                    <p:animEffect transition="in" filter="fade">
                                      <p:cBhvr>
                                        <p:cTn id="7" dur="500"/>
                                        <p:tgtEl>
                                          <p:spTgt spid="582"/>
                                        </p:tgtEl>
                                      </p:cBhvr>
                                    </p:animEffect>
                                  </p:childTnLst>
                                </p:cTn>
                              </p:par>
                              <p:par>
                                <p:cTn id="8" presetID="10" presetClass="entr" presetSubtype="0" fill="hold" nodeType="withEffect">
                                  <p:stCondLst>
                                    <p:cond delay="1100"/>
                                  </p:stCondLst>
                                  <p:childTnLst>
                                    <p:set>
                                      <p:cBhvr>
                                        <p:cTn id="9" dur="1" fill="hold">
                                          <p:stCondLst>
                                            <p:cond delay="0"/>
                                          </p:stCondLst>
                                        </p:cTn>
                                        <p:tgtEl>
                                          <p:spTgt spid="492"/>
                                        </p:tgtEl>
                                        <p:attrNameLst>
                                          <p:attrName>style.visibility</p:attrName>
                                        </p:attrNameLst>
                                      </p:cBhvr>
                                      <p:to>
                                        <p:strVal val="visible"/>
                                      </p:to>
                                    </p:set>
                                    <p:animEffect transition="in" filter="fade">
                                      <p:cBhvr>
                                        <p:cTn id="10" dur="500"/>
                                        <p:tgtEl>
                                          <p:spTgt spid="492"/>
                                        </p:tgtEl>
                                      </p:cBhvr>
                                    </p:animEffect>
                                  </p:childTnLst>
                                </p:cTn>
                              </p:par>
                              <p:par>
                                <p:cTn id="11" presetID="10" presetClass="entr" presetSubtype="0" fill="hold" nodeType="withEffect">
                                  <p:stCondLst>
                                    <p:cond delay="1100"/>
                                  </p:stCondLst>
                                  <p:childTnLst>
                                    <p:set>
                                      <p:cBhvr>
                                        <p:cTn id="12" dur="1" fill="hold">
                                          <p:stCondLst>
                                            <p:cond delay="0"/>
                                          </p:stCondLst>
                                        </p:cTn>
                                        <p:tgtEl>
                                          <p:spTgt spid="226"/>
                                        </p:tgtEl>
                                        <p:attrNameLst>
                                          <p:attrName>style.visibility</p:attrName>
                                        </p:attrNameLst>
                                      </p:cBhvr>
                                      <p:to>
                                        <p:strVal val="visible"/>
                                      </p:to>
                                    </p:set>
                                    <p:animEffect transition="in" filter="fade">
                                      <p:cBhvr>
                                        <p:cTn id="13" dur="500"/>
                                        <p:tgtEl>
                                          <p:spTgt spid="226"/>
                                        </p:tgtEl>
                                      </p:cBhvr>
                                    </p:animEffect>
                                  </p:childTnLst>
                                </p:cTn>
                              </p:par>
                              <p:par>
                                <p:cTn id="14" presetID="10" presetClass="entr" presetSubtype="0" fill="hold" nodeType="withEffect">
                                  <p:stCondLst>
                                    <p:cond delay="1100"/>
                                  </p:stCondLst>
                                  <p:childTnLst>
                                    <p:set>
                                      <p:cBhvr>
                                        <p:cTn id="15" dur="1" fill="hold">
                                          <p:stCondLst>
                                            <p:cond delay="0"/>
                                          </p:stCondLst>
                                        </p:cTn>
                                        <p:tgtEl>
                                          <p:spTgt spid="244"/>
                                        </p:tgtEl>
                                        <p:attrNameLst>
                                          <p:attrName>style.visibility</p:attrName>
                                        </p:attrNameLst>
                                      </p:cBhvr>
                                      <p:to>
                                        <p:strVal val="visible"/>
                                      </p:to>
                                    </p:set>
                                    <p:animEffect transition="in" filter="fade">
                                      <p:cBhvr>
                                        <p:cTn id="16" dur="500"/>
                                        <p:tgtEl>
                                          <p:spTgt spid="244"/>
                                        </p:tgtEl>
                                      </p:cBhvr>
                                    </p:animEffect>
                                  </p:childTnLst>
                                </p:cTn>
                              </p:par>
                              <p:par>
                                <p:cTn id="17" presetID="10" presetClass="entr" presetSubtype="0" fill="hold" nodeType="withEffect">
                                  <p:stCondLst>
                                    <p:cond delay="1100"/>
                                  </p:stCondLst>
                                  <p:childTnLst>
                                    <p:set>
                                      <p:cBhvr>
                                        <p:cTn id="18" dur="1" fill="hold">
                                          <p:stCondLst>
                                            <p:cond delay="0"/>
                                          </p:stCondLst>
                                        </p:cTn>
                                        <p:tgtEl>
                                          <p:spTgt spid="252"/>
                                        </p:tgtEl>
                                        <p:attrNameLst>
                                          <p:attrName>style.visibility</p:attrName>
                                        </p:attrNameLst>
                                      </p:cBhvr>
                                      <p:to>
                                        <p:strVal val="visible"/>
                                      </p:to>
                                    </p:set>
                                    <p:animEffect transition="in" filter="fade">
                                      <p:cBhvr>
                                        <p:cTn id="19" dur="500"/>
                                        <p:tgtEl>
                                          <p:spTgt spid="252"/>
                                        </p:tgtEl>
                                      </p:cBhvr>
                                    </p:animEffect>
                                  </p:childTnLst>
                                </p:cTn>
                              </p:par>
                              <p:par>
                                <p:cTn id="20" presetID="10" presetClass="entr" presetSubtype="0" fill="hold" nodeType="withEffect">
                                  <p:stCondLst>
                                    <p:cond delay="1100"/>
                                  </p:stCondLst>
                                  <p:childTnLst>
                                    <p:set>
                                      <p:cBhvr>
                                        <p:cTn id="21" dur="1" fill="hold">
                                          <p:stCondLst>
                                            <p:cond delay="0"/>
                                          </p:stCondLst>
                                        </p:cTn>
                                        <p:tgtEl>
                                          <p:spTgt spid="260"/>
                                        </p:tgtEl>
                                        <p:attrNameLst>
                                          <p:attrName>style.visibility</p:attrName>
                                        </p:attrNameLst>
                                      </p:cBhvr>
                                      <p:to>
                                        <p:strVal val="visible"/>
                                      </p:to>
                                    </p:set>
                                    <p:animEffect transition="in" filter="fade">
                                      <p:cBhvr>
                                        <p:cTn id="22" dur="500"/>
                                        <p:tgtEl>
                                          <p:spTgt spid="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p:txBody>
          <a:bodyPr/>
          <a:lstStyle/>
          <a:p>
            <a:r>
              <a:rPr lang="en-US" sz="3600">
                <a:solidFill>
                  <a:srgbClr val="0078D7"/>
                </a:solidFill>
              </a:rPr>
              <a:t>The elements of </a:t>
            </a:r>
            <a:r>
              <a:rPr lang="en-US" sz="3600">
                <a:solidFill>
                  <a:srgbClr val="0078D7"/>
                </a:solidFill>
                <a:cs typeface="Segoe UI Semilight" panose="020B0402040204020203" pitchFamily="34" charset="0"/>
              </a:rPr>
              <a:t>orchestration</a:t>
            </a:r>
          </a:p>
        </p:txBody>
      </p:sp>
      <p:grpSp>
        <p:nvGrpSpPr>
          <p:cNvPr id="39" name="Group 38">
            <a:extLst>
              <a:ext uri="{FF2B5EF4-FFF2-40B4-BE49-F238E27FC236}">
                <a16:creationId xmlns:a16="http://schemas.microsoft.com/office/drawing/2014/main" id="{B14841E6-D9A3-45F8-8489-B9D1F6B5F6E2}"/>
              </a:ext>
            </a:extLst>
          </p:cNvPr>
          <p:cNvGrpSpPr/>
          <p:nvPr/>
        </p:nvGrpSpPr>
        <p:grpSpPr>
          <a:xfrm>
            <a:off x="1287370" y="3054243"/>
            <a:ext cx="9617263" cy="843535"/>
            <a:chOff x="1312487" y="3114934"/>
            <a:chExt cx="9811501" cy="860572"/>
          </a:xfrm>
        </p:grpSpPr>
        <p:sp>
          <p:nvSpPr>
            <p:cNvPr id="20" name="TextBox 19">
              <a:extLst>
                <a:ext uri="{FF2B5EF4-FFF2-40B4-BE49-F238E27FC236}">
                  <a16:creationId xmlns:a16="http://schemas.microsoft.com/office/drawing/2014/main" id="{D84713B1-35F1-4655-B94B-7163F78D437C}"/>
                </a:ext>
              </a:extLst>
            </p:cNvPr>
            <p:cNvSpPr txBox="1"/>
            <p:nvPr/>
          </p:nvSpPr>
          <p:spPr>
            <a:xfrm>
              <a:off x="1312487" y="3114934"/>
              <a:ext cx="1655536" cy="572464"/>
            </a:xfrm>
            <a:prstGeom prst="rect">
              <a:avLst/>
            </a:prstGeom>
            <a:noFill/>
          </p:spPr>
          <p:txBody>
            <a:bodyPr wrap="square" lIns="143407" tIns="143407" rIns="143407" bIns="143407" rtlCol="0">
              <a:spAutoFit/>
            </a:bodyPr>
            <a:lstStyle/>
            <a:p>
              <a:pPr algn="ctr" defTabSz="914192">
                <a:spcAft>
                  <a:spcPts val="2353"/>
                </a:spcAft>
                <a:defRPr/>
              </a:pPr>
              <a:r>
                <a:rPr lang="en-US">
                  <a:solidFill>
                    <a:srgbClr val="1A1A1A"/>
                  </a:solidFill>
                  <a:latin typeface="Segoe UI Semibold" panose="020B0702040204020203" pitchFamily="34" charset="0"/>
                  <a:cs typeface="Segoe UI Semibold" panose="020B0702040204020203" pitchFamily="34" charset="0"/>
                </a:rPr>
                <a:t>Scheduling</a:t>
              </a:r>
            </a:p>
          </p:txBody>
        </p:sp>
        <p:sp>
          <p:nvSpPr>
            <p:cNvPr id="21" name="TextBox 20">
              <a:extLst>
                <a:ext uri="{FF2B5EF4-FFF2-40B4-BE49-F238E27FC236}">
                  <a16:creationId xmlns:a16="http://schemas.microsoft.com/office/drawing/2014/main" id="{23797D90-CD2F-4E85-B5FD-7A39FEDA0657}"/>
                </a:ext>
              </a:extLst>
            </p:cNvPr>
            <p:cNvSpPr txBox="1"/>
            <p:nvPr/>
          </p:nvSpPr>
          <p:spPr>
            <a:xfrm>
              <a:off x="3831369" y="3114934"/>
              <a:ext cx="2055082" cy="860572"/>
            </a:xfrm>
            <a:prstGeom prst="rect">
              <a:avLst/>
            </a:prstGeom>
            <a:noFill/>
          </p:spPr>
          <p:txBody>
            <a:bodyPr wrap="square" lIns="143407" tIns="143407" rIns="143407" bIns="143407" rtlCol="0">
              <a:spAutoFit/>
            </a:bodyPr>
            <a:lstStyle/>
            <a:p>
              <a:pPr algn="ctr" defTabSz="914192">
                <a:spcAft>
                  <a:spcPts val="2353"/>
                </a:spcAft>
                <a:defRPr/>
              </a:pPr>
              <a:r>
                <a:rPr lang="en-US">
                  <a:solidFill>
                    <a:srgbClr val="1A1A1A"/>
                  </a:solidFill>
                  <a:latin typeface="Segoe UI Semibold" panose="020B0702040204020203" pitchFamily="34" charset="0"/>
                  <a:cs typeface="Segoe UI Semibold" panose="020B0702040204020203" pitchFamily="34" charset="0"/>
                </a:rPr>
                <a:t>Affinity/anti-affinity</a:t>
              </a:r>
            </a:p>
          </p:txBody>
        </p:sp>
        <p:sp>
          <p:nvSpPr>
            <p:cNvPr id="22" name="TextBox 21">
              <a:extLst>
                <a:ext uri="{FF2B5EF4-FFF2-40B4-BE49-F238E27FC236}">
                  <a16:creationId xmlns:a16="http://schemas.microsoft.com/office/drawing/2014/main" id="{68E7AB5C-8F46-44DD-AFF6-E6D9D3302120}"/>
                </a:ext>
              </a:extLst>
            </p:cNvPr>
            <p:cNvSpPr txBox="1"/>
            <p:nvPr/>
          </p:nvSpPr>
          <p:spPr>
            <a:xfrm>
              <a:off x="6749797" y="3114934"/>
              <a:ext cx="1655536" cy="860572"/>
            </a:xfrm>
            <a:prstGeom prst="rect">
              <a:avLst/>
            </a:prstGeom>
            <a:noFill/>
          </p:spPr>
          <p:txBody>
            <a:bodyPr wrap="square" lIns="143407" tIns="143407" rIns="143407" bIns="143407" rtlCol="0">
              <a:spAutoFit/>
            </a:bodyPr>
            <a:lstStyle/>
            <a:p>
              <a:pPr algn="ctr" defTabSz="914192">
                <a:spcAft>
                  <a:spcPts val="2353"/>
                </a:spcAft>
                <a:defRPr/>
              </a:pPr>
              <a:r>
                <a:rPr lang="en-US">
                  <a:solidFill>
                    <a:srgbClr val="1A1A1A"/>
                  </a:solidFill>
                  <a:latin typeface="Segoe UI Semibold" panose="020B0702040204020203" pitchFamily="34" charset="0"/>
                  <a:cs typeface="Segoe UI Semibold" panose="020B0702040204020203" pitchFamily="34" charset="0"/>
                </a:rPr>
                <a:t>Health monitoring</a:t>
              </a:r>
            </a:p>
          </p:txBody>
        </p:sp>
        <p:sp>
          <p:nvSpPr>
            <p:cNvPr id="23" name="TextBox 22">
              <a:extLst>
                <a:ext uri="{FF2B5EF4-FFF2-40B4-BE49-F238E27FC236}">
                  <a16:creationId xmlns:a16="http://schemas.microsoft.com/office/drawing/2014/main" id="{58FF037D-D899-4154-9BB0-7D9E53E9DAC9}"/>
                </a:ext>
              </a:extLst>
            </p:cNvPr>
            <p:cNvSpPr txBox="1"/>
            <p:nvPr/>
          </p:nvSpPr>
          <p:spPr>
            <a:xfrm>
              <a:off x="9468452" y="3114934"/>
              <a:ext cx="1655536" cy="572464"/>
            </a:xfrm>
            <a:prstGeom prst="rect">
              <a:avLst/>
            </a:prstGeom>
            <a:noFill/>
          </p:spPr>
          <p:txBody>
            <a:bodyPr wrap="square" lIns="143407" tIns="143407" rIns="143407" bIns="143407" rtlCol="0">
              <a:spAutoFit/>
            </a:bodyPr>
            <a:lstStyle/>
            <a:p>
              <a:pPr algn="ctr" defTabSz="914192">
                <a:spcAft>
                  <a:spcPts val="2353"/>
                </a:spcAft>
                <a:defRPr/>
              </a:pPr>
              <a:r>
                <a:rPr lang="en-US">
                  <a:solidFill>
                    <a:srgbClr val="1A1A1A"/>
                  </a:solidFill>
                  <a:latin typeface="Segoe UI Semibold" panose="020B0702040204020203" pitchFamily="34" charset="0"/>
                  <a:cs typeface="Segoe UI Semibold" panose="020B0702040204020203" pitchFamily="34" charset="0"/>
                </a:rPr>
                <a:t>Failover</a:t>
              </a:r>
            </a:p>
          </p:txBody>
        </p:sp>
      </p:grpSp>
      <p:grpSp>
        <p:nvGrpSpPr>
          <p:cNvPr id="41" name="Group 40">
            <a:extLst>
              <a:ext uri="{FF2B5EF4-FFF2-40B4-BE49-F238E27FC236}">
                <a16:creationId xmlns:a16="http://schemas.microsoft.com/office/drawing/2014/main" id="{F348CCF6-7869-48F6-9057-366E99DB8940}"/>
              </a:ext>
            </a:extLst>
          </p:cNvPr>
          <p:cNvGrpSpPr/>
          <p:nvPr/>
        </p:nvGrpSpPr>
        <p:grpSpPr>
          <a:xfrm>
            <a:off x="2537981" y="2614186"/>
            <a:ext cx="7116039" cy="0"/>
            <a:chOff x="2588358" y="2665991"/>
            <a:chExt cx="7259760" cy="0"/>
          </a:xfrm>
        </p:grpSpPr>
        <p:cxnSp>
          <p:nvCxnSpPr>
            <p:cNvPr id="9" name="Straight Connector 8">
              <a:extLst>
                <a:ext uri="{FF2B5EF4-FFF2-40B4-BE49-F238E27FC236}">
                  <a16:creationId xmlns:a16="http://schemas.microsoft.com/office/drawing/2014/main" id="{AFD90631-E99D-4233-BEF6-CFC2DB051CE7}"/>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FACC0E2-1FB7-4E5A-AE57-0D4858882EAE}"/>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C7E98A-1D13-4AC7-A950-A23CAAEDD757}"/>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9E2F249-BD5F-41B6-A793-5179E3171090}"/>
              </a:ext>
            </a:extLst>
          </p:cNvPr>
          <p:cNvGrpSpPr/>
          <p:nvPr/>
        </p:nvGrpSpPr>
        <p:grpSpPr>
          <a:xfrm>
            <a:off x="1287371" y="5099013"/>
            <a:ext cx="9711395" cy="843535"/>
            <a:chOff x="1312487" y="5201000"/>
            <a:chExt cx="9907534" cy="860572"/>
          </a:xfrm>
        </p:grpSpPr>
        <p:sp>
          <p:nvSpPr>
            <p:cNvPr id="28" name="TextBox 27">
              <a:extLst>
                <a:ext uri="{FF2B5EF4-FFF2-40B4-BE49-F238E27FC236}">
                  <a16:creationId xmlns:a16="http://schemas.microsoft.com/office/drawing/2014/main" id="{12666537-16D8-4608-B995-6C33F79FE293}"/>
                </a:ext>
              </a:extLst>
            </p:cNvPr>
            <p:cNvSpPr txBox="1"/>
            <p:nvPr/>
          </p:nvSpPr>
          <p:spPr>
            <a:xfrm>
              <a:off x="1312487" y="5201000"/>
              <a:ext cx="1655536" cy="572464"/>
            </a:xfrm>
            <a:prstGeom prst="rect">
              <a:avLst/>
            </a:prstGeom>
            <a:noFill/>
          </p:spPr>
          <p:txBody>
            <a:bodyPr wrap="square" lIns="143407" tIns="143407" rIns="143407" bIns="143407" rtlCol="0">
              <a:spAutoFit/>
            </a:bodyPr>
            <a:lstStyle/>
            <a:p>
              <a:pPr algn="ctr" defTabSz="914192">
                <a:spcAft>
                  <a:spcPts val="2353"/>
                </a:spcAft>
                <a:defRPr/>
              </a:pPr>
              <a:r>
                <a:rPr lang="en-US">
                  <a:solidFill>
                    <a:srgbClr val="1A1A1A"/>
                  </a:solidFill>
                  <a:latin typeface="Segoe UI Semibold" panose="020B0702040204020203" pitchFamily="34" charset="0"/>
                  <a:cs typeface="Segoe UI Semibold" panose="020B0702040204020203" pitchFamily="34" charset="0"/>
                </a:rPr>
                <a:t>Scaling</a:t>
              </a:r>
            </a:p>
          </p:txBody>
        </p:sp>
        <p:sp>
          <p:nvSpPr>
            <p:cNvPr id="29" name="TextBox 28">
              <a:extLst>
                <a:ext uri="{FF2B5EF4-FFF2-40B4-BE49-F238E27FC236}">
                  <a16:creationId xmlns:a16="http://schemas.microsoft.com/office/drawing/2014/main" id="{9BC60C8A-08F0-414A-871A-37743B632CED}"/>
                </a:ext>
              </a:extLst>
            </p:cNvPr>
            <p:cNvSpPr txBox="1"/>
            <p:nvPr/>
          </p:nvSpPr>
          <p:spPr>
            <a:xfrm>
              <a:off x="3831369" y="5201000"/>
              <a:ext cx="2055082" cy="572464"/>
            </a:xfrm>
            <a:prstGeom prst="rect">
              <a:avLst/>
            </a:prstGeom>
            <a:noFill/>
          </p:spPr>
          <p:txBody>
            <a:bodyPr wrap="square" lIns="143407" tIns="143407" rIns="143407" bIns="143407" rtlCol="0">
              <a:spAutoFit/>
            </a:bodyPr>
            <a:lstStyle/>
            <a:p>
              <a:pPr algn="ctr" defTabSz="914192">
                <a:spcAft>
                  <a:spcPts val="2353"/>
                </a:spcAft>
                <a:defRPr/>
              </a:pPr>
              <a:r>
                <a:rPr lang="en-US">
                  <a:solidFill>
                    <a:srgbClr val="1A1A1A"/>
                  </a:solidFill>
                  <a:latin typeface="Segoe UI Semibold" panose="020B0702040204020203" pitchFamily="34" charset="0"/>
                  <a:cs typeface="Segoe UI Semibold" panose="020B0702040204020203" pitchFamily="34" charset="0"/>
                </a:rPr>
                <a:t>Networking</a:t>
              </a:r>
            </a:p>
          </p:txBody>
        </p:sp>
        <p:sp>
          <p:nvSpPr>
            <p:cNvPr id="30" name="TextBox 29">
              <a:extLst>
                <a:ext uri="{FF2B5EF4-FFF2-40B4-BE49-F238E27FC236}">
                  <a16:creationId xmlns:a16="http://schemas.microsoft.com/office/drawing/2014/main" id="{C45537F3-9C55-4BFD-BA97-7424AE52DC87}"/>
                </a:ext>
              </a:extLst>
            </p:cNvPr>
            <p:cNvSpPr txBox="1"/>
            <p:nvPr/>
          </p:nvSpPr>
          <p:spPr>
            <a:xfrm>
              <a:off x="6749797" y="5201000"/>
              <a:ext cx="1655536" cy="860572"/>
            </a:xfrm>
            <a:prstGeom prst="rect">
              <a:avLst/>
            </a:prstGeom>
            <a:noFill/>
          </p:spPr>
          <p:txBody>
            <a:bodyPr wrap="square" lIns="143407" tIns="143407" rIns="143407" bIns="143407" rtlCol="0">
              <a:spAutoFit/>
            </a:bodyPr>
            <a:lstStyle/>
            <a:p>
              <a:pPr algn="ctr" defTabSz="914192">
                <a:spcAft>
                  <a:spcPts val="2353"/>
                </a:spcAft>
                <a:defRPr/>
              </a:pPr>
              <a:r>
                <a:rPr lang="en-US">
                  <a:solidFill>
                    <a:srgbClr val="1A1A1A"/>
                  </a:solidFill>
                  <a:latin typeface="Segoe UI Semibold" panose="020B0702040204020203" pitchFamily="34" charset="0"/>
                  <a:cs typeface="Segoe UI Semibold" panose="020B0702040204020203" pitchFamily="34" charset="0"/>
                </a:rPr>
                <a:t>Service discovery </a:t>
              </a:r>
            </a:p>
          </p:txBody>
        </p:sp>
        <p:sp>
          <p:nvSpPr>
            <p:cNvPr id="31" name="TextBox 30">
              <a:extLst>
                <a:ext uri="{FF2B5EF4-FFF2-40B4-BE49-F238E27FC236}">
                  <a16:creationId xmlns:a16="http://schemas.microsoft.com/office/drawing/2014/main" id="{36207507-667B-40DD-AE22-3D00E1CEA6D9}"/>
                </a:ext>
              </a:extLst>
            </p:cNvPr>
            <p:cNvSpPr txBox="1"/>
            <p:nvPr/>
          </p:nvSpPr>
          <p:spPr>
            <a:xfrm>
              <a:off x="9372419" y="5201000"/>
              <a:ext cx="1847602" cy="860572"/>
            </a:xfrm>
            <a:prstGeom prst="rect">
              <a:avLst/>
            </a:prstGeom>
            <a:noFill/>
          </p:spPr>
          <p:txBody>
            <a:bodyPr wrap="square" lIns="143407" tIns="143407" rIns="143407" bIns="143407" rtlCol="0">
              <a:spAutoFit/>
            </a:bodyPr>
            <a:lstStyle/>
            <a:p>
              <a:pPr algn="ctr" defTabSz="914192">
                <a:spcAft>
                  <a:spcPts val="2353"/>
                </a:spcAft>
                <a:defRPr/>
              </a:pPr>
              <a:r>
                <a:rPr lang="en-US">
                  <a:solidFill>
                    <a:srgbClr val="1A1A1A"/>
                  </a:solidFill>
                  <a:latin typeface="Segoe UI Semibold" panose="020B0702040204020203" pitchFamily="34" charset="0"/>
                  <a:cs typeface="Segoe UI Semibold" panose="020B0702040204020203" pitchFamily="34" charset="0"/>
                </a:rPr>
                <a:t>Coordinated app upgrades</a:t>
              </a:r>
            </a:p>
          </p:txBody>
        </p:sp>
      </p:grpSp>
      <p:grpSp>
        <p:nvGrpSpPr>
          <p:cNvPr id="42" name="Group 41">
            <a:extLst>
              <a:ext uri="{FF2B5EF4-FFF2-40B4-BE49-F238E27FC236}">
                <a16:creationId xmlns:a16="http://schemas.microsoft.com/office/drawing/2014/main" id="{9AA7FF6B-AC81-4CF3-9D13-BFA582407ADE}"/>
              </a:ext>
            </a:extLst>
          </p:cNvPr>
          <p:cNvGrpSpPr/>
          <p:nvPr/>
        </p:nvGrpSpPr>
        <p:grpSpPr>
          <a:xfrm>
            <a:off x="2537981" y="4658954"/>
            <a:ext cx="7116039" cy="0"/>
            <a:chOff x="2588358" y="4752057"/>
            <a:chExt cx="7259760" cy="0"/>
          </a:xfrm>
        </p:grpSpPr>
        <p:cxnSp>
          <p:nvCxnSpPr>
            <p:cNvPr id="24" name="Straight Connector 23">
              <a:extLst>
                <a:ext uri="{FF2B5EF4-FFF2-40B4-BE49-F238E27FC236}">
                  <a16:creationId xmlns:a16="http://schemas.microsoft.com/office/drawing/2014/main" id="{10B6AA10-DB3E-4911-83A9-36FFE14102E5}"/>
                </a:ext>
              </a:extLst>
            </p:cNvPr>
            <p:cNvCxnSpPr>
              <a:cxnSpLocks/>
            </p:cNvCxnSpPr>
            <p:nvPr/>
          </p:nvCxnSpPr>
          <p:spPr>
            <a:xfrm>
              <a:off x="258835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0C82BFC-E59C-44A1-BC03-9FC94BE71266}"/>
                </a:ext>
              </a:extLst>
            </p:cNvPr>
            <p:cNvCxnSpPr>
              <a:cxnSpLocks/>
            </p:cNvCxnSpPr>
            <p:nvPr/>
          </p:nvCxnSpPr>
          <p:spPr>
            <a:xfrm>
              <a:off x="5307013"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CD2CADE-38A0-4164-B6DC-AF2ABE976F40}"/>
                </a:ext>
              </a:extLst>
            </p:cNvPr>
            <p:cNvCxnSpPr>
              <a:cxnSpLocks/>
            </p:cNvCxnSpPr>
            <p:nvPr/>
          </p:nvCxnSpPr>
          <p:spPr>
            <a:xfrm>
              <a:off x="802566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AB176FD-1EF0-4C76-A5F0-B5F658BD56C3}"/>
              </a:ext>
            </a:extLst>
          </p:cNvPr>
          <p:cNvGrpSpPr/>
          <p:nvPr/>
        </p:nvGrpSpPr>
        <p:grpSpPr>
          <a:xfrm>
            <a:off x="1773532" y="2288967"/>
            <a:ext cx="650437" cy="650437"/>
            <a:chOff x="1808468" y="2334204"/>
            <a:chExt cx="663574" cy="663574"/>
          </a:xfrm>
        </p:grpSpPr>
        <p:sp>
          <p:nvSpPr>
            <p:cNvPr id="16" name="Oval 15">
              <a:extLst>
                <a:ext uri="{FF2B5EF4-FFF2-40B4-BE49-F238E27FC236}">
                  <a16:creationId xmlns:a16="http://schemas.microsoft.com/office/drawing/2014/main" id="{6CD501BF-E112-4EC8-A392-02C336AA755E}"/>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10" name="Group 9">
              <a:extLst>
                <a:ext uri="{FF2B5EF4-FFF2-40B4-BE49-F238E27FC236}">
                  <a16:creationId xmlns:a16="http://schemas.microsoft.com/office/drawing/2014/main" id="{4E1638D9-6C2C-4993-8BCE-FCDF3A155AF5}"/>
                </a:ext>
              </a:extLst>
            </p:cNvPr>
            <p:cNvGrpSpPr/>
            <p:nvPr/>
          </p:nvGrpSpPr>
          <p:grpSpPr>
            <a:xfrm>
              <a:off x="1986878" y="2512613"/>
              <a:ext cx="306755" cy="306755"/>
              <a:chOff x="687388" y="1670050"/>
              <a:chExt cx="438150" cy="438150"/>
            </a:xfrm>
          </p:grpSpPr>
          <p:sp>
            <p:nvSpPr>
              <p:cNvPr id="4" name="Rectangle 5">
                <a:extLst>
                  <a:ext uri="{FF2B5EF4-FFF2-40B4-BE49-F238E27FC236}">
                    <a16:creationId xmlns:a16="http://schemas.microsoft.com/office/drawing/2014/main" id="{C16060E6-09CA-4E4C-B953-986F46AA45B0}"/>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5" name="Line 6">
                <a:extLst>
                  <a:ext uri="{FF2B5EF4-FFF2-40B4-BE49-F238E27FC236}">
                    <a16:creationId xmlns:a16="http://schemas.microsoft.com/office/drawing/2014/main" id="{A550E33E-6BF7-42D5-8455-16A8E617CD5C}"/>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7" name="Line 7">
                <a:extLst>
                  <a:ext uri="{FF2B5EF4-FFF2-40B4-BE49-F238E27FC236}">
                    <a16:creationId xmlns:a16="http://schemas.microsoft.com/office/drawing/2014/main" id="{565BAB52-EA1E-477F-8905-0E64A8FA0D83}"/>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8" name="Line 8">
                <a:extLst>
                  <a:ext uri="{FF2B5EF4-FFF2-40B4-BE49-F238E27FC236}">
                    <a16:creationId xmlns:a16="http://schemas.microsoft.com/office/drawing/2014/main" id="{8C88B650-D50F-4430-AFCE-33714898168F}"/>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grpSp>
      </p:grpSp>
      <p:grpSp>
        <p:nvGrpSpPr>
          <p:cNvPr id="11" name="Group 10">
            <a:extLst>
              <a:ext uri="{FF2B5EF4-FFF2-40B4-BE49-F238E27FC236}">
                <a16:creationId xmlns:a16="http://schemas.microsoft.com/office/drawing/2014/main" id="{1ADD7E96-4441-4B18-8B33-4E6CAB9E198B}"/>
              </a:ext>
            </a:extLst>
          </p:cNvPr>
          <p:cNvGrpSpPr/>
          <p:nvPr/>
        </p:nvGrpSpPr>
        <p:grpSpPr>
          <a:xfrm>
            <a:off x="7103200" y="2288967"/>
            <a:ext cx="650437" cy="650437"/>
            <a:chOff x="7245779" y="2334204"/>
            <a:chExt cx="663574" cy="663574"/>
          </a:xfrm>
        </p:grpSpPr>
        <p:sp>
          <p:nvSpPr>
            <p:cNvPr id="12" name="Oval 11">
              <a:extLst>
                <a:ext uri="{FF2B5EF4-FFF2-40B4-BE49-F238E27FC236}">
                  <a16:creationId xmlns:a16="http://schemas.microsoft.com/office/drawing/2014/main" id="{56354680-8AB6-4592-A189-D03313D1E6E7}"/>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37" name="Group 36">
              <a:extLst>
                <a:ext uri="{FF2B5EF4-FFF2-40B4-BE49-F238E27FC236}">
                  <a16:creationId xmlns:a16="http://schemas.microsoft.com/office/drawing/2014/main" id="{D4AA54B7-900A-40EA-9A7E-B5923149F67F}"/>
                </a:ext>
              </a:extLst>
            </p:cNvPr>
            <p:cNvGrpSpPr/>
            <p:nvPr/>
          </p:nvGrpSpPr>
          <p:grpSpPr>
            <a:xfrm>
              <a:off x="7402560" y="2527553"/>
              <a:ext cx="350012" cy="276875"/>
              <a:chOff x="629049" y="3399674"/>
              <a:chExt cx="505618" cy="399966"/>
            </a:xfrm>
          </p:grpSpPr>
          <p:sp>
            <p:nvSpPr>
              <p:cNvPr id="17" name="Freeform 12">
                <a:extLst>
                  <a:ext uri="{FF2B5EF4-FFF2-40B4-BE49-F238E27FC236}">
                    <a16:creationId xmlns:a16="http://schemas.microsoft.com/office/drawing/2014/main" id="{5D6C4900-B6EB-4FD7-8B59-250CCF979A44}"/>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19" name="Freeform 14">
                <a:extLst>
                  <a:ext uri="{FF2B5EF4-FFF2-40B4-BE49-F238E27FC236}">
                    <a16:creationId xmlns:a16="http://schemas.microsoft.com/office/drawing/2014/main" id="{9465030D-7B08-4324-990D-276A632FBB31}"/>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grpSp>
      </p:grpSp>
      <p:grpSp>
        <p:nvGrpSpPr>
          <p:cNvPr id="14" name="Group 13">
            <a:extLst>
              <a:ext uri="{FF2B5EF4-FFF2-40B4-BE49-F238E27FC236}">
                <a16:creationId xmlns:a16="http://schemas.microsoft.com/office/drawing/2014/main" id="{6D11389B-4514-48A9-90B2-EAD203125671}"/>
              </a:ext>
            </a:extLst>
          </p:cNvPr>
          <p:cNvGrpSpPr/>
          <p:nvPr/>
        </p:nvGrpSpPr>
        <p:grpSpPr>
          <a:xfrm>
            <a:off x="9768032" y="2288967"/>
            <a:ext cx="650437" cy="650437"/>
            <a:chOff x="9964433" y="2334204"/>
            <a:chExt cx="663574" cy="663574"/>
          </a:xfrm>
        </p:grpSpPr>
        <p:sp>
          <p:nvSpPr>
            <p:cNvPr id="13" name="Oval 12">
              <a:extLst>
                <a:ext uri="{FF2B5EF4-FFF2-40B4-BE49-F238E27FC236}">
                  <a16:creationId xmlns:a16="http://schemas.microsoft.com/office/drawing/2014/main" id="{A17B5E94-1806-40BF-B52C-648571C6E591}"/>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51" name="Group 50">
              <a:extLst>
                <a:ext uri="{FF2B5EF4-FFF2-40B4-BE49-F238E27FC236}">
                  <a16:creationId xmlns:a16="http://schemas.microsoft.com/office/drawing/2014/main" id="{50BAC7A7-8CAA-49C5-8098-D6DA5CF9A281}"/>
                </a:ext>
              </a:extLst>
            </p:cNvPr>
            <p:cNvGrpSpPr/>
            <p:nvPr/>
          </p:nvGrpSpPr>
          <p:grpSpPr>
            <a:xfrm>
              <a:off x="10105421" y="2524823"/>
              <a:ext cx="381597" cy="282336"/>
              <a:chOff x="791765" y="3814239"/>
              <a:chExt cx="308968" cy="228600"/>
            </a:xfrm>
          </p:grpSpPr>
          <p:sp>
            <p:nvSpPr>
              <p:cNvPr id="44" name="Rectangle: Rounded Corners 43">
                <a:extLst>
                  <a:ext uri="{FF2B5EF4-FFF2-40B4-BE49-F238E27FC236}">
                    <a16:creationId xmlns:a16="http://schemas.microsoft.com/office/drawing/2014/main" id="{BBAA0A7E-5A80-4411-9049-63D9C1F5204D}"/>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D110A79B-AC85-42DD-ACE2-D64AF46AA43E}"/>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1111FE9F-C538-4127-BD96-B49836A7BE4E}"/>
              </a:ext>
            </a:extLst>
          </p:cNvPr>
          <p:cNvGrpSpPr/>
          <p:nvPr/>
        </p:nvGrpSpPr>
        <p:grpSpPr>
          <a:xfrm>
            <a:off x="1773532" y="4333735"/>
            <a:ext cx="650437" cy="650437"/>
            <a:chOff x="1808468" y="4420270"/>
            <a:chExt cx="663574" cy="663574"/>
          </a:xfrm>
        </p:grpSpPr>
        <p:sp>
          <p:nvSpPr>
            <p:cNvPr id="32" name="Oval 31">
              <a:extLst>
                <a:ext uri="{FF2B5EF4-FFF2-40B4-BE49-F238E27FC236}">
                  <a16:creationId xmlns:a16="http://schemas.microsoft.com/office/drawing/2014/main" id="{F1F7C31C-7070-46DB-8F66-D92F2F8BB1C4}"/>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60" name="Group 59">
              <a:extLst>
                <a:ext uri="{FF2B5EF4-FFF2-40B4-BE49-F238E27FC236}">
                  <a16:creationId xmlns:a16="http://schemas.microsoft.com/office/drawing/2014/main" id="{63E5FC84-07C2-4CF2-BF7C-603470124FB0}"/>
                </a:ext>
              </a:extLst>
            </p:cNvPr>
            <p:cNvGrpSpPr/>
            <p:nvPr/>
          </p:nvGrpSpPr>
          <p:grpSpPr>
            <a:xfrm>
              <a:off x="1991229" y="4600527"/>
              <a:ext cx="311675" cy="303058"/>
              <a:chOff x="3287713" y="3454400"/>
              <a:chExt cx="344488" cy="334963"/>
            </a:xfrm>
          </p:grpSpPr>
          <p:sp>
            <p:nvSpPr>
              <p:cNvPr id="61" name="Freeform 34">
                <a:extLst>
                  <a:ext uri="{FF2B5EF4-FFF2-40B4-BE49-F238E27FC236}">
                    <a16:creationId xmlns:a16="http://schemas.microsoft.com/office/drawing/2014/main" id="{DE79610B-7755-4F88-A717-9E31E4DFB606}"/>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62" name="Freeform 35">
                <a:extLst>
                  <a:ext uri="{FF2B5EF4-FFF2-40B4-BE49-F238E27FC236}">
                    <a16:creationId xmlns:a16="http://schemas.microsoft.com/office/drawing/2014/main" id="{8D02AC7E-292E-4C72-A98D-C8F86A41D903}"/>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63" name="Line 36">
                <a:extLst>
                  <a:ext uri="{FF2B5EF4-FFF2-40B4-BE49-F238E27FC236}">
                    <a16:creationId xmlns:a16="http://schemas.microsoft.com/office/drawing/2014/main" id="{27BEF296-6A20-4CD5-8198-09C3C26409F1}"/>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grpSp>
      </p:grpSp>
      <p:grpSp>
        <p:nvGrpSpPr>
          <p:cNvPr id="35" name="Group 34">
            <a:extLst>
              <a:ext uri="{FF2B5EF4-FFF2-40B4-BE49-F238E27FC236}">
                <a16:creationId xmlns:a16="http://schemas.microsoft.com/office/drawing/2014/main" id="{3B3E9A2E-2983-45DC-83FC-9E64C93397E3}"/>
              </a:ext>
            </a:extLst>
          </p:cNvPr>
          <p:cNvGrpSpPr/>
          <p:nvPr/>
        </p:nvGrpSpPr>
        <p:grpSpPr>
          <a:xfrm>
            <a:off x="4438365" y="4333735"/>
            <a:ext cx="650437" cy="650437"/>
            <a:chOff x="4527124" y="4420270"/>
            <a:chExt cx="663574" cy="663574"/>
          </a:xfrm>
        </p:grpSpPr>
        <p:sp>
          <p:nvSpPr>
            <p:cNvPr id="27" name="Oval 26">
              <a:extLst>
                <a:ext uri="{FF2B5EF4-FFF2-40B4-BE49-F238E27FC236}">
                  <a16:creationId xmlns:a16="http://schemas.microsoft.com/office/drawing/2014/main" id="{0D14117C-83E6-4B25-90C6-0F8DF14DB159}"/>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78" name="Group 77">
              <a:extLst>
                <a:ext uri="{FF2B5EF4-FFF2-40B4-BE49-F238E27FC236}">
                  <a16:creationId xmlns:a16="http://schemas.microsoft.com/office/drawing/2014/main" id="{442B04EE-5040-4092-9324-AA011697FB0E}"/>
                </a:ext>
              </a:extLst>
            </p:cNvPr>
            <p:cNvGrpSpPr/>
            <p:nvPr/>
          </p:nvGrpSpPr>
          <p:grpSpPr>
            <a:xfrm>
              <a:off x="4662517" y="4590639"/>
              <a:ext cx="392768" cy="322891"/>
              <a:chOff x="5048251" y="6030913"/>
              <a:chExt cx="523875" cy="434976"/>
            </a:xfrm>
          </p:grpSpPr>
          <p:sp>
            <p:nvSpPr>
              <p:cNvPr id="65" name="Oval 18">
                <a:extLst>
                  <a:ext uri="{FF2B5EF4-FFF2-40B4-BE49-F238E27FC236}">
                    <a16:creationId xmlns:a16="http://schemas.microsoft.com/office/drawing/2014/main" id="{995BEDB4-28B8-4A83-835A-5031C85A04F7}"/>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66" name="Oval 19">
                <a:extLst>
                  <a:ext uri="{FF2B5EF4-FFF2-40B4-BE49-F238E27FC236}">
                    <a16:creationId xmlns:a16="http://schemas.microsoft.com/office/drawing/2014/main" id="{18DBFD95-F7A9-4238-8C9F-895F28ED64C8}"/>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67" name="Oval 20">
                <a:extLst>
                  <a:ext uri="{FF2B5EF4-FFF2-40B4-BE49-F238E27FC236}">
                    <a16:creationId xmlns:a16="http://schemas.microsoft.com/office/drawing/2014/main" id="{3946CBCF-524C-48F0-AEEF-16BB7BF7BCAB}"/>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68" name="Line 21">
                <a:extLst>
                  <a:ext uri="{FF2B5EF4-FFF2-40B4-BE49-F238E27FC236}">
                    <a16:creationId xmlns:a16="http://schemas.microsoft.com/office/drawing/2014/main" id="{FDE0A68D-FF6F-4B52-93D1-A6F4892EE49D}"/>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69" name="Line 22">
                <a:extLst>
                  <a:ext uri="{FF2B5EF4-FFF2-40B4-BE49-F238E27FC236}">
                    <a16:creationId xmlns:a16="http://schemas.microsoft.com/office/drawing/2014/main" id="{2C8E0C91-4BB2-4007-B923-2D8EB0A0158B}"/>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70" name="Freeform 23">
                <a:extLst>
                  <a:ext uri="{FF2B5EF4-FFF2-40B4-BE49-F238E27FC236}">
                    <a16:creationId xmlns:a16="http://schemas.microsoft.com/office/drawing/2014/main" id="{028889CD-603E-41CF-AD4C-23689C29E2EA}"/>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71" name="Freeform 24">
                <a:extLst>
                  <a:ext uri="{FF2B5EF4-FFF2-40B4-BE49-F238E27FC236}">
                    <a16:creationId xmlns:a16="http://schemas.microsoft.com/office/drawing/2014/main" id="{95833587-FBA6-4C57-A0DC-88662DFBA0DC}"/>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72" name="Freeform 25">
                <a:extLst>
                  <a:ext uri="{FF2B5EF4-FFF2-40B4-BE49-F238E27FC236}">
                    <a16:creationId xmlns:a16="http://schemas.microsoft.com/office/drawing/2014/main" id="{0A8F1C76-2815-4AB8-8BE4-B1427C766B4B}"/>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73" name="Line 26">
                <a:extLst>
                  <a:ext uri="{FF2B5EF4-FFF2-40B4-BE49-F238E27FC236}">
                    <a16:creationId xmlns:a16="http://schemas.microsoft.com/office/drawing/2014/main" id="{C308D3FE-2D15-405D-98C0-07D77BE38879}"/>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74" name="Freeform 27">
                <a:extLst>
                  <a:ext uri="{FF2B5EF4-FFF2-40B4-BE49-F238E27FC236}">
                    <a16:creationId xmlns:a16="http://schemas.microsoft.com/office/drawing/2014/main" id="{0791D972-4C90-41F6-9D1A-275A7600D10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75" name="Line 28">
                <a:extLst>
                  <a:ext uri="{FF2B5EF4-FFF2-40B4-BE49-F238E27FC236}">
                    <a16:creationId xmlns:a16="http://schemas.microsoft.com/office/drawing/2014/main" id="{421C6D16-7C87-46A2-83EE-CA1D85E1F5F3}"/>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76" name="Line 29">
                <a:extLst>
                  <a:ext uri="{FF2B5EF4-FFF2-40B4-BE49-F238E27FC236}">
                    <a16:creationId xmlns:a16="http://schemas.microsoft.com/office/drawing/2014/main" id="{07476225-6029-49B9-BC9F-AEF0E9960B63}"/>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77" name="Line 30">
                <a:extLst>
                  <a:ext uri="{FF2B5EF4-FFF2-40B4-BE49-F238E27FC236}">
                    <a16:creationId xmlns:a16="http://schemas.microsoft.com/office/drawing/2014/main" id="{D4F5DF33-2BFC-4A47-8701-C959187421E2}"/>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grpSp>
      </p:grpSp>
      <p:grpSp>
        <p:nvGrpSpPr>
          <p:cNvPr id="36" name="Group 35">
            <a:extLst>
              <a:ext uri="{FF2B5EF4-FFF2-40B4-BE49-F238E27FC236}">
                <a16:creationId xmlns:a16="http://schemas.microsoft.com/office/drawing/2014/main" id="{A16049C4-3AC1-4FA5-886C-75B1AA58354D}"/>
              </a:ext>
            </a:extLst>
          </p:cNvPr>
          <p:cNvGrpSpPr/>
          <p:nvPr/>
        </p:nvGrpSpPr>
        <p:grpSpPr>
          <a:xfrm>
            <a:off x="7103200" y="4333735"/>
            <a:ext cx="650437" cy="650437"/>
            <a:chOff x="7245779" y="4420270"/>
            <a:chExt cx="663574" cy="663574"/>
          </a:xfrm>
        </p:grpSpPr>
        <p:sp>
          <p:nvSpPr>
            <p:cNvPr id="25" name="Oval 24">
              <a:extLst>
                <a:ext uri="{FF2B5EF4-FFF2-40B4-BE49-F238E27FC236}">
                  <a16:creationId xmlns:a16="http://schemas.microsoft.com/office/drawing/2014/main" id="{792E54F4-3F5B-451E-BE63-9A5E7D521E83}"/>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85" name="Group 84">
              <a:extLst>
                <a:ext uri="{FF2B5EF4-FFF2-40B4-BE49-F238E27FC236}">
                  <a16:creationId xmlns:a16="http://schemas.microsoft.com/office/drawing/2014/main" id="{CC0149FE-FF67-4B99-90A0-61EC8BA7ACD0}"/>
                </a:ext>
              </a:extLst>
            </p:cNvPr>
            <p:cNvGrpSpPr/>
            <p:nvPr/>
          </p:nvGrpSpPr>
          <p:grpSpPr>
            <a:xfrm>
              <a:off x="7400015" y="4574506"/>
              <a:ext cx="355101" cy="355101"/>
              <a:chOff x="5775325" y="6122988"/>
              <a:chExt cx="436563" cy="436563"/>
            </a:xfrm>
          </p:grpSpPr>
          <p:sp>
            <p:nvSpPr>
              <p:cNvPr id="82" name="Freeform 34">
                <a:extLst>
                  <a:ext uri="{FF2B5EF4-FFF2-40B4-BE49-F238E27FC236}">
                    <a16:creationId xmlns:a16="http://schemas.microsoft.com/office/drawing/2014/main" id="{C6C65524-CC17-4A05-86D8-B8C09A145324}"/>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83" name="Freeform 35">
                <a:extLst>
                  <a:ext uri="{FF2B5EF4-FFF2-40B4-BE49-F238E27FC236}">
                    <a16:creationId xmlns:a16="http://schemas.microsoft.com/office/drawing/2014/main" id="{40C05945-CBDF-4C50-B465-D8BF53740756}"/>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84" name="Line 36">
                <a:extLst>
                  <a:ext uri="{FF2B5EF4-FFF2-40B4-BE49-F238E27FC236}">
                    <a16:creationId xmlns:a16="http://schemas.microsoft.com/office/drawing/2014/main" id="{51F0ADBE-E3F4-4AC9-8A9B-DE4B1E6FE75D}"/>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grpSp>
      </p:grpSp>
      <p:grpSp>
        <p:nvGrpSpPr>
          <p:cNvPr id="38" name="Group 37">
            <a:extLst>
              <a:ext uri="{FF2B5EF4-FFF2-40B4-BE49-F238E27FC236}">
                <a16:creationId xmlns:a16="http://schemas.microsoft.com/office/drawing/2014/main" id="{3D119E9C-1AF1-46B0-8658-2775B05B5BF8}"/>
              </a:ext>
            </a:extLst>
          </p:cNvPr>
          <p:cNvGrpSpPr/>
          <p:nvPr/>
        </p:nvGrpSpPr>
        <p:grpSpPr>
          <a:xfrm>
            <a:off x="9768032" y="4333735"/>
            <a:ext cx="650437" cy="650437"/>
            <a:chOff x="9964433" y="4420270"/>
            <a:chExt cx="663574" cy="663574"/>
          </a:xfrm>
        </p:grpSpPr>
        <p:sp>
          <p:nvSpPr>
            <p:cNvPr id="26" name="Oval 25">
              <a:extLst>
                <a:ext uri="{FF2B5EF4-FFF2-40B4-BE49-F238E27FC236}">
                  <a16:creationId xmlns:a16="http://schemas.microsoft.com/office/drawing/2014/main" id="{5C717866-FF71-4CD0-8F15-90840C259C0D}"/>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95" name="Group 94">
              <a:extLst>
                <a:ext uri="{FF2B5EF4-FFF2-40B4-BE49-F238E27FC236}">
                  <a16:creationId xmlns:a16="http://schemas.microsoft.com/office/drawing/2014/main" id="{DCAB48A5-41DE-42DA-A46F-84B908D3225D}"/>
                </a:ext>
              </a:extLst>
            </p:cNvPr>
            <p:cNvGrpSpPr/>
            <p:nvPr/>
          </p:nvGrpSpPr>
          <p:grpSpPr>
            <a:xfrm>
              <a:off x="10109185" y="4604869"/>
              <a:ext cx="374079" cy="294377"/>
              <a:chOff x="6515100" y="6343650"/>
              <a:chExt cx="461963" cy="363537"/>
            </a:xfrm>
          </p:grpSpPr>
          <p:sp>
            <p:nvSpPr>
              <p:cNvPr id="89" name="Freeform 40">
                <a:extLst>
                  <a:ext uri="{FF2B5EF4-FFF2-40B4-BE49-F238E27FC236}">
                    <a16:creationId xmlns:a16="http://schemas.microsoft.com/office/drawing/2014/main" id="{82D27643-4334-475C-B880-1C41D2286159}"/>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90" name="Line 41">
                <a:extLst>
                  <a:ext uri="{FF2B5EF4-FFF2-40B4-BE49-F238E27FC236}">
                    <a16:creationId xmlns:a16="http://schemas.microsoft.com/office/drawing/2014/main" id="{C5DD7E38-7B79-45C9-B4AB-6A9567C61351}"/>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94" name="Line 45">
                <a:extLst>
                  <a:ext uri="{FF2B5EF4-FFF2-40B4-BE49-F238E27FC236}">
                    <a16:creationId xmlns:a16="http://schemas.microsoft.com/office/drawing/2014/main" id="{28D1F195-DFEA-4EDA-AB4E-8F5C2AD6C53E}"/>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grpSp>
        <p:grpSp>
          <p:nvGrpSpPr>
            <p:cNvPr id="96" name="Group 95">
              <a:extLst>
                <a:ext uri="{FF2B5EF4-FFF2-40B4-BE49-F238E27FC236}">
                  <a16:creationId xmlns:a16="http://schemas.microsoft.com/office/drawing/2014/main" id="{BEE1A249-FB7D-427C-B9B6-728EB7AE300D}"/>
                </a:ext>
              </a:extLst>
            </p:cNvPr>
            <p:cNvGrpSpPr/>
            <p:nvPr/>
          </p:nvGrpSpPr>
          <p:grpSpPr>
            <a:xfrm flipV="1">
              <a:off x="10237557" y="4729950"/>
              <a:ext cx="117335" cy="109913"/>
              <a:chOff x="10860573" y="4995622"/>
              <a:chExt cx="119693" cy="151971"/>
            </a:xfrm>
          </p:grpSpPr>
          <p:sp>
            <p:nvSpPr>
              <p:cNvPr id="97" name="Line 7">
                <a:extLst>
                  <a:ext uri="{FF2B5EF4-FFF2-40B4-BE49-F238E27FC236}">
                    <a16:creationId xmlns:a16="http://schemas.microsoft.com/office/drawing/2014/main" id="{0EC21DE8-DDEE-4E16-9BEC-67803B7A8AE4}"/>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98" name="Line 8">
                <a:extLst>
                  <a:ext uri="{FF2B5EF4-FFF2-40B4-BE49-F238E27FC236}">
                    <a16:creationId xmlns:a16="http://schemas.microsoft.com/office/drawing/2014/main" id="{26E340C5-6764-4F8B-8A1D-8B75A8281F73}"/>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99" name="Line 9">
                <a:extLst>
                  <a:ext uri="{FF2B5EF4-FFF2-40B4-BE49-F238E27FC236}">
                    <a16:creationId xmlns:a16="http://schemas.microsoft.com/office/drawing/2014/main" id="{92CD7234-50D8-4F09-ADE4-BE3A73F36DF3}"/>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grpSp>
      </p:grpSp>
      <p:grpSp>
        <p:nvGrpSpPr>
          <p:cNvPr id="3" name="Group 2">
            <a:extLst>
              <a:ext uri="{FF2B5EF4-FFF2-40B4-BE49-F238E27FC236}">
                <a16:creationId xmlns:a16="http://schemas.microsoft.com/office/drawing/2014/main" id="{F571C4A2-1E64-42C8-96E8-B9971FCC912C}"/>
              </a:ext>
            </a:extLst>
          </p:cNvPr>
          <p:cNvGrpSpPr/>
          <p:nvPr/>
        </p:nvGrpSpPr>
        <p:grpSpPr>
          <a:xfrm>
            <a:off x="4438365" y="2288967"/>
            <a:ext cx="650437" cy="650437"/>
            <a:chOff x="4527124" y="2334204"/>
            <a:chExt cx="663574" cy="663574"/>
          </a:xfrm>
        </p:grpSpPr>
        <p:sp>
          <p:nvSpPr>
            <p:cNvPr id="15" name="Oval 14">
              <a:extLst>
                <a:ext uri="{FF2B5EF4-FFF2-40B4-BE49-F238E27FC236}">
                  <a16:creationId xmlns:a16="http://schemas.microsoft.com/office/drawing/2014/main" id="{E644952C-3770-482A-B6CF-0CB3C07D7DA4}"/>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108" name="Group 107">
              <a:extLst>
                <a:ext uri="{FF2B5EF4-FFF2-40B4-BE49-F238E27FC236}">
                  <a16:creationId xmlns:a16="http://schemas.microsoft.com/office/drawing/2014/main" id="{B74A5924-FD6C-40C2-B7F0-9592C15A0635}"/>
                </a:ext>
              </a:extLst>
            </p:cNvPr>
            <p:cNvGrpSpPr/>
            <p:nvPr/>
          </p:nvGrpSpPr>
          <p:grpSpPr>
            <a:xfrm>
              <a:off x="4677196" y="2485020"/>
              <a:ext cx="363431" cy="361942"/>
              <a:chOff x="255588" y="3119438"/>
              <a:chExt cx="387350" cy="385763"/>
            </a:xfrm>
          </p:grpSpPr>
          <p:sp>
            <p:nvSpPr>
              <p:cNvPr id="103" name="Oval 49">
                <a:extLst>
                  <a:ext uri="{FF2B5EF4-FFF2-40B4-BE49-F238E27FC236}">
                    <a16:creationId xmlns:a16="http://schemas.microsoft.com/office/drawing/2014/main" id="{CBA9913B-C996-4ED4-AE22-6946FD06730B}"/>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104" name="Freeform 50">
                <a:extLst>
                  <a:ext uri="{FF2B5EF4-FFF2-40B4-BE49-F238E27FC236}">
                    <a16:creationId xmlns:a16="http://schemas.microsoft.com/office/drawing/2014/main" id="{C1ED9E15-E2C2-4A92-93CD-39AA2C7230F1}"/>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105" name="Freeform 51">
                <a:extLst>
                  <a:ext uri="{FF2B5EF4-FFF2-40B4-BE49-F238E27FC236}">
                    <a16:creationId xmlns:a16="http://schemas.microsoft.com/office/drawing/2014/main" id="{C7B22FC3-159B-4A90-875E-BA438169149C}"/>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grpSp>
      </p:grpSp>
    </p:spTree>
    <p:extLst>
      <p:ext uri="{BB962C8B-B14F-4D97-AF65-F5344CB8AC3E}">
        <p14:creationId xmlns:p14="http://schemas.microsoft.com/office/powerpoint/2010/main" val="1243711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ppt_x"/>
                                          </p:val>
                                        </p:tav>
                                        <p:tav tm="100000">
                                          <p:val>
                                            <p:strVal val="#ppt_x"/>
                                          </p:val>
                                        </p:tav>
                                      </p:tavLst>
                                    </p:anim>
                                    <p:anim calcmode="lin" valueType="num">
                                      <p:cBhvr additive="base">
                                        <p:cTn id="29" dur="10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1000" fill="hold"/>
                                        <p:tgtEl>
                                          <p:spTgt spid="35"/>
                                        </p:tgtEl>
                                        <p:attrNameLst>
                                          <p:attrName>ppt_x</p:attrName>
                                        </p:attrNameLst>
                                      </p:cBhvr>
                                      <p:tavLst>
                                        <p:tav tm="0">
                                          <p:val>
                                            <p:strVal val="#ppt_x"/>
                                          </p:val>
                                        </p:tav>
                                        <p:tav tm="100000">
                                          <p:val>
                                            <p:strVal val="#ppt_x"/>
                                          </p:val>
                                        </p:tav>
                                      </p:tavLst>
                                    </p:anim>
                                    <p:anim calcmode="lin" valueType="num">
                                      <p:cBhvr additive="base">
                                        <p:cTn id="33" dur="1000" fill="hold"/>
                                        <p:tgtEl>
                                          <p:spTgt spid="35"/>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1000" fill="hold"/>
                                        <p:tgtEl>
                                          <p:spTgt spid="36"/>
                                        </p:tgtEl>
                                        <p:attrNameLst>
                                          <p:attrName>ppt_x</p:attrName>
                                        </p:attrNameLst>
                                      </p:cBhvr>
                                      <p:tavLst>
                                        <p:tav tm="0">
                                          <p:val>
                                            <p:strVal val="#ppt_x"/>
                                          </p:val>
                                        </p:tav>
                                        <p:tav tm="100000">
                                          <p:val>
                                            <p:strVal val="#ppt_x"/>
                                          </p:val>
                                        </p:tav>
                                      </p:tavLst>
                                    </p:anim>
                                    <p:anim calcmode="lin" valueType="num">
                                      <p:cBhvr additive="base">
                                        <p:cTn id="37" dur="1000" fill="hold"/>
                                        <p:tgtEl>
                                          <p:spTgt spid="36"/>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1000" fill="hold"/>
                                        <p:tgtEl>
                                          <p:spTgt spid="38"/>
                                        </p:tgtEl>
                                        <p:attrNameLst>
                                          <p:attrName>ppt_x</p:attrName>
                                        </p:attrNameLst>
                                      </p:cBhvr>
                                      <p:tavLst>
                                        <p:tav tm="0">
                                          <p:val>
                                            <p:strVal val="#ppt_x"/>
                                          </p:val>
                                        </p:tav>
                                        <p:tav tm="100000">
                                          <p:val>
                                            <p:strVal val="#ppt_x"/>
                                          </p:val>
                                        </p:tav>
                                      </p:tavLst>
                                    </p:anim>
                                    <p:anim calcmode="lin" valueType="num">
                                      <p:cBhvr additive="base">
                                        <p:cTn id="41" dur="1000" fill="hold"/>
                                        <p:tgtEl>
                                          <p:spTgt spid="38"/>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up)">
                                      <p:cBhvr>
                                        <p:cTn id="45" dur="500"/>
                                        <p:tgtEl>
                                          <p:spTgt spid="40"/>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22" presetClass="entr" presetSubtype="8" fill="hold" nodeType="withEffect">
                                  <p:stCondLst>
                                    <p:cond delay="25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2D5F5C-AFA2-BD44-B87A-810D4C9528BE}"/>
              </a:ext>
            </a:extLst>
          </p:cNvPr>
          <p:cNvSpPr>
            <a:spLocks noGrp="1"/>
          </p:cNvSpPr>
          <p:nvPr>
            <p:ph type="title"/>
          </p:nvPr>
        </p:nvSpPr>
        <p:spPr/>
        <p:txBody>
          <a:bodyPr/>
          <a:lstStyle/>
          <a:p>
            <a:r>
              <a:rPr lang="en-US"/>
              <a:t>Container Orchestrators</a:t>
            </a:r>
          </a:p>
        </p:txBody>
      </p:sp>
      <p:pic>
        <p:nvPicPr>
          <p:cNvPr id="2" name="Picture Placeholder 1">
            <a:extLst>
              <a:ext uri="{FF2B5EF4-FFF2-40B4-BE49-F238E27FC236}">
                <a16:creationId xmlns:a16="http://schemas.microsoft.com/office/drawing/2014/main" id="{5BE96051-A208-4791-8C79-D0095AB8702B}"/>
              </a:ext>
            </a:extLst>
          </p:cNvPr>
          <p:cNvPicPr>
            <a:picLocks noGrp="1" noChangeAspect="1"/>
          </p:cNvPicPr>
          <p:nvPr>
            <p:ph type="pic" sz="quarter" idx="10"/>
          </p:nvPr>
        </p:nvPicPr>
        <p:blipFill>
          <a:blip r:embed="rId3"/>
          <a:srcRect t="7748" b="7748"/>
          <a:stretch>
            <a:fillRect/>
          </a:stretch>
        </p:blipFill>
        <p:spPr>
          <a:prstGeom prst="rect">
            <a:avLst/>
          </a:prstGeom>
        </p:spPr>
      </p:pic>
      <p:pic>
        <p:nvPicPr>
          <p:cNvPr id="26" name="Picture 25">
            <a:extLst>
              <a:ext uri="{FF2B5EF4-FFF2-40B4-BE49-F238E27FC236}">
                <a16:creationId xmlns:a16="http://schemas.microsoft.com/office/drawing/2014/main" id="{FF79F083-1244-427A-8A89-3C0ECA28A1C5}"/>
              </a:ext>
            </a:extLst>
          </p:cNvPr>
          <p:cNvPicPr>
            <a:picLocks noChangeAspect="1"/>
          </p:cNvPicPr>
          <p:nvPr/>
        </p:nvPicPr>
        <p:blipFill>
          <a:blip r:embed="rId4"/>
          <a:stretch>
            <a:fillRect/>
          </a:stretch>
        </p:blipFill>
        <p:spPr>
          <a:xfrm>
            <a:off x="10371664" y="-118591"/>
            <a:ext cx="1747976" cy="1747976"/>
          </a:xfrm>
          <a:prstGeom prst="rect">
            <a:avLst/>
          </a:prstGeom>
        </p:spPr>
      </p:pic>
      <p:sp>
        <p:nvSpPr>
          <p:cNvPr id="8" name="Title 2">
            <a:extLst>
              <a:ext uri="{FF2B5EF4-FFF2-40B4-BE49-F238E27FC236}">
                <a16:creationId xmlns:a16="http://schemas.microsoft.com/office/drawing/2014/main" id="{C4DEA2EF-E369-4729-B697-AB529AC3D9B2}"/>
              </a:ext>
            </a:extLst>
          </p:cNvPr>
          <p:cNvSpPr txBox="1">
            <a:spLocks/>
          </p:cNvSpPr>
          <p:nvPr/>
        </p:nvSpPr>
        <p:spPr bwMode="ltGray">
          <a:xfrm>
            <a:off x="1595846" y="2305591"/>
            <a:ext cx="9000307" cy="2246818"/>
          </a:xfrm>
          <a:prstGeom prst="rect">
            <a:avLst/>
          </a:prstGeom>
          <a:noFill/>
        </p:spPr>
        <p:txBody>
          <a:bodyPr vert="horz" wrap="square" lIns="585216" tIns="585216" rIns="585216" bIns="585216" rtlCol="0" anchor="b" anchorCtr="0">
            <a:noAutofit/>
          </a:bodyPr>
          <a:lstStyle>
            <a:lvl1pPr algn="l" defTabSz="932742" rtl="0" eaLnBrk="1" latinLnBrk="0" hangingPunct="1">
              <a:lnSpc>
                <a:spcPct val="100000"/>
              </a:lnSpc>
              <a:spcBef>
                <a:spcPct val="0"/>
              </a:spcBef>
              <a:buNone/>
              <a:defRPr lang="en-US" sz="3600" b="0" kern="1200" cap="none" spc="0" baseline="0">
                <a:ln w="3175">
                  <a:noFill/>
                </a:ln>
                <a:solidFill>
                  <a:srgbClr val="FFFFFF"/>
                </a:solidFill>
                <a:effectLst/>
                <a:latin typeface="+mj-lt"/>
                <a:ea typeface="+mn-ea"/>
                <a:cs typeface="Segoe UI" pitchFamily="34" charset="0"/>
              </a:defRPr>
            </a:lvl1pPr>
          </a:lstStyle>
          <a:p>
            <a:pPr algn="ctr"/>
            <a:r>
              <a:rPr lang="en-US">
                <a:highlight>
                  <a:srgbClr val="808080"/>
                </a:highlight>
              </a:rPr>
              <a:t>Azure Kubernetes Service</a:t>
            </a:r>
          </a:p>
        </p:txBody>
      </p:sp>
    </p:spTree>
    <p:extLst>
      <p:ext uri="{BB962C8B-B14F-4D97-AF65-F5344CB8AC3E}">
        <p14:creationId xmlns:p14="http://schemas.microsoft.com/office/powerpoint/2010/main" val="198723170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C3EE3E9-3CDB-1140-9929-C6FA41835A90}"/>
              </a:ext>
            </a:extLst>
          </p:cNvPr>
          <p:cNvSpPr>
            <a:spLocks noGrp="1"/>
          </p:cNvSpPr>
          <p:nvPr>
            <p:ph type="body" sz="quarter" idx="12"/>
          </p:nvPr>
        </p:nvSpPr>
        <p:spPr>
          <a:xfrm>
            <a:off x="6450527" y="3951171"/>
            <a:ext cx="3835400" cy="249299"/>
          </a:xfrm>
        </p:spPr>
        <p:txBody>
          <a:bodyPr vert="horz" wrap="square" lIns="0" tIns="0" rIns="0" bIns="0" rtlCol="0" anchor="t">
            <a:spAutoFit/>
          </a:bodyPr>
          <a:lstStyle/>
          <a:p>
            <a:pPr algn="ctr"/>
            <a:r>
              <a:rPr lang="en-US" sz="1800" dirty="0">
                <a:cs typeface="Segoe UI"/>
              </a:rPr>
              <a:t>Principal Cloud Solution Architect</a:t>
            </a:r>
            <a:endParaRPr lang="en-US" sz="1800" dirty="0"/>
          </a:p>
        </p:txBody>
      </p:sp>
      <p:sp>
        <p:nvSpPr>
          <p:cNvPr id="3" name="Text Placeholder 2">
            <a:extLst>
              <a:ext uri="{FF2B5EF4-FFF2-40B4-BE49-F238E27FC236}">
                <a16:creationId xmlns:a16="http://schemas.microsoft.com/office/drawing/2014/main" id="{D2D5D6E4-6B8F-E04E-97F2-F97D7B33081A}"/>
              </a:ext>
            </a:extLst>
          </p:cNvPr>
          <p:cNvSpPr>
            <a:spLocks noGrp="1"/>
          </p:cNvSpPr>
          <p:nvPr>
            <p:ph type="body" sz="quarter" idx="11"/>
          </p:nvPr>
        </p:nvSpPr>
        <p:spPr>
          <a:xfrm>
            <a:off x="6450527" y="3483196"/>
            <a:ext cx="3835400" cy="387798"/>
          </a:xfrm>
        </p:spPr>
        <p:txBody>
          <a:bodyPr vert="horz" wrap="square" lIns="0" tIns="0" rIns="0" bIns="0" rtlCol="0" anchor="t">
            <a:spAutoFit/>
          </a:bodyPr>
          <a:lstStyle/>
          <a:p>
            <a:pPr algn="ctr"/>
            <a:r>
              <a:rPr lang="en-US" sz="2800" dirty="0">
                <a:cs typeface="Segoe UI"/>
              </a:rPr>
              <a:t>Adam Hems</a:t>
            </a:r>
            <a:endParaRPr lang="en-US" sz="2800" dirty="0"/>
          </a:p>
        </p:txBody>
      </p:sp>
      <p:sp>
        <p:nvSpPr>
          <p:cNvPr id="21" name="TextBox 20">
            <a:extLst>
              <a:ext uri="{FF2B5EF4-FFF2-40B4-BE49-F238E27FC236}">
                <a16:creationId xmlns:a16="http://schemas.microsoft.com/office/drawing/2014/main" id="{C715A1A4-CD97-472A-896A-2D78E409FCD4}"/>
              </a:ext>
            </a:extLst>
          </p:cNvPr>
          <p:cNvSpPr txBox="1"/>
          <p:nvPr/>
        </p:nvSpPr>
        <p:spPr>
          <a:xfrm>
            <a:off x="6711784" y="4902265"/>
            <a:ext cx="3919084" cy="276999"/>
          </a:xfrm>
          <a:prstGeom prst="rect">
            <a:avLst/>
          </a:prstGeom>
          <a:noFill/>
        </p:spPr>
        <p:txBody>
          <a:bodyPr wrap="square" lIns="0" tIns="0" rIns="0" bIns="0" rtlCol="0" anchor="t">
            <a:spAutoFit/>
          </a:bodyPr>
          <a:lstStyle/>
          <a:p>
            <a:r>
              <a:rPr lang="en-US" sz="1800" dirty="0"/>
              <a:t>adamhems@microsoft.com</a:t>
            </a:r>
            <a:endParaRPr lang="en-US" sz="1800" dirty="0">
              <a:latin typeface="Segoe UI" panose="020B0502040204020203" pitchFamily="34" charset="0"/>
            </a:endParaRPr>
          </a:p>
        </p:txBody>
      </p:sp>
      <p:pic>
        <p:nvPicPr>
          <p:cNvPr id="13" name="Graphic 12">
            <a:extLst>
              <a:ext uri="{FF2B5EF4-FFF2-40B4-BE49-F238E27FC236}">
                <a16:creationId xmlns:a16="http://schemas.microsoft.com/office/drawing/2014/main" id="{F9E0B09C-2D94-4B2E-AACB-1D8466E85F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5051" y="5396079"/>
            <a:ext cx="355765" cy="355765"/>
          </a:xfrm>
          <a:prstGeom prst="rect">
            <a:avLst/>
          </a:prstGeom>
        </p:spPr>
      </p:pic>
      <p:pic>
        <p:nvPicPr>
          <p:cNvPr id="15" name="Graphic 14">
            <a:extLst>
              <a:ext uri="{FF2B5EF4-FFF2-40B4-BE49-F238E27FC236}">
                <a16:creationId xmlns:a16="http://schemas.microsoft.com/office/drawing/2014/main" id="{19B443EF-13DC-4BE2-B14B-15A821F411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6000" y="4849980"/>
            <a:ext cx="393700" cy="393700"/>
          </a:xfrm>
          <a:prstGeom prst="rect">
            <a:avLst/>
          </a:prstGeom>
        </p:spPr>
      </p:pic>
      <p:pic>
        <p:nvPicPr>
          <p:cNvPr id="19" name="Graphic 18">
            <a:extLst>
              <a:ext uri="{FF2B5EF4-FFF2-40B4-BE49-F238E27FC236}">
                <a16:creationId xmlns:a16="http://schemas.microsoft.com/office/drawing/2014/main" id="{924065D1-A89D-4719-BBED-1319B8F849F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19520" y="5904243"/>
            <a:ext cx="351296" cy="351296"/>
          </a:xfrm>
          <a:prstGeom prst="rect">
            <a:avLst/>
          </a:prstGeom>
        </p:spPr>
      </p:pic>
      <p:sp>
        <p:nvSpPr>
          <p:cNvPr id="24" name="TextBox 23">
            <a:extLst>
              <a:ext uri="{FF2B5EF4-FFF2-40B4-BE49-F238E27FC236}">
                <a16:creationId xmlns:a16="http://schemas.microsoft.com/office/drawing/2014/main" id="{F87043AA-A8C0-4436-A68C-066671263920}"/>
              </a:ext>
            </a:extLst>
          </p:cNvPr>
          <p:cNvSpPr txBox="1"/>
          <p:nvPr/>
        </p:nvSpPr>
        <p:spPr>
          <a:xfrm>
            <a:off x="6594475" y="5382512"/>
            <a:ext cx="4903830" cy="369332"/>
          </a:xfrm>
          <a:prstGeom prst="rect">
            <a:avLst/>
          </a:prstGeom>
          <a:noFill/>
        </p:spPr>
        <p:txBody>
          <a:bodyPr wrap="square" lIns="91440" tIns="45720" rIns="91440" bIns="45720" anchor="t">
            <a:spAutoFit/>
          </a:bodyPr>
          <a:lstStyle/>
          <a:p>
            <a:r>
              <a:rPr lang="en-US" sz="1800" dirty="0"/>
              <a:t>www.linkedin.com/in/adamhems</a:t>
            </a:r>
          </a:p>
        </p:txBody>
      </p:sp>
      <p:sp>
        <p:nvSpPr>
          <p:cNvPr id="28" name="TextBox 27">
            <a:extLst>
              <a:ext uri="{FF2B5EF4-FFF2-40B4-BE49-F238E27FC236}">
                <a16:creationId xmlns:a16="http://schemas.microsoft.com/office/drawing/2014/main" id="{6E5B1544-D3B5-43EE-9BF7-A49B31FDBA1D}"/>
              </a:ext>
            </a:extLst>
          </p:cNvPr>
          <p:cNvSpPr txBox="1"/>
          <p:nvPr/>
        </p:nvSpPr>
        <p:spPr>
          <a:xfrm>
            <a:off x="6594475" y="5895225"/>
            <a:ext cx="3933825" cy="369332"/>
          </a:xfrm>
          <a:prstGeom prst="rect">
            <a:avLst/>
          </a:prstGeom>
          <a:noFill/>
        </p:spPr>
        <p:txBody>
          <a:bodyPr wrap="square" lIns="91440" tIns="45720" rIns="91440" bIns="45720" anchor="t">
            <a:spAutoFit/>
          </a:bodyPr>
          <a:lstStyle/>
          <a:p>
            <a:r>
              <a:rPr lang="en-US" sz="1800" dirty="0"/>
              <a:t>https://github.com/ahems</a:t>
            </a:r>
            <a:endParaRPr lang="en-US" dirty="0"/>
          </a:p>
        </p:txBody>
      </p:sp>
      <p:grpSp>
        <p:nvGrpSpPr>
          <p:cNvPr id="14" name="Group 13">
            <a:extLst>
              <a:ext uri="{FF2B5EF4-FFF2-40B4-BE49-F238E27FC236}">
                <a16:creationId xmlns:a16="http://schemas.microsoft.com/office/drawing/2014/main" id="{CC7A96EB-39AD-469E-94C9-037C57C55498}"/>
              </a:ext>
            </a:extLst>
          </p:cNvPr>
          <p:cNvGrpSpPr/>
          <p:nvPr/>
        </p:nvGrpSpPr>
        <p:grpSpPr>
          <a:xfrm>
            <a:off x="568786" y="1558093"/>
            <a:ext cx="2986715" cy="3158977"/>
            <a:chOff x="525538" y="1283361"/>
            <a:chExt cx="2986715" cy="3158977"/>
          </a:xfrm>
        </p:grpSpPr>
        <p:pic>
          <p:nvPicPr>
            <p:cNvPr id="16" name="Picture 15" descr="Icon&#10;&#10;Description automatically generated">
              <a:extLst>
                <a:ext uri="{FF2B5EF4-FFF2-40B4-BE49-F238E27FC236}">
                  <a16:creationId xmlns:a16="http://schemas.microsoft.com/office/drawing/2014/main" id="{0D0AAA5F-13DB-44AB-950E-62B4125CBC6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4991" y="1283361"/>
              <a:ext cx="2667810" cy="2667810"/>
            </a:xfrm>
            <a:prstGeom prst="rect">
              <a:avLst/>
            </a:prstGeom>
          </p:spPr>
        </p:pic>
        <p:sp>
          <p:nvSpPr>
            <p:cNvPr id="20" name="TextBox 19">
              <a:extLst>
                <a:ext uri="{FF2B5EF4-FFF2-40B4-BE49-F238E27FC236}">
                  <a16:creationId xmlns:a16="http://schemas.microsoft.com/office/drawing/2014/main" id="{27D6AF68-3C66-4417-A72D-2BF935A44264}"/>
                </a:ext>
              </a:extLst>
            </p:cNvPr>
            <p:cNvSpPr txBox="1"/>
            <p:nvPr/>
          </p:nvSpPr>
          <p:spPr>
            <a:xfrm>
              <a:off x="525538" y="3888340"/>
              <a:ext cx="2986715" cy="553998"/>
            </a:xfrm>
            <a:prstGeom prst="rect">
              <a:avLst/>
            </a:prstGeom>
            <a:noFill/>
          </p:spPr>
          <p:txBody>
            <a:bodyPr wrap="none" lIns="0" tIns="0" rIns="0" bIns="0" rtlCol="0">
              <a:spAutoFit/>
            </a:bodyPr>
            <a:lstStyle/>
            <a:p>
              <a:pPr algn="l"/>
              <a:r>
                <a:rPr lang="en-US" sz="3600" dirty="0">
                  <a:solidFill>
                    <a:schemeClr val="accent3"/>
                  </a:solidFill>
                </a:rPr>
                <a:t>Azure Dev Day</a:t>
              </a:r>
            </a:p>
          </p:txBody>
        </p:sp>
      </p:grpSp>
      <p:pic>
        <p:nvPicPr>
          <p:cNvPr id="6" name="Picture 6">
            <a:extLst>
              <a:ext uri="{FF2B5EF4-FFF2-40B4-BE49-F238E27FC236}">
                <a16:creationId xmlns:a16="http://schemas.microsoft.com/office/drawing/2014/main" id="{B270A5D5-3CE2-9C42-A9E6-512B48F6407C}"/>
              </a:ext>
            </a:extLst>
          </p:cNvPr>
          <p:cNvPicPr>
            <a:picLocks noGrp="1" noChangeAspect="1"/>
          </p:cNvPicPr>
          <p:nvPr>
            <p:ph type="pic" sz="quarter" idx="17"/>
          </p:nvPr>
        </p:nvPicPr>
        <p:blipFill>
          <a:blip r:embed="rId10">
            <a:extLst>
              <a:ext uri="{28A0092B-C50C-407E-A947-70E740481C1C}">
                <a14:useLocalDpi xmlns:a14="http://schemas.microsoft.com/office/drawing/2010/main" val="0"/>
              </a:ext>
            </a:extLst>
          </a:blip>
          <a:srcRect l="21875" r="21875"/>
          <a:stretch/>
        </p:blipFill>
        <p:spPr>
          <a:xfrm>
            <a:off x="7580215" y="1778809"/>
            <a:ext cx="1576800" cy="1576800"/>
          </a:xfrm>
        </p:spPr>
      </p:pic>
    </p:spTree>
    <p:extLst>
      <p:ext uri="{BB962C8B-B14F-4D97-AF65-F5344CB8AC3E}">
        <p14:creationId xmlns:p14="http://schemas.microsoft.com/office/powerpoint/2010/main" val="48326135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600"/>
              <a:t>Azure Kubernetes Service (AKS)</a:t>
            </a:r>
          </a:p>
        </p:txBody>
      </p:sp>
      <p:sp>
        <p:nvSpPr>
          <p:cNvPr id="6" name="Text Placeholder 5"/>
          <p:cNvSpPr>
            <a:spLocks noGrp="1"/>
          </p:cNvSpPr>
          <p:nvPr>
            <p:ph type="body" sz="quarter" idx="10"/>
          </p:nvPr>
        </p:nvSpPr>
        <p:spPr>
          <a:xfrm>
            <a:off x="542962" y="1551789"/>
            <a:ext cx="8145080" cy="4212692"/>
          </a:xfrm>
        </p:spPr>
        <p:txBody>
          <a:bodyPr/>
          <a:lstStyle/>
          <a:p>
            <a:pPr>
              <a:spcBef>
                <a:spcPts val="1800"/>
              </a:spcBef>
            </a:pPr>
            <a:r>
              <a:rPr lang="en-US" sz="2745">
                <a:latin typeface="+mn-lt"/>
              </a:rPr>
              <a:t>Fully-managed Kubernetes platform hosted in Azure as a PaaS service</a:t>
            </a:r>
          </a:p>
          <a:p>
            <a:pPr>
              <a:spcBef>
                <a:spcPts val="1800"/>
              </a:spcBef>
            </a:pPr>
            <a:r>
              <a:rPr lang="en-US" sz="2745">
                <a:latin typeface="+mn-lt"/>
                <a:sym typeface="Wingdings" panose="05000000000000000000" pitchFamily="2" charset="2"/>
              </a:rPr>
              <a:t>Deeply integrated with Azure dev tools and services</a:t>
            </a:r>
          </a:p>
          <a:p>
            <a:pPr>
              <a:spcBef>
                <a:spcPts val="1800"/>
              </a:spcBef>
            </a:pPr>
            <a:r>
              <a:rPr lang="en-US" sz="2745">
                <a:latin typeface="+mn-lt"/>
              </a:rPr>
              <a:t>Abstracts the complexity and operational overhead of managing Kubernetes</a:t>
            </a:r>
          </a:p>
          <a:p>
            <a:pPr marL="457112" indent="-457112">
              <a:spcBef>
                <a:spcPts val="1200"/>
              </a:spcBef>
              <a:buFont typeface="Arial" panose="020B0604020202020204" pitchFamily="34" charset="0"/>
              <a:buChar char="•"/>
            </a:pPr>
            <a:r>
              <a:rPr lang="en-US" sz="2353">
                <a:latin typeface="+mn-lt"/>
              </a:rPr>
              <a:t>AKS implements K8s services, with a custom K8s config file optimized for Azure</a:t>
            </a:r>
          </a:p>
          <a:p>
            <a:pPr marL="457112" indent="-457112">
              <a:spcBef>
                <a:spcPts val="1200"/>
              </a:spcBef>
              <a:buFont typeface="Arial" panose="020B0604020202020204" pitchFamily="34" charset="0"/>
              <a:buChar char="•"/>
            </a:pPr>
            <a:r>
              <a:rPr lang="en-US" sz="2353">
                <a:latin typeface="+mn-lt"/>
              </a:rPr>
              <a:t>AKS is a K8s managed service w/in Azure</a:t>
            </a:r>
            <a:endParaRPr lang="en-US">
              <a:latin typeface="+mn-lt"/>
            </a:endParaRPr>
          </a:p>
        </p:txBody>
      </p:sp>
      <p:pic>
        <p:nvPicPr>
          <p:cNvPr id="3" name="Picture 2">
            <a:extLst>
              <a:ext uri="{FF2B5EF4-FFF2-40B4-BE49-F238E27FC236}">
                <a16:creationId xmlns:a16="http://schemas.microsoft.com/office/drawing/2014/main" id="{713ABDCC-6972-4EC0-80C0-B17F1E1819FF}"/>
              </a:ext>
            </a:extLst>
          </p:cNvPr>
          <p:cNvPicPr>
            <a:picLocks noChangeAspect="1"/>
          </p:cNvPicPr>
          <p:nvPr/>
        </p:nvPicPr>
        <p:blipFill>
          <a:blip r:embed="rId3"/>
          <a:stretch>
            <a:fillRect/>
          </a:stretch>
        </p:blipFill>
        <p:spPr>
          <a:xfrm>
            <a:off x="10391599" y="-117464"/>
            <a:ext cx="1713614" cy="1713614"/>
          </a:xfrm>
          <a:prstGeom prst="rect">
            <a:avLst/>
          </a:prstGeom>
        </p:spPr>
      </p:pic>
      <p:sp>
        <p:nvSpPr>
          <p:cNvPr id="5" name="Title 16">
            <a:extLst>
              <a:ext uri="{FF2B5EF4-FFF2-40B4-BE49-F238E27FC236}">
                <a16:creationId xmlns:a16="http://schemas.microsoft.com/office/drawing/2014/main" id="{CC276F47-41F5-496E-8CB4-C8CA0F7E9E89}"/>
              </a:ext>
            </a:extLst>
          </p:cNvPr>
          <p:cNvSpPr txBox="1">
            <a:spLocks/>
          </p:cNvSpPr>
          <p:nvPr/>
        </p:nvSpPr>
        <p:spPr>
          <a:xfrm>
            <a:off x="8892240" y="1884993"/>
            <a:ext cx="3326317" cy="363560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spcAft>
                <a:spcPts val="2400"/>
              </a:spcAft>
              <a:defRPr/>
            </a:pPr>
            <a:r>
              <a:rPr lang="en-US" sz="1800" b="0" spc="0">
                <a:solidFill>
                  <a:srgbClr val="0078D4"/>
                </a:solidFill>
                <a:latin typeface="Segoe UI" panose="020B0502040204020203" pitchFamily="34" charset="0"/>
              </a:rPr>
              <a:t>At no charge…</a:t>
            </a:r>
          </a:p>
          <a:p>
            <a:pPr marL="274267" indent="-274267" defTabSz="914367">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Automated upgrades, patches</a:t>
            </a:r>
          </a:p>
          <a:p>
            <a:pPr marL="274267" indent="-274267" defTabSz="914367">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High reliability, availability </a:t>
            </a:r>
          </a:p>
          <a:p>
            <a:pPr marL="274267" indent="-274267" defTabSz="914367">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Automatic scaling</a:t>
            </a:r>
          </a:p>
          <a:p>
            <a:pPr marL="274267" indent="-274267" defTabSz="914367">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Self-healing </a:t>
            </a:r>
          </a:p>
          <a:p>
            <a:pPr marL="274267" indent="-274267" defTabSz="914367">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Monitoring</a:t>
            </a:r>
          </a:p>
          <a:p>
            <a:pPr defTabSz="914367">
              <a:spcAft>
                <a:spcPts val="2400"/>
              </a:spcAft>
              <a:defRPr/>
            </a:pPr>
            <a:endParaRPr lang="en-US" sz="1600" b="0" spc="0">
              <a:solidFill>
                <a:srgbClr val="0078D4"/>
              </a:solidFill>
              <a:latin typeface="Segoe UI" panose="020B0502040204020203" pitchFamily="34" charset="0"/>
            </a:endParaRPr>
          </a:p>
        </p:txBody>
      </p:sp>
      <p:cxnSp>
        <p:nvCxnSpPr>
          <p:cNvPr id="7" name="Straight Connector 6">
            <a:extLst>
              <a:ext uri="{FF2B5EF4-FFF2-40B4-BE49-F238E27FC236}">
                <a16:creationId xmlns:a16="http://schemas.microsoft.com/office/drawing/2014/main" id="{59D2BD73-69E5-498E-98C6-66A42F1887DE}"/>
              </a:ext>
            </a:extLst>
          </p:cNvPr>
          <p:cNvCxnSpPr>
            <a:cxnSpLocks/>
          </p:cNvCxnSpPr>
          <p:nvPr/>
        </p:nvCxnSpPr>
        <p:spPr>
          <a:xfrm>
            <a:off x="8761428" y="870479"/>
            <a:ext cx="0" cy="5228707"/>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8358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0303" y="214026"/>
            <a:ext cx="3810117" cy="1142838"/>
          </a:xfrm>
        </p:spPr>
        <p:txBody>
          <a:bodyPr/>
          <a:lstStyle/>
          <a:p>
            <a:pPr algn="ctr"/>
            <a:r>
              <a:rPr lang="en-US"/>
              <a:t>Control Plane</a:t>
            </a:r>
          </a:p>
        </p:txBody>
      </p:sp>
      <p:sp>
        <p:nvSpPr>
          <p:cNvPr id="995" name="Rectangle 994"/>
          <p:cNvSpPr/>
          <p:nvPr/>
        </p:nvSpPr>
        <p:spPr>
          <a:xfrm>
            <a:off x="667783" y="1648792"/>
            <a:ext cx="10911164" cy="28910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467" b="0" i="0" u="none" strike="noStrike" kern="0" cap="none" spc="0" normalizeH="0" baseline="0" noProof="0">
                <a:ln>
                  <a:noFill/>
                </a:ln>
                <a:solidFill>
                  <a:srgbClr val="FFFFFF"/>
                </a:solidFill>
                <a:effectLst/>
                <a:uLnTx/>
                <a:uFillTx/>
                <a:latin typeface="Calibri"/>
                <a:ea typeface="+mn-ea"/>
                <a:cs typeface="+mn-cs"/>
              </a:rPr>
              <a:t>Container Scheduling</a:t>
            </a:r>
          </a:p>
        </p:txBody>
      </p:sp>
      <p:sp>
        <p:nvSpPr>
          <p:cNvPr id="996" name="Rectangle 995"/>
          <p:cNvSpPr/>
          <p:nvPr/>
        </p:nvSpPr>
        <p:spPr>
          <a:xfrm>
            <a:off x="667783" y="1951110"/>
            <a:ext cx="10911164" cy="28910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467" b="0" i="0" u="none" strike="noStrike" kern="0" cap="none" spc="0" normalizeH="0" baseline="0" noProof="0">
                <a:ln>
                  <a:noFill/>
                </a:ln>
                <a:solidFill>
                  <a:srgbClr val="FFFFFF"/>
                </a:solidFill>
                <a:effectLst/>
                <a:uLnTx/>
                <a:uFillTx/>
                <a:latin typeface="Calibri"/>
                <a:ea typeface="+mn-ea"/>
                <a:cs typeface="+mn-cs"/>
              </a:rPr>
              <a:t>Container Orchestration</a:t>
            </a:r>
          </a:p>
        </p:txBody>
      </p:sp>
      <p:grpSp>
        <p:nvGrpSpPr>
          <p:cNvPr id="512" name="Group 511"/>
          <p:cNvGrpSpPr/>
          <p:nvPr/>
        </p:nvGrpSpPr>
        <p:grpSpPr>
          <a:xfrm>
            <a:off x="670457" y="270241"/>
            <a:ext cx="3523328" cy="2062564"/>
            <a:chOff x="500260" y="1885950"/>
            <a:chExt cx="2642871" cy="1547143"/>
          </a:xfrm>
        </p:grpSpPr>
        <p:grpSp>
          <p:nvGrpSpPr>
            <p:cNvPr id="514" name="Group 513"/>
            <p:cNvGrpSpPr/>
            <p:nvPr/>
          </p:nvGrpSpPr>
          <p:grpSpPr>
            <a:xfrm>
              <a:off x="500260" y="1885950"/>
              <a:ext cx="2642871" cy="1547143"/>
              <a:chOff x="4156030" y="3448050"/>
              <a:chExt cx="2566671" cy="1504302"/>
            </a:xfrm>
          </p:grpSpPr>
          <p:sp>
            <p:nvSpPr>
              <p:cNvPr id="522" name="Rectangle 521"/>
              <p:cNvSpPr/>
              <p:nvPr/>
            </p:nvSpPr>
            <p:spPr>
              <a:xfrm>
                <a:off x="4156031" y="3562350"/>
                <a:ext cx="2566670" cy="1390002"/>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23" name="Flowchart: Alternate Process 522"/>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18996" rtl="0" eaLnBrk="1" fontAlgn="auto" latinLnBrk="0" hangingPunct="1">
                  <a:lnSpc>
                    <a:spcPct val="100000"/>
                  </a:lnSpc>
                  <a:spcBef>
                    <a:spcPts val="0"/>
                  </a:spcBef>
                  <a:spcAft>
                    <a:spcPts val="0"/>
                  </a:spcAft>
                  <a:buClrTx/>
                  <a:buSzTx/>
                  <a:buFontTx/>
                  <a:buNone/>
                  <a:tabLst/>
                  <a:defRPr/>
                </a:pPr>
                <a:r>
                  <a:rPr lang="en-US" sz="1467" b="1" kern="0">
                    <a:solidFill>
                      <a:srgbClr val="FFFFFF"/>
                    </a:solidFill>
                    <a:latin typeface="Lucida Console" panose="020B0609040504020204" pitchFamily="49" charset="0"/>
                  </a:rPr>
                  <a:t>MASTER NODE</a:t>
                </a:r>
                <a:endParaRPr kumimoji="0" lang="en-US" sz="1467" b="1" i="0" u="none" strike="noStrike" kern="0" cap="none" spc="0" normalizeH="0" baseline="0" noProof="0">
                  <a:ln>
                    <a:noFill/>
                  </a:ln>
                  <a:solidFill>
                    <a:srgbClr val="FFFFFF"/>
                  </a:solidFill>
                  <a:effectLst/>
                  <a:uLnTx/>
                  <a:uFillTx/>
                  <a:latin typeface="Lucida Console" panose="020B0609040504020204" pitchFamily="49" charset="0"/>
                  <a:ea typeface="+mn-ea"/>
                  <a:cs typeface="+mn-cs"/>
                </a:endParaRPr>
              </a:p>
            </p:txBody>
          </p:sp>
        </p:grpSp>
        <p:grpSp>
          <p:nvGrpSpPr>
            <p:cNvPr id="515" name="Group 514"/>
            <p:cNvGrpSpPr/>
            <p:nvPr/>
          </p:nvGrpSpPr>
          <p:grpSpPr>
            <a:xfrm>
              <a:off x="1902777" y="2371294"/>
              <a:ext cx="1135636" cy="988361"/>
              <a:chOff x="7441367" y="1793260"/>
              <a:chExt cx="1135636" cy="988361"/>
            </a:xfrm>
          </p:grpSpPr>
          <p:sp>
            <p:nvSpPr>
              <p:cNvPr id="520" name="Rectangle 519"/>
              <p:cNvSpPr/>
              <p:nvPr/>
            </p:nvSpPr>
            <p:spPr>
              <a:xfrm>
                <a:off x="7441367" y="1933398"/>
                <a:ext cx="1135636" cy="84822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21" name="Flowchart: Alternate Process 520"/>
              <p:cNvSpPr/>
              <p:nvPr/>
            </p:nvSpPr>
            <p:spPr>
              <a:xfrm>
                <a:off x="7441367" y="1793260"/>
                <a:ext cx="96838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467" b="1" i="0" u="none" strike="noStrike" kern="0" cap="none" spc="0" normalizeH="0" baseline="0" noProof="0">
                    <a:ln>
                      <a:noFill/>
                    </a:ln>
                    <a:solidFill>
                      <a:srgbClr val="FFFFFF"/>
                    </a:solidFill>
                    <a:effectLst/>
                    <a:uLnTx/>
                    <a:uFillTx/>
                    <a:latin typeface="Calibri"/>
                    <a:ea typeface="+mn-ea"/>
                    <a:cs typeface="+mn-cs"/>
                  </a:rPr>
                  <a:t>Image Cache</a:t>
                </a:r>
              </a:p>
            </p:txBody>
          </p:sp>
        </p:grpSp>
        <p:grpSp>
          <p:nvGrpSpPr>
            <p:cNvPr id="516" name="Group 515"/>
            <p:cNvGrpSpPr/>
            <p:nvPr/>
          </p:nvGrpSpPr>
          <p:grpSpPr>
            <a:xfrm>
              <a:off x="633701" y="2371294"/>
              <a:ext cx="1135636" cy="988361"/>
              <a:chOff x="6172291" y="1793260"/>
              <a:chExt cx="1135636" cy="988361"/>
            </a:xfrm>
          </p:grpSpPr>
          <p:sp>
            <p:nvSpPr>
              <p:cNvPr id="518" name="Rectangle 517"/>
              <p:cNvSpPr/>
              <p:nvPr/>
            </p:nvSpPr>
            <p:spPr>
              <a:xfrm>
                <a:off x="6172291" y="1933398"/>
                <a:ext cx="1135636" cy="84822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19" name="Flowchart: Alternate Process 518"/>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467" b="1" i="0" u="none" strike="noStrike" kern="0" cap="none" spc="0" normalizeH="0" baseline="0" noProof="0">
                    <a:ln>
                      <a:noFill/>
                    </a:ln>
                    <a:solidFill>
                      <a:srgbClr val="FFFFFF"/>
                    </a:solidFill>
                    <a:effectLst/>
                    <a:uLnTx/>
                    <a:uFillTx/>
                    <a:latin typeface="Calibri"/>
                    <a:ea typeface="+mn-ea"/>
                    <a:cs typeface="+mn-cs"/>
                  </a:rPr>
                  <a:t>Containers</a:t>
                </a:r>
              </a:p>
            </p:txBody>
          </p:sp>
        </p:grpSp>
        <p:sp>
          <p:nvSpPr>
            <p:cNvPr id="517" name="Rectangle 516"/>
            <p:cNvSpPr/>
            <p:nvPr/>
          </p:nvSpPr>
          <p:spPr>
            <a:xfrm>
              <a:off x="628530" y="2158577"/>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467" b="0" i="0" u="none" strike="noStrike" kern="0" cap="none" spc="0" normalizeH="0" baseline="0" noProof="0">
                  <a:ln>
                    <a:noFill/>
                  </a:ln>
                  <a:solidFill>
                    <a:srgbClr val="FFFFFF"/>
                  </a:solidFill>
                  <a:effectLst/>
                  <a:uLnTx/>
                  <a:uFillTx/>
                  <a:latin typeface="Calibri"/>
                  <a:ea typeface="+mn-ea"/>
                  <a:cs typeface="+mn-cs"/>
                </a:rPr>
                <a:t>Daemon</a:t>
              </a:r>
            </a:p>
          </p:txBody>
        </p:sp>
      </p:grpSp>
      <p:grpSp>
        <p:nvGrpSpPr>
          <p:cNvPr id="21" name="Group 20"/>
          <p:cNvGrpSpPr/>
          <p:nvPr/>
        </p:nvGrpSpPr>
        <p:grpSpPr>
          <a:xfrm>
            <a:off x="872968" y="1250812"/>
            <a:ext cx="721037" cy="444217"/>
            <a:chOff x="654170" y="903582"/>
            <a:chExt cx="540854" cy="333210"/>
          </a:xfrm>
        </p:grpSpPr>
        <p:grpSp>
          <p:nvGrpSpPr>
            <p:cNvPr id="524" name="Group 523"/>
            <p:cNvGrpSpPr/>
            <p:nvPr/>
          </p:nvGrpSpPr>
          <p:grpSpPr>
            <a:xfrm>
              <a:off x="654170" y="903582"/>
              <a:ext cx="540854" cy="333210"/>
              <a:chOff x="2877183" y="2583280"/>
              <a:chExt cx="540854" cy="333210"/>
            </a:xfrm>
          </p:grpSpPr>
          <p:grpSp>
            <p:nvGrpSpPr>
              <p:cNvPr id="525" name="Group 524"/>
              <p:cNvGrpSpPr/>
              <p:nvPr/>
            </p:nvGrpSpPr>
            <p:grpSpPr>
              <a:xfrm>
                <a:off x="2877183" y="2583280"/>
                <a:ext cx="540854" cy="333210"/>
                <a:chOff x="1926169" y="1632181"/>
                <a:chExt cx="540854" cy="333210"/>
              </a:xfrm>
            </p:grpSpPr>
            <p:sp>
              <p:nvSpPr>
                <p:cNvPr id="528" name="Rectangle 52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29" name="Rectangle 52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30" name="Group 529"/>
                <p:cNvGrpSpPr/>
                <p:nvPr/>
              </p:nvGrpSpPr>
              <p:grpSpPr>
                <a:xfrm>
                  <a:off x="1989961" y="1665409"/>
                  <a:ext cx="413499" cy="266755"/>
                  <a:chOff x="1371600" y="2038342"/>
                  <a:chExt cx="609600" cy="393263"/>
                </a:xfrm>
              </p:grpSpPr>
              <p:cxnSp>
                <p:nvCxnSpPr>
                  <p:cNvPr id="534" name="Straight Connector 53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5" name="Straight Connector 53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7" name="Straight Connector 53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2" name="Straight Connector 54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31" name="Rectangle 53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32" name="Rectangle 53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33" name="Rectangle 53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26" name="Rectangle 525"/>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1333" b="0" i="0" u="none" strike="noStrike" kern="0" cap="none" spc="0" normalizeH="0" baseline="0" noProof="0">
                  <a:ln>
                    <a:noFill/>
                  </a:ln>
                  <a:solidFill>
                    <a:sysClr val="windowText" lastClr="000000"/>
                  </a:solidFill>
                  <a:effectLst/>
                  <a:uLnTx/>
                  <a:uFillTx/>
                  <a:latin typeface="Calibri"/>
                  <a:ea typeface="+mn-ea"/>
                  <a:cs typeface="+mn-cs"/>
                </a:endParaRPr>
              </a:p>
            </p:txBody>
          </p:sp>
        </p:grpSp>
        <p:pic>
          <p:nvPicPr>
            <p:cNvPr id="543" name="Picture 4" descr="http://mesos.apache.org/assets/img/mesos_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848731" y="978282"/>
              <a:ext cx="162205" cy="2039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p:cNvGrpSpPr/>
          <p:nvPr/>
        </p:nvGrpSpPr>
        <p:grpSpPr>
          <a:xfrm>
            <a:off x="2591944" y="1269755"/>
            <a:ext cx="557233" cy="557233"/>
            <a:chOff x="1943585" y="917791"/>
            <a:chExt cx="417984" cy="417984"/>
          </a:xfrm>
        </p:grpSpPr>
        <p:sp>
          <p:nvSpPr>
            <p:cNvPr id="545" name="Rectangle 544"/>
            <p:cNvSpPr/>
            <p:nvPr/>
          </p:nvSpPr>
          <p:spPr>
            <a:xfrm>
              <a:off x="1943585" y="91779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7174" name="Picture 6" descr="https://media.licdn.com/media/p/1/005/080/1ae/2e0809f.png"/>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2002727" y="984132"/>
              <a:ext cx="287929" cy="247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8" name="Group 547"/>
          <p:cNvGrpSpPr/>
          <p:nvPr/>
        </p:nvGrpSpPr>
        <p:grpSpPr>
          <a:xfrm>
            <a:off x="1596508" y="1253803"/>
            <a:ext cx="721037" cy="444217"/>
            <a:chOff x="2877183" y="2583280"/>
            <a:chExt cx="540854" cy="333210"/>
          </a:xfrm>
        </p:grpSpPr>
        <p:grpSp>
          <p:nvGrpSpPr>
            <p:cNvPr id="549" name="Group 548"/>
            <p:cNvGrpSpPr/>
            <p:nvPr/>
          </p:nvGrpSpPr>
          <p:grpSpPr>
            <a:xfrm>
              <a:off x="2877183" y="2583280"/>
              <a:ext cx="540854" cy="333210"/>
              <a:chOff x="1926169" y="1632181"/>
              <a:chExt cx="540854" cy="333210"/>
            </a:xfrm>
          </p:grpSpPr>
          <p:sp>
            <p:nvSpPr>
              <p:cNvPr id="552" name="Rectangle 55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53" name="Rectangle 55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54" name="Group 553"/>
              <p:cNvGrpSpPr/>
              <p:nvPr/>
            </p:nvGrpSpPr>
            <p:grpSpPr>
              <a:xfrm>
                <a:off x="1989961" y="1665409"/>
                <a:ext cx="413499" cy="266755"/>
                <a:chOff x="1371600" y="2038342"/>
                <a:chExt cx="609600" cy="393263"/>
              </a:xfrm>
            </p:grpSpPr>
            <p:cxnSp>
              <p:nvCxnSpPr>
                <p:cNvPr id="558" name="Straight Connector 55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55" name="Rectangle 55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56" name="Rectangle 55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57" name="Rectangle 55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50" name="Rectangle 549"/>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1333"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551" name="Picture 2" descr="http://nginx.com/wp-content/uploads/2014/10/icon-load-balancin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7" name="Group 566"/>
          <p:cNvGrpSpPr/>
          <p:nvPr/>
        </p:nvGrpSpPr>
        <p:grpSpPr>
          <a:xfrm>
            <a:off x="3251545" y="1269755"/>
            <a:ext cx="557233" cy="557233"/>
            <a:chOff x="6631467" y="1985441"/>
            <a:chExt cx="417984" cy="417984"/>
          </a:xfrm>
        </p:grpSpPr>
        <p:sp>
          <p:nvSpPr>
            <p:cNvPr id="568" name="Rectangle 567"/>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569" name="Picture 2" descr="http://nginx.com/wp-content/uploads/2014/10/icon-load-balancing.png"/>
            <p:cNvPicPr>
              <a:picLocks noChangeAspect="1" noChangeArrowheads="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1" name="Group 570"/>
          <p:cNvGrpSpPr/>
          <p:nvPr/>
        </p:nvGrpSpPr>
        <p:grpSpPr>
          <a:xfrm>
            <a:off x="8055620" y="270241"/>
            <a:ext cx="3523328" cy="2062564"/>
            <a:chOff x="500260" y="1885950"/>
            <a:chExt cx="2642871" cy="1547143"/>
          </a:xfrm>
        </p:grpSpPr>
        <p:grpSp>
          <p:nvGrpSpPr>
            <p:cNvPr id="573" name="Group 572"/>
            <p:cNvGrpSpPr/>
            <p:nvPr/>
          </p:nvGrpSpPr>
          <p:grpSpPr>
            <a:xfrm>
              <a:off x="500260" y="1885950"/>
              <a:ext cx="2642871" cy="1547143"/>
              <a:chOff x="4156030" y="3448050"/>
              <a:chExt cx="2566671" cy="1504302"/>
            </a:xfrm>
          </p:grpSpPr>
          <p:sp>
            <p:nvSpPr>
              <p:cNvPr id="581" name="Rectangle 580"/>
              <p:cNvSpPr/>
              <p:nvPr/>
            </p:nvSpPr>
            <p:spPr>
              <a:xfrm>
                <a:off x="4156031" y="3562350"/>
                <a:ext cx="2566670" cy="1390002"/>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24" name="Flowchart: Alternate Process 623"/>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18996" rtl="0" eaLnBrk="1" fontAlgn="auto" latinLnBrk="0" hangingPunct="1">
                  <a:lnSpc>
                    <a:spcPct val="100000"/>
                  </a:lnSpc>
                  <a:spcBef>
                    <a:spcPts val="0"/>
                  </a:spcBef>
                  <a:spcAft>
                    <a:spcPts val="0"/>
                  </a:spcAft>
                  <a:buClrTx/>
                  <a:buSzTx/>
                  <a:buFontTx/>
                  <a:buNone/>
                  <a:tabLst/>
                  <a:defRPr/>
                </a:pPr>
                <a:r>
                  <a:rPr lang="en-US" sz="1467" b="1" kern="0">
                    <a:solidFill>
                      <a:srgbClr val="FFFFFF"/>
                    </a:solidFill>
                    <a:latin typeface="Lucida Console" panose="020B0609040504020204" pitchFamily="49" charset="0"/>
                  </a:rPr>
                  <a:t>MASTER NODE</a:t>
                </a:r>
                <a:endParaRPr kumimoji="0" lang="en-US" sz="1467" b="1" i="0" u="none" strike="noStrike" kern="0" cap="none" spc="0" normalizeH="0" baseline="0" noProof="0">
                  <a:ln>
                    <a:noFill/>
                  </a:ln>
                  <a:solidFill>
                    <a:srgbClr val="FFFFFF"/>
                  </a:solidFill>
                  <a:effectLst/>
                  <a:uLnTx/>
                  <a:uFillTx/>
                  <a:latin typeface="Lucida Console" panose="020B0609040504020204" pitchFamily="49" charset="0"/>
                  <a:ea typeface="+mn-ea"/>
                  <a:cs typeface="+mn-cs"/>
                </a:endParaRPr>
              </a:p>
            </p:txBody>
          </p:sp>
        </p:grpSp>
        <p:grpSp>
          <p:nvGrpSpPr>
            <p:cNvPr id="574" name="Group 573"/>
            <p:cNvGrpSpPr/>
            <p:nvPr/>
          </p:nvGrpSpPr>
          <p:grpSpPr>
            <a:xfrm>
              <a:off x="1902777" y="2371294"/>
              <a:ext cx="1135636" cy="988361"/>
              <a:chOff x="7441367" y="1793260"/>
              <a:chExt cx="1135636" cy="988361"/>
            </a:xfrm>
          </p:grpSpPr>
          <p:sp>
            <p:nvSpPr>
              <p:cNvPr id="579" name="Rectangle 578"/>
              <p:cNvSpPr/>
              <p:nvPr/>
            </p:nvSpPr>
            <p:spPr>
              <a:xfrm>
                <a:off x="7441367" y="1933398"/>
                <a:ext cx="1135636" cy="84822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80" name="Flowchart: Alternate Process 579"/>
              <p:cNvSpPr/>
              <p:nvPr/>
            </p:nvSpPr>
            <p:spPr>
              <a:xfrm>
                <a:off x="7441367" y="1793260"/>
                <a:ext cx="96838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467" b="1" i="0" u="none" strike="noStrike" kern="0" cap="none" spc="0" normalizeH="0" baseline="0" noProof="0">
                    <a:ln>
                      <a:noFill/>
                    </a:ln>
                    <a:solidFill>
                      <a:srgbClr val="FFFFFF"/>
                    </a:solidFill>
                    <a:effectLst/>
                    <a:uLnTx/>
                    <a:uFillTx/>
                    <a:latin typeface="Calibri"/>
                    <a:ea typeface="+mn-ea"/>
                    <a:cs typeface="+mn-cs"/>
                  </a:rPr>
                  <a:t>Image Cache</a:t>
                </a:r>
              </a:p>
            </p:txBody>
          </p:sp>
        </p:grpSp>
        <p:grpSp>
          <p:nvGrpSpPr>
            <p:cNvPr id="575" name="Group 574"/>
            <p:cNvGrpSpPr/>
            <p:nvPr/>
          </p:nvGrpSpPr>
          <p:grpSpPr>
            <a:xfrm>
              <a:off x="633701" y="2371294"/>
              <a:ext cx="1135636" cy="988361"/>
              <a:chOff x="6172291" y="1793260"/>
              <a:chExt cx="1135636" cy="988361"/>
            </a:xfrm>
          </p:grpSpPr>
          <p:sp>
            <p:nvSpPr>
              <p:cNvPr id="577" name="Rectangle 576"/>
              <p:cNvSpPr/>
              <p:nvPr/>
            </p:nvSpPr>
            <p:spPr>
              <a:xfrm>
                <a:off x="6172291" y="1933398"/>
                <a:ext cx="1135636" cy="84822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78" name="Flowchart: Alternate Process 577"/>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467" b="1" i="0" u="none" strike="noStrike" kern="0" cap="none" spc="0" normalizeH="0" baseline="0" noProof="0">
                    <a:ln>
                      <a:noFill/>
                    </a:ln>
                    <a:solidFill>
                      <a:srgbClr val="FFFFFF"/>
                    </a:solidFill>
                    <a:effectLst/>
                    <a:uLnTx/>
                    <a:uFillTx/>
                    <a:latin typeface="Calibri"/>
                    <a:ea typeface="+mn-ea"/>
                    <a:cs typeface="+mn-cs"/>
                  </a:rPr>
                  <a:t>Containers</a:t>
                </a:r>
              </a:p>
            </p:txBody>
          </p:sp>
        </p:grpSp>
        <p:sp>
          <p:nvSpPr>
            <p:cNvPr id="576" name="Rectangle 575"/>
            <p:cNvSpPr/>
            <p:nvPr/>
          </p:nvSpPr>
          <p:spPr>
            <a:xfrm>
              <a:off x="628530" y="2158577"/>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lang="en-US" sz="1467" kern="0">
                  <a:solidFill>
                    <a:srgbClr val="FFFFFF"/>
                  </a:solidFill>
                  <a:latin typeface="Calibri"/>
                </a:rPr>
                <a:t>D</a:t>
              </a:r>
              <a:r>
                <a:rPr kumimoji="0" lang="en-US" sz="1467" b="0" i="0" u="none" strike="noStrike" kern="0" cap="none" spc="0" normalizeH="0" baseline="0" noProof="0" err="1">
                  <a:ln>
                    <a:noFill/>
                  </a:ln>
                  <a:solidFill>
                    <a:srgbClr val="FFFFFF"/>
                  </a:solidFill>
                  <a:effectLst/>
                  <a:uLnTx/>
                  <a:uFillTx/>
                  <a:latin typeface="Calibri"/>
                  <a:ea typeface="+mn-ea"/>
                  <a:cs typeface="+mn-cs"/>
                </a:rPr>
                <a:t>aemon</a:t>
              </a:r>
              <a:endParaRPr kumimoji="0" lang="en-US" sz="1467" b="0" i="0" u="none" strike="noStrike" kern="0" cap="none" spc="0" normalizeH="0" baseline="0" noProof="0">
                <a:ln>
                  <a:noFill/>
                </a:ln>
                <a:solidFill>
                  <a:srgbClr val="FFFFFF"/>
                </a:solidFill>
                <a:effectLst/>
                <a:uLnTx/>
                <a:uFillTx/>
                <a:latin typeface="Calibri"/>
                <a:ea typeface="+mn-ea"/>
                <a:cs typeface="+mn-cs"/>
              </a:endParaRPr>
            </a:p>
          </p:txBody>
        </p:sp>
      </p:grpSp>
      <p:grpSp>
        <p:nvGrpSpPr>
          <p:cNvPr id="625" name="Group 624"/>
          <p:cNvGrpSpPr/>
          <p:nvPr/>
        </p:nvGrpSpPr>
        <p:grpSpPr>
          <a:xfrm>
            <a:off x="8258131" y="1250812"/>
            <a:ext cx="721037" cy="444217"/>
            <a:chOff x="654170" y="903582"/>
            <a:chExt cx="540854" cy="333210"/>
          </a:xfrm>
        </p:grpSpPr>
        <p:grpSp>
          <p:nvGrpSpPr>
            <p:cNvPr id="626" name="Group 625"/>
            <p:cNvGrpSpPr/>
            <p:nvPr/>
          </p:nvGrpSpPr>
          <p:grpSpPr>
            <a:xfrm>
              <a:off x="654170" y="903582"/>
              <a:ext cx="540854" cy="333210"/>
              <a:chOff x="2877183" y="2583280"/>
              <a:chExt cx="540854" cy="333210"/>
            </a:xfrm>
          </p:grpSpPr>
          <p:grpSp>
            <p:nvGrpSpPr>
              <p:cNvPr id="628" name="Group 627"/>
              <p:cNvGrpSpPr/>
              <p:nvPr/>
            </p:nvGrpSpPr>
            <p:grpSpPr>
              <a:xfrm>
                <a:off x="2877183" y="2583280"/>
                <a:ext cx="540854" cy="333210"/>
                <a:chOff x="1926169" y="1632181"/>
                <a:chExt cx="540854" cy="333210"/>
              </a:xfrm>
            </p:grpSpPr>
            <p:sp>
              <p:nvSpPr>
                <p:cNvPr id="630" name="Rectangle 62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31" name="Rectangle 63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32" name="Group 631"/>
                <p:cNvGrpSpPr/>
                <p:nvPr/>
              </p:nvGrpSpPr>
              <p:grpSpPr>
                <a:xfrm>
                  <a:off x="1989961" y="1665409"/>
                  <a:ext cx="413499" cy="266755"/>
                  <a:chOff x="1371600" y="2038342"/>
                  <a:chExt cx="609600" cy="393263"/>
                </a:xfrm>
              </p:grpSpPr>
              <p:cxnSp>
                <p:nvCxnSpPr>
                  <p:cNvPr id="636" name="Straight Connector 63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7" name="Straight Connector 63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8" name="Straight Connector 63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9" name="Straight Connector 63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0" name="Straight Connector 63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1" name="Straight Connector 64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2" name="Straight Connector 64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3" name="Straight Connector 64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4" name="Straight Connector 64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33" name="Rectangle 63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34" name="Rectangle 63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35" name="Rectangle 63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629" name="Rectangle 628"/>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1333" b="0" i="0" u="none" strike="noStrike" kern="0" cap="none" spc="0" normalizeH="0" baseline="0" noProof="0">
                  <a:ln>
                    <a:noFill/>
                  </a:ln>
                  <a:solidFill>
                    <a:sysClr val="windowText" lastClr="000000"/>
                  </a:solidFill>
                  <a:effectLst/>
                  <a:uLnTx/>
                  <a:uFillTx/>
                  <a:latin typeface="Calibri"/>
                  <a:ea typeface="+mn-ea"/>
                  <a:cs typeface="+mn-cs"/>
                </a:endParaRPr>
              </a:p>
            </p:txBody>
          </p:sp>
        </p:grpSp>
        <p:pic>
          <p:nvPicPr>
            <p:cNvPr id="627" name="Picture 4" descr="http://mesos.apache.org/assets/img/mesos_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848731" y="978282"/>
              <a:ext cx="162205" cy="2039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5" name="Group 644"/>
          <p:cNvGrpSpPr/>
          <p:nvPr/>
        </p:nvGrpSpPr>
        <p:grpSpPr>
          <a:xfrm>
            <a:off x="9977107" y="1269755"/>
            <a:ext cx="557233" cy="557233"/>
            <a:chOff x="1943585" y="917791"/>
            <a:chExt cx="417984" cy="417984"/>
          </a:xfrm>
        </p:grpSpPr>
        <p:sp>
          <p:nvSpPr>
            <p:cNvPr id="646" name="Rectangle 645"/>
            <p:cNvSpPr/>
            <p:nvPr/>
          </p:nvSpPr>
          <p:spPr>
            <a:xfrm>
              <a:off x="1943585" y="91779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647" name="Picture 6" descr="https://media.licdn.com/media/p/1/005/080/1ae/2e0809f.png"/>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2002727" y="984132"/>
              <a:ext cx="287929" cy="247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8" name="Group 647"/>
          <p:cNvGrpSpPr/>
          <p:nvPr/>
        </p:nvGrpSpPr>
        <p:grpSpPr>
          <a:xfrm>
            <a:off x="8981671" y="1253803"/>
            <a:ext cx="721037" cy="444217"/>
            <a:chOff x="2877183" y="2583280"/>
            <a:chExt cx="540854" cy="333210"/>
          </a:xfrm>
        </p:grpSpPr>
        <p:grpSp>
          <p:nvGrpSpPr>
            <p:cNvPr id="649" name="Group 648"/>
            <p:cNvGrpSpPr/>
            <p:nvPr/>
          </p:nvGrpSpPr>
          <p:grpSpPr>
            <a:xfrm>
              <a:off x="2877183" y="2583280"/>
              <a:ext cx="540854" cy="333210"/>
              <a:chOff x="1926169" y="1632181"/>
              <a:chExt cx="540854" cy="333210"/>
            </a:xfrm>
          </p:grpSpPr>
          <p:sp>
            <p:nvSpPr>
              <p:cNvPr id="652" name="Rectangle 65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53" name="Rectangle 65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54" name="Group 653"/>
              <p:cNvGrpSpPr/>
              <p:nvPr/>
            </p:nvGrpSpPr>
            <p:grpSpPr>
              <a:xfrm>
                <a:off x="1989961" y="1665409"/>
                <a:ext cx="413499" cy="266755"/>
                <a:chOff x="1371600" y="2038342"/>
                <a:chExt cx="609600" cy="393263"/>
              </a:xfrm>
            </p:grpSpPr>
            <p:cxnSp>
              <p:nvCxnSpPr>
                <p:cNvPr id="658" name="Straight Connector 65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59" name="Straight Connector 65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8" name="Straight Connector 67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9" name="Straight Connector 67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0" name="Straight Connector 67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1" name="Straight Connector 68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2" name="Straight Connector 68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3" name="Straight Connector 68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4" name="Straight Connector 68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55" name="Rectangle 65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56" name="Rectangle 65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57" name="Rectangle 65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650" name="Rectangle 649"/>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1333"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651" name="Picture 2" descr="http://nginx.com/wp-content/uploads/2014/10/icon-load-balancin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85" name="Group 684"/>
          <p:cNvGrpSpPr/>
          <p:nvPr/>
        </p:nvGrpSpPr>
        <p:grpSpPr>
          <a:xfrm>
            <a:off x="10636708" y="1269755"/>
            <a:ext cx="557233" cy="557233"/>
            <a:chOff x="6631467" y="1985441"/>
            <a:chExt cx="417984" cy="417984"/>
          </a:xfrm>
        </p:grpSpPr>
        <p:sp>
          <p:nvSpPr>
            <p:cNvPr id="686" name="Rectangle 685"/>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687" name="Picture 2" descr="http://nginx.com/wp-content/uploads/2014/10/icon-load-balancing.png"/>
            <p:cNvPicPr>
              <a:picLocks noChangeAspect="1" noChangeArrowheads="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Rectangle 17">
            <a:extLst>
              <a:ext uri="{FF2B5EF4-FFF2-40B4-BE49-F238E27FC236}">
                <a16:creationId xmlns:a16="http://schemas.microsoft.com/office/drawing/2014/main" id="{214C5E7A-8C91-4DEA-AD15-C84F39AB50E7}"/>
              </a:ext>
            </a:extLst>
          </p:cNvPr>
          <p:cNvSpPr/>
          <p:nvPr/>
        </p:nvSpPr>
        <p:spPr bwMode="auto">
          <a:xfrm>
            <a:off x="304800" y="60960"/>
            <a:ext cx="11658600" cy="2349131"/>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C3EB1348-18F8-4D9C-84DE-BF1949EDB7F0}"/>
              </a:ext>
            </a:extLst>
          </p:cNvPr>
          <p:cNvSpPr txBox="1"/>
          <p:nvPr/>
        </p:nvSpPr>
        <p:spPr>
          <a:xfrm>
            <a:off x="5069517" y="937069"/>
            <a:ext cx="2072170"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rgbClr val="FF0000"/>
                </a:solidFill>
              </a:rPr>
              <a:t>NO CHARGE</a:t>
            </a:r>
          </a:p>
        </p:txBody>
      </p:sp>
      <p:sp>
        <p:nvSpPr>
          <p:cNvPr id="465" name="Title 16">
            <a:extLst>
              <a:ext uri="{FF2B5EF4-FFF2-40B4-BE49-F238E27FC236}">
                <a16:creationId xmlns:a16="http://schemas.microsoft.com/office/drawing/2014/main" id="{79B92724-B64F-41D8-BF49-D63E942CFBA4}"/>
              </a:ext>
            </a:extLst>
          </p:cNvPr>
          <p:cNvSpPr txBox="1">
            <a:spLocks/>
          </p:cNvSpPr>
          <p:nvPr/>
        </p:nvSpPr>
        <p:spPr>
          <a:xfrm>
            <a:off x="7972346" y="138946"/>
            <a:ext cx="3878833" cy="2213426"/>
          </a:xfrm>
          <a:prstGeom prst="rect">
            <a:avLst/>
          </a:prstGeom>
          <a:solidFill>
            <a:schemeClr val="bg1"/>
          </a:solid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Aft>
                <a:spcPts val="1500"/>
              </a:spcAft>
              <a:defRPr/>
            </a:pPr>
            <a:r>
              <a:rPr lang="en-US" sz="1800" b="0" spc="0">
                <a:solidFill>
                  <a:srgbClr val="0078D4"/>
                </a:solidFill>
                <a:latin typeface="Segoe UI" panose="020B0502040204020203" pitchFamily="34" charset="0"/>
              </a:rPr>
              <a:t>At no charge…</a:t>
            </a:r>
          </a:p>
          <a:p>
            <a:pPr marL="457200">
              <a:spcAft>
                <a:spcPts val="1000"/>
              </a:spcAft>
              <a:buFont typeface="Arial" panose="020B0604020202020204" pitchFamily="34" charset="0"/>
              <a:buChar char="•"/>
              <a:defRPr/>
            </a:pPr>
            <a:r>
              <a:rPr lang="en-US" sz="1600" b="0" spc="0">
                <a:solidFill>
                  <a:srgbClr val="0078D4"/>
                </a:solidFill>
                <a:latin typeface="Segoe UI" panose="020B0502040204020203" pitchFamily="34" charset="0"/>
              </a:rPr>
              <a:t>Automated upgrades, patches</a:t>
            </a:r>
          </a:p>
          <a:p>
            <a:pPr marL="457200">
              <a:spcAft>
                <a:spcPts val="1000"/>
              </a:spcAft>
              <a:buFont typeface="Arial" panose="020B0604020202020204" pitchFamily="34" charset="0"/>
              <a:buChar char="•"/>
              <a:defRPr/>
            </a:pPr>
            <a:r>
              <a:rPr lang="en-US" sz="1600" b="0" spc="0">
                <a:solidFill>
                  <a:srgbClr val="0078D4"/>
                </a:solidFill>
                <a:latin typeface="Segoe UI" panose="020B0502040204020203" pitchFamily="34" charset="0"/>
              </a:rPr>
              <a:t>High reliability, availability </a:t>
            </a:r>
          </a:p>
          <a:p>
            <a:pPr marL="457200">
              <a:spcAft>
                <a:spcPts val="1000"/>
              </a:spcAft>
              <a:buFont typeface="Arial" panose="020B0604020202020204" pitchFamily="34" charset="0"/>
              <a:buChar char="•"/>
              <a:defRPr/>
            </a:pPr>
            <a:r>
              <a:rPr lang="en-US" sz="1600" b="0" spc="0">
                <a:solidFill>
                  <a:srgbClr val="0078D4"/>
                </a:solidFill>
                <a:latin typeface="Segoe UI" panose="020B0502040204020203" pitchFamily="34" charset="0"/>
              </a:rPr>
              <a:t>Automatic cluster scaling</a:t>
            </a:r>
          </a:p>
          <a:p>
            <a:pPr marL="457200">
              <a:spcAft>
                <a:spcPts val="1000"/>
              </a:spcAft>
              <a:buFont typeface="Arial" panose="020B0604020202020204" pitchFamily="34" charset="0"/>
              <a:buChar char="•"/>
              <a:defRPr/>
            </a:pPr>
            <a:r>
              <a:rPr lang="en-US" sz="1600" b="0" spc="0">
                <a:solidFill>
                  <a:srgbClr val="0078D4"/>
                </a:solidFill>
                <a:latin typeface="Segoe UI" panose="020B0502040204020203" pitchFamily="34" charset="0"/>
              </a:rPr>
              <a:t>Self-healing </a:t>
            </a:r>
          </a:p>
          <a:p>
            <a:pPr marL="457200">
              <a:spcAft>
                <a:spcPts val="1000"/>
              </a:spcAft>
              <a:buFont typeface="Arial" panose="020B0604020202020204" pitchFamily="34" charset="0"/>
              <a:buChar char="•"/>
              <a:defRPr/>
            </a:pPr>
            <a:r>
              <a:rPr lang="en-US" sz="1600" b="0" spc="0">
                <a:solidFill>
                  <a:srgbClr val="0078D4"/>
                </a:solidFill>
                <a:latin typeface="Segoe UI" panose="020B0502040204020203" pitchFamily="34" charset="0"/>
              </a:rPr>
              <a:t>Monitoring</a:t>
            </a:r>
          </a:p>
        </p:txBody>
      </p:sp>
      <p:grpSp>
        <p:nvGrpSpPr>
          <p:cNvPr id="971" name="Group 970">
            <a:extLst>
              <a:ext uri="{FF2B5EF4-FFF2-40B4-BE49-F238E27FC236}">
                <a16:creationId xmlns:a16="http://schemas.microsoft.com/office/drawing/2014/main" id="{FBAB7769-9370-474B-B0ED-FD86399C87C7}"/>
              </a:ext>
            </a:extLst>
          </p:cNvPr>
          <p:cNvGrpSpPr/>
          <p:nvPr/>
        </p:nvGrpSpPr>
        <p:grpSpPr>
          <a:xfrm>
            <a:off x="554627" y="2955789"/>
            <a:ext cx="3523328" cy="3085625"/>
            <a:chOff x="4156030" y="3448050"/>
            <a:chExt cx="2566671" cy="2250456"/>
          </a:xfrm>
        </p:grpSpPr>
        <p:sp>
          <p:nvSpPr>
            <p:cNvPr id="972" name="Rectangle 971">
              <a:extLst>
                <a:ext uri="{FF2B5EF4-FFF2-40B4-BE49-F238E27FC236}">
                  <a16:creationId xmlns:a16="http://schemas.microsoft.com/office/drawing/2014/main" id="{3F115EAF-C936-4163-AC44-0C6025564B9C}"/>
                </a:ext>
              </a:extLst>
            </p:cNvPr>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973" name="Flowchart: Alternate Process 972">
              <a:extLst>
                <a:ext uri="{FF2B5EF4-FFF2-40B4-BE49-F238E27FC236}">
                  <a16:creationId xmlns:a16="http://schemas.microsoft.com/office/drawing/2014/main" id="{05C2D2F9-B050-4EC0-BAF8-0E1EF3EA4647}"/>
                </a:ext>
              </a:extLst>
            </p:cNvPr>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8996">
                <a:defRPr/>
              </a:pPr>
              <a:r>
                <a:rPr lang="en-US" sz="1467" b="1" kern="0">
                  <a:solidFill>
                    <a:schemeClr val="bg1"/>
                  </a:solidFill>
                  <a:latin typeface="Lucida Console" panose="020B0609040504020204" pitchFamily="49" charset="0"/>
                </a:rPr>
                <a:t>NODE</a:t>
              </a:r>
            </a:p>
          </p:txBody>
        </p:sp>
      </p:grpSp>
      <p:grpSp>
        <p:nvGrpSpPr>
          <p:cNvPr id="974" name="Group 973">
            <a:extLst>
              <a:ext uri="{FF2B5EF4-FFF2-40B4-BE49-F238E27FC236}">
                <a16:creationId xmlns:a16="http://schemas.microsoft.com/office/drawing/2014/main" id="{FD310733-C60F-44D6-9A23-D03C70D732B3}"/>
              </a:ext>
            </a:extLst>
          </p:cNvPr>
          <p:cNvGrpSpPr/>
          <p:nvPr/>
        </p:nvGrpSpPr>
        <p:grpSpPr>
          <a:xfrm>
            <a:off x="2424383" y="3602822"/>
            <a:ext cx="1513968" cy="2261450"/>
            <a:chOff x="7441366" y="1793260"/>
            <a:chExt cx="1135637" cy="1696328"/>
          </a:xfrm>
        </p:grpSpPr>
        <p:sp>
          <p:nvSpPr>
            <p:cNvPr id="975" name="Rectangle 974">
              <a:extLst>
                <a:ext uri="{FF2B5EF4-FFF2-40B4-BE49-F238E27FC236}">
                  <a16:creationId xmlns:a16="http://schemas.microsoft.com/office/drawing/2014/main" id="{E67EF83A-0094-483C-8FDD-82FF688344E4}"/>
                </a:ext>
              </a:extLst>
            </p:cNvPr>
            <p:cNvSpPr/>
            <p:nvPr/>
          </p:nvSpPr>
          <p:spPr>
            <a:xfrm>
              <a:off x="7441367" y="1933398"/>
              <a:ext cx="1135636" cy="1556190"/>
            </a:xfrm>
            <a:prstGeom prst="rect">
              <a:avLst/>
            </a:prstGeom>
            <a:solidFill>
              <a:schemeClr val="bg1">
                <a:lumMod val="85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976" name="Flowchart: Alternate Process 975">
              <a:extLst>
                <a:ext uri="{FF2B5EF4-FFF2-40B4-BE49-F238E27FC236}">
                  <a16:creationId xmlns:a16="http://schemas.microsoft.com/office/drawing/2014/main" id="{0E6A3066-C06C-413C-B95E-25B4C4918745}"/>
                </a:ext>
              </a:extLst>
            </p:cNvPr>
            <p:cNvSpPr/>
            <p:nvPr/>
          </p:nvSpPr>
          <p:spPr>
            <a:xfrm>
              <a:off x="7441366" y="1793260"/>
              <a:ext cx="968381"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8996">
                <a:defRPr/>
              </a:pPr>
              <a:r>
                <a:rPr lang="en-US" sz="1467" b="1" kern="0">
                  <a:solidFill>
                    <a:schemeClr val="bg1"/>
                  </a:solidFill>
                  <a:latin typeface="Calibri"/>
                </a:rPr>
                <a:t>Image Cache</a:t>
              </a:r>
            </a:p>
          </p:txBody>
        </p:sp>
      </p:grpSp>
      <p:grpSp>
        <p:nvGrpSpPr>
          <p:cNvPr id="977" name="Group 976">
            <a:extLst>
              <a:ext uri="{FF2B5EF4-FFF2-40B4-BE49-F238E27FC236}">
                <a16:creationId xmlns:a16="http://schemas.microsoft.com/office/drawing/2014/main" id="{1E68E898-1D27-482D-B7F1-CD3997CA6DF7}"/>
              </a:ext>
            </a:extLst>
          </p:cNvPr>
          <p:cNvGrpSpPr/>
          <p:nvPr/>
        </p:nvGrpSpPr>
        <p:grpSpPr>
          <a:xfrm>
            <a:off x="732523" y="3602822"/>
            <a:ext cx="1513967" cy="2261450"/>
            <a:chOff x="6172291" y="1793260"/>
            <a:chExt cx="1135636" cy="1696328"/>
          </a:xfrm>
        </p:grpSpPr>
        <p:sp>
          <p:nvSpPr>
            <p:cNvPr id="978" name="Rectangle 977">
              <a:extLst>
                <a:ext uri="{FF2B5EF4-FFF2-40B4-BE49-F238E27FC236}">
                  <a16:creationId xmlns:a16="http://schemas.microsoft.com/office/drawing/2014/main" id="{D75DC707-52AB-4172-8BF8-B3D0D0DFA136}"/>
                </a:ext>
              </a:extLst>
            </p:cNvPr>
            <p:cNvSpPr/>
            <p:nvPr/>
          </p:nvSpPr>
          <p:spPr>
            <a:xfrm>
              <a:off x="6172291" y="1933398"/>
              <a:ext cx="1135636" cy="1556190"/>
            </a:xfrm>
            <a:prstGeom prst="rect">
              <a:avLst/>
            </a:prstGeom>
            <a:solidFill>
              <a:schemeClr val="tx1">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979" name="Flowchart: Alternate Process 978">
              <a:extLst>
                <a:ext uri="{FF2B5EF4-FFF2-40B4-BE49-F238E27FC236}">
                  <a16:creationId xmlns:a16="http://schemas.microsoft.com/office/drawing/2014/main" id="{09061C57-4377-49CB-B33E-537FCDC87F68}"/>
                </a:ext>
              </a:extLst>
            </p:cNvPr>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8996">
                <a:defRPr/>
              </a:pPr>
              <a:r>
                <a:rPr lang="en-US" sz="1467" b="1" kern="0">
                  <a:solidFill>
                    <a:schemeClr val="bg1"/>
                  </a:solidFill>
                  <a:latin typeface="Calibri"/>
                </a:rPr>
                <a:t>Containers</a:t>
              </a:r>
            </a:p>
          </p:txBody>
        </p:sp>
      </p:grpSp>
      <p:sp>
        <p:nvSpPr>
          <p:cNvPr id="980" name="Rectangle 979">
            <a:extLst>
              <a:ext uri="{FF2B5EF4-FFF2-40B4-BE49-F238E27FC236}">
                <a16:creationId xmlns:a16="http://schemas.microsoft.com/office/drawing/2014/main" id="{AE21CDBB-6712-4800-8CB0-121ABB43B3B9}"/>
              </a:ext>
            </a:extLst>
          </p:cNvPr>
          <p:cNvSpPr/>
          <p:nvPr/>
        </p:nvSpPr>
        <p:spPr>
          <a:xfrm>
            <a:off x="725630" y="3319241"/>
            <a:ext cx="3212721" cy="219517"/>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r>
              <a:rPr lang="en-US" sz="1467" kern="0">
                <a:solidFill>
                  <a:schemeClr val="bg1"/>
                </a:solidFill>
                <a:latin typeface="Calibri"/>
              </a:rPr>
              <a:t>Daemon</a:t>
            </a:r>
          </a:p>
        </p:txBody>
      </p:sp>
      <p:grpSp>
        <p:nvGrpSpPr>
          <p:cNvPr id="981" name="Group 980">
            <a:extLst>
              <a:ext uri="{FF2B5EF4-FFF2-40B4-BE49-F238E27FC236}">
                <a16:creationId xmlns:a16="http://schemas.microsoft.com/office/drawing/2014/main" id="{233B102B-6501-40A5-9D42-F783EE3E7493}"/>
              </a:ext>
            </a:extLst>
          </p:cNvPr>
          <p:cNvGrpSpPr/>
          <p:nvPr/>
        </p:nvGrpSpPr>
        <p:grpSpPr>
          <a:xfrm>
            <a:off x="763230" y="3936360"/>
            <a:ext cx="721037" cy="444217"/>
            <a:chOff x="3240661" y="1005909"/>
            <a:chExt cx="540854" cy="333210"/>
          </a:xfrm>
        </p:grpSpPr>
        <p:grpSp>
          <p:nvGrpSpPr>
            <p:cNvPr id="982" name="Group 981">
              <a:extLst>
                <a:ext uri="{FF2B5EF4-FFF2-40B4-BE49-F238E27FC236}">
                  <a16:creationId xmlns:a16="http://schemas.microsoft.com/office/drawing/2014/main" id="{ECDD6AE2-19F3-4860-86E8-49ED745F5924}"/>
                </a:ext>
              </a:extLst>
            </p:cNvPr>
            <p:cNvGrpSpPr/>
            <p:nvPr/>
          </p:nvGrpSpPr>
          <p:grpSpPr>
            <a:xfrm>
              <a:off x="3240661" y="1005909"/>
              <a:ext cx="540854" cy="333210"/>
              <a:chOff x="1926169" y="1632181"/>
              <a:chExt cx="540854" cy="333210"/>
            </a:xfrm>
          </p:grpSpPr>
          <p:sp>
            <p:nvSpPr>
              <p:cNvPr id="984" name="Rectangle 983">
                <a:extLst>
                  <a:ext uri="{FF2B5EF4-FFF2-40B4-BE49-F238E27FC236}">
                    <a16:creationId xmlns:a16="http://schemas.microsoft.com/office/drawing/2014/main" id="{79B9C11F-D94A-4299-A82E-1FC94CD50431}"/>
                  </a:ext>
                </a:extLst>
              </p:cNvPr>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985" name="Rectangle 984">
                <a:extLst>
                  <a:ext uri="{FF2B5EF4-FFF2-40B4-BE49-F238E27FC236}">
                    <a16:creationId xmlns:a16="http://schemas.microsoft.com/office/drawing/2014/main" id="{8D9B22D2-767B-4BF7-BBC7-48CD0A9BEF7E}"/>
                  </a:ext>
                </a:extLst>
              </p:cNvPr>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nvGrpSpPr>
              <p:cNvPr id="986" name="Group 985">
                <a:extLst>
                  <a:ext uri="{FF2B5EF4-FFF2-40B4-BE49-F238E27FC236}">
                    <a16:creationId xmlns:a16="http://schemas.microsoft.com/office/drawing/2014/main" id="{99A08AFF-870B-4FD1-ACF2-015484A8999C}"/>
                  </a:ext>
                </a:extLst>
              </p:cNvPr>
              <p:cNvGrpSpPr/>
              <p:nvPr/>
            </p:nvGrpSpPr>
            <p:grpSpPr>
              <a:xfrm>
                <a:off x="2431188" y="1665409"/>
                <a:ext cx="609600" cy="266755"/>
                <a:chOff x="1371600" y="2038342"/>
                <a:chExt cx="609600" cy="393263"/>
              </a:xfrm>
            </p:grpSpPr>
            <p:cxnSp>
              <p:nvCxnSpPr>
                <p:cNvPr id="990" name="Straight Connector 989">
                  <a:extLst>
                    <a:ext uri="{FF2B5EF4-FFF2-40B4-BE49-F238E27FC236}">
                      <a16:creationId xmlns:a16="http://schemas.microsoft.com/office/drawing/2014/main" id="{3F1B33A0-A5AE-4590-98F4-5AD3CB1D2A00}"/>
                    </a:ext>
                  </a:extLst>
                </p:cNvPr>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91" name="Straight Connector 990">
                  <a:extLst>
                    <a:ext uri="{FF2B5EF4-FFF2-40B4-BE49-F238E27FC236}">
                      <a16:creationId xmlns:a16="http://schemas.microsoft.com/office/drawing/2014/main" id="{9D4FA415-37E7-416F-9277-C7D470CD711D}"/>
                    </a:ext>
                  </a:extLst>
                </p:cNvPr>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92" name="Straight Connector 991">
                  <a:extLst>
                    <a:ext uri="{FF2B5EF4-FFF2-40B4-BE49-F238E27FC236}">
                      <a16:creationId xmlns:a16="http://schemas.microsoft.com/office/drawing/2014/main" id="{FBB78807-C7A9-43CB-8A77-6961BA69D9CC}"/>
                    </a:ext>
                  </a:extLst>
                </p:cNvPr>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93" name="Straight Connector 992">
                  <a:extLst>
                    <a:ext uri="{FF2B5EF4-FFF2-40B4-BE49-F238E27FC236}">
                      <a16:creationId xmlns:a16="http://schemas.microsoft.com/office/drawing/2014/main" id="{89249580-EAFC-4E39-9ABD-A32D8C31B704}"/>
                    </a:ext>
                  </a:extLst>
                </p:cNvPr>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94" name="Straight Connector 993">
                  <a:extLst>
                    <a:ext uri="{FF2B5EF4-FFF2-40B4-BE49-F238E27FC236}">
                      <a16:creationId xmlns:a16="http://schemas.microsoft.com/office/drawing/2014/main" id="{AEF096CD-8528-4A7B-B35E-64025B7B2B7A}"/>
                    </a:ext>
                  </a:extLst>
                </p:cNvPr>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97" name="Straight Connector 996">
                  <a:extLst>
                    <a:ext uri="{FF2B5EF4-FFF2-40B4-BE49-F238E27FC236}">
                      <a16:creationId xmlns:a16="http://schemas.microsoft.com/office/drawing/2014/main" id="{A670D4CD-F2E8-43ED-B16F-5BC0A90474CD}"/>
                    </a:ext>
                  </a:extLst>
                </p:cNvPr>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98" name="Straight Connector 997">
                  <a:extLst>
                    <a:ext uri="{FF2B5EF4-FFF2-40B4-BE49-F238E27FC236}">
                      <a16:creationId xmlns:a16="http://schemas.microsoft.com/office/drawing/2014/main" id="{EF171396-3B0E-4C5C-8812-DF297400D2DD}"/>
                    </a:ext>
                  </a:extLst>
                </p:cNvPr>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99" name="Straight Connector 998">
                  <a:extLst>
                    <a:ext uri="{FF2B5EF4-FFF2-40B4-BE49-F238E27FC236}">
                      <a16:creationId xmlns:a16="http://schemas.microsoft.com/office/drawing/2014/main" id="{EF2513F8-69AE-4C95-BBA5-30FFAB9FCC95}"/>
                    </a:ext>
                  </a:extLst>
                </p:cNvPr>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00" name="Straight Connector 999">
                  <a:extLst>
                    <a:ext uri="{FF2B5EF4-FFF2-40B4-BE49-F238E27FC236}">
                      <a16:creationId xmlns:a16="http://schemas.microsoft.com/office/drawing/2014/main" id="{466B7EA4-6549-4D86-A2C1-B6C2C94109B8}"/>
                    </a:ext>
                  </a:extLst>
                </p:cNvPr>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87" name="Rectangle 986">
                <a:extLst>
                  <a:ext uri="{FF2B5EF4-FFF2-40B4-BE49-F238E27FC236}">
                    <a16:creationId xmlns:a16="http://schemas.microsoft.com/office/drawing/2014/main" id="{A0E458BC-0A95-4D15-BCD4-03CDBFA90B37}"/>
                  </a:ext>
                </a:extLst>
              </p:cNvPr>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988" name="Rectangle 987">
                <a:extLst>
                  <a:ext uri="{FF2B5EF4-FFF2-40B4-BE49-F238E27FC236}">
                    <a16:creationId xmlns:a16="http://schemas.microsoft.com/office/drawing/2014/main" id="{A5FB3E39-D207-4CBD-AB7C-6C877D397353}"/>
                  </a:ext>
                </a:extLst>
              </p:cNvPr>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989" name="Rectangle 988">
                <a:extLst>
                  <a:ext uri="{FF2B5EF4-FFF2-40B4-BE49-F238E27FC236}">
                    <a16:creationId xmlns:a16="http://schemas.microsoft.com/office/drawing/2014/main" id="{87F31E1C-9BA6-43B6-99A1-C84B0013AF80}"/>
                  </a:ext>
                </a:extLst>
              </p:cNvPr>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sp>
          <p:nvSpPr>
            <p:cNvPr id="983" name="Rectangle 982">
              <a:extLst>
                <a:ext uri="{FF2B5EF4-FFF2-40B4-BE49-F238E27FC236}">
                  <a16:creationId xmlns:a16="http://schemas.microsoft.com/office/drawing/2014/main" id="{30DDBFF3-92E2-4A0C-8297-8A5037FFE7B5}"/>
                </a:ext>
              </a:extLst>
            </p:cNvPr>
            <p:cNvSpPr/>
            <p:nvPr/>
          </p:nvSpPr>
          <p:spPr>
            <a:xfrm>
              <a:off x="3329686" y="1087066"/>
              <a:ext cx="324240" cy="164616"/>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srgbClr val="002060"/>
                  </a:solidFill>
                  <a:latin typeface="Calibri"/>
                </a:rPr>
                <a:t>Web</a:t>
              </a:r>
            </a:p>
          </p:txBody>
        </p:sp>
      </p:grpSp>
      <p:grpSp>
        <p:nvGrpSpPr>
          <p:cNvPr id="1001" name="Group 1000">
            <a:extLst>
              <a:ext uri="{FF2B5EF4-FFF2-40B4-BE49-F238E27FC236}">
                <a16:creationId xmlns:a16="http://schemas.microsoft.com/office/drawing/2014/main" id="{69124BFA-F136-48F3-A28F-983625BF677E}"/>
              </a:ext>
            </a:extLst>
          </p:cNvPr>
          <p:cNvGrpSpPr/>
          <p:nvPr/>
        </p:nvGrpSpPr>
        <p:grpSpPr>
          <a:xfrm>
            <a:off x="1486915" y="3936360"/>
            <a:ext cx="721037" cy="444217"/>
            <a:chOff x="2877183" y="2583280"/>
            <a:chExt cx="540854" cy="333210"/>
          </a:xfrm>
        </p:grpSpPr>
        <p:grpSp>
          <p:nvGrpSpPr>
            <p:cNvPr id="1002" name="Group 1001">
              <a:extLst>
                <a:ext uri="{FF2B5EF4-FFF2-40B4-BE49-F238E27FC236}">
                  <a16:creationId xmlns:a16="http://schemas.microsoft.com/office/drawing/2014/main" id="{9291FB89-4526-4D23-BA84-48DFC9FAB155}"/>
                </a:ext>
              </a:extLst>
            </p:cNvPr>
            <p:cNvGrpSpPr/>
            <p:nvPr/>
          </p:nvGrpSpPr>
          <p:grpSpPr>
            <a:xfrm>
              <a:off x="2877183" y="2583280"/>
              <a:ext cx="540854" cy="333210"/>
              <a:chOff x="1926169" y="1632181"/>
              <a:chExt cx="540854" cy="333210"/>
            </a:xfrm>
          </p:grpSpPr>
          <p:sp>
            <p:nvSpPr>
              <p:cNvPr id="1004" name="Rectangle 1003">
                <a:extLst>
                  <a:ext uri="{FF2B5EF4-FFF2-40B4-BE49-F238E27FC236}">
                    <a16:creationId xmlns:a16="http://schemas.microsoft.com/office/drawing/2014/main" id="{3D04D8C9-36C3-4437-BF27-142A10428387}"/>
                  </a:ext>
                </a:extLst>
              </p:cNvPr>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005" name="Rectangle 1004">
                <a:extLst>
                  <a:ext uri="{FF2B5EF4-FFF2-40B4-BE49-F238E27FC236}">
                    <a16:creationId xmlns:a16="http://schemas.microsoft.com/office/drawing/2014/main" id="{146A82A1-280F-4F25-95DE-34806FD01984}"/>
                  </a:ext>
                </a:extLst>
              </p:cNvPr>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006" name="Rectangle 1005">
                <a:extLst>
                  <a:ext uri="{FF2B5EF4-FFF2-40B4-BE49-F238E27FC236}">
                    <a16:creationId xmlns:a16="http://schemas.microsoft.com/office/drawing/2014/main" id="{62759258-6E48-4E19-8B2E-B93550489C02}"/>
                  </a:ext>
                </a:extLst>
              </p:cNvPr>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007" name="Rectangle 1006">
                <a:extLst>
                  <a:ext uri="{FF2B5EF4-FFF2-40B4-BE49-F238E27FC236}">
                    <a16:creationId xmlns:a16="http://schemas.microsoft.com/office/drawing/2014/main" id="{3CD63164-0BD1-461E-8FB4-9AEBAD40F004}"/>
                  </a:ext>
                </a:extLst>
              </p:cNvPr>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008" name="Rectangle 1007">
                <a:extLst>
                  <a:ext uri="{FF2B5EF4-FFF2-40B4-BE49-F238E27FC236}">
                    <a16:creationId xmlns:a16="http://schemas.microsoft.com/office/drawing/2014/main" id="{E22F61F9-299E-4E18-B480-B54A87DD2B08}"/>
                  </a:ext>
                </a:extLst>
              </p:cNvPr>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pic>
          <p:nvPicPr>
            <p:cNvPr id="1003" name="Picture 2" descr="http://nginx.com/wp-content/uploads/2014/10/icon-load-balancing.png">
              <a:extLst>
                <a:ext uri="{FF2B5EF4-FFF2-40B4-BE49-F238E27FC236}">
                  <a16:creationId xmlns:a16="http://schemas.microsoft.com/office/drawing/2014/main" id="{0DB890C8-A3FF-41CF-A4BA-699EC140042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3034147" y="2643568"/>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09" name="Group 1008">
            <a:extLst>
              <a:ext uri="{FF2B5EF4-FFF2-40B4-BE49-F238E27FC236}">
                <a16:creationId xmlns:a16="http://schemas.microsoft.com/office/drawing/2014/main" id="{3D908EE9-B723-499D-B142-7B37401B802B}"/>
              </a:ext>
            </a:extLst>
          </p:cNvPr>
          <p:cNvGrpSpPr/>
          <p:nvPr/>
        </p:nvGrpSpPr>
        <p:grpSpPr>
          <a:xfrm>
            <a:off x="3218020" y="4025914"/>
            <a:ext cx="557233" cy="557233"/>
            <a:chOff x="6631467" y="1985441"/>
            <a:chExt cx="417984" cy="417984"/>
          </a:xfrm>
        </p:grpSpPr>
        <p:sp>
          <p:nvSpPr>
            <p:cNvPr id="1010" name="Rectangle 1009">
              <a:extLst>
                <a:ext uri="{FF2B5EF4-FFF2-40B4-BE49-F238E27FC236}">
                  <a16:creationId xmlns:a16="http://schemas.microsoft.com/office/drawing/2014/main" id="{DBFC0AD0-C65D-4059-88EE-7BC892DC75D3}"/>
                </a:ext>
              </a:extLst>
            </p:cNvPr>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pic>
          <p:nvPicPr>
            <p:cNvPr id="1011" name="Picture 2" descr="http://nginx.com/wp-content/uploads/2014/10/icon-load-balancing.png">
              <a:extLst>
                <a:ext uri="{FF2B5EF4-FFF2-40B4-BE49-F238E27FC236}">
                  <a16:creationId xmlns:a16="http://schemas.microsoft.com/office/drawing/2014/main" id="{85477303-E65E-4E55-BB9A-80A976EC11D1}"/>
                </a:ext>
              </a:extLst>
            </p:cNvPr>
            <p:cNvPicPr>
              <a:picLocks noChangeAspect="1" noChangeArrowheads="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12" name="Group 1011">
            <a:extLst>
              <a:ext uri="{FF2B5EF4-FFF2-40B4-BE49-F238E27FC236}">
                <a16:creationId xmlns:a16="http://schemas.microsoft.com/office/drawing/2014/main" id="{F70DC1F6-A3F9-43F2-8363-5730622FDB9D}"/>
              </a:ext>
            </a:extLst>
          </p:cNvPr>
          <p:cNvGrpSpPr/>
          <p:nvPr/>
        </p:nvGrpSpPr>
        <p:grpSpPr>
          <a:xfrm>
            <a:off x="2598299" y="4017592"/>
            <a:ext cx="557233" cy="557233"/>
            <a:chOff x="6098534" y="1990948"/>
            <a:chExt cx="417984" cy="417984"/>
          </a:xfrm>
        </p:grpSpPr>
        <p:sp>
          <p:nvSpPr>
            <p:cNvPr id="1013" name="Rectangle 1012">
              <a:extLst>
                <a:ext uri="{FF2B5EF4-FFF2-40B4-BE49-F238E27FC236}">
                  <a16:creationId xmlns:a16="http://schemas.microsoft.com/office/drawing/2014/main" id="{0FAFF996-D0B1-4901-BD22-8C62D51CBEED}"/>
                </a:ext>
              </a:extLst>
            </p:cNvPr>
            <p:cNvSpPr/>
            <p:nvPr/>
          </p:nvSpPr>
          <p:spPr>
            <a:xfrm>
              <a:off x="6098534" y="1990948"/>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014" name="Rectangle 1013">
              <a:extLst>
                <a:ext uri="{FF2B5EF4-FFF2-40B4-BE49-F238E27FC236}">
                  <a16:creationId xmlns:a16="http://schemas.microsoft.com/office/drawing/2014/main" id="{9168608C-3C24-44B7-9B40-1EE25149FA5D}"/>
                </a:ext>
              </a:extLst>
            </p:cNvPr>
            <p:cNvSpPr/>
            <p:nvPr/>
          </p:nvSpPr>
          <p:spPr>
            <a:xfrm>
              <a:off x="6145406" y="2117632"/>
              <a:ext cx="324240" cy="1646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srgbClr val="002060"/>
                  </a:solidFill>
                  <a:latin typeface="Calibri"/>
                </a:rPr>
                <a:t>Web</a:t>
              </a:r>
            </a:p>
          </p:txBody>
        </p:sp>
      </p:grpSp>
      <p:grpSp>
        <p:nvGrpSpPr>
          <p:cNvPr id="1015" name="Group 1014">
            <a:extLst>
              <a:ext uri="{FF2B5EF4-FFF2-40B4-BE49-F238E27FC236}">
                <a16:creationId xmlns:a16="http://schemas.microsoft.com/office/drawing/2014/main" id="{06A19FC1-8692-4F51-A33C-94398E5DB7A8}"/>
              </a:ext>
            </a:extLst>
          </p:cNvPr>
          <p:cNvGrpSpPr/>
          <p:nvPr/>
        </p:nvGrpSpPr>
        <p:grpSpPr>
          <a:xfrm>
            <a:off x="2603386" y="4643401"/>
            <a:ext cx="557233" cy="557233"/>
            <a:chOff x="6102350" y="2460371"/>
            <a:chExt cx="417984" cy="417984"/>
          </a:xfrm>
        </p:grpSpPr>
        <p:sp>
          <p:nvSpPr>
            <p:cNvPr id="1016" name="Rectangle 1015">
              <a:extLst>
                <a:ext uri="{FF2B5EF4-FFF2-40B4-BE49-F238E27FC236}">
                  <a16:creationId xmlns:a16="http://schemas.microsoft.com/office/drawing/2014/main" id="{4B3F77F5-79E2-4162-B779-A6002EBEF641}"/>
                </a:ext>
              </a:extLst>
            </p:cNvPr>
            <p:cNvSpPr/>
            <p:nvPr/>
          </p:nvSpPr>
          <p:spPr>
            <a:xfrm>
              <a:off x="6102350" y="246037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017" name="Rectangle 1016">
              <a:extLst>
                <a:ext uri="{FF2B5EF4-FFF2-40B4-BE49-F238E27FC236}">
                  <a16:creationId xmlns:a16="http://schemas.microsoft.com/office/drawing/2014/main" id="{E889042B-DEA5-40F9-9C51-065C39917305}"/>
                </a:ext>
              </a:extLst>
            </p:cNvPr>
            <p:cNvSpPr/>
            <p:nvPr/>
          </p:nvSpPr>
          <p:spPr>
            <a:xfrm>
              <a:off x="6149222" y="2587055"/>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prstClr val="black"/>
                  </a:solidFill>
                  <a:latin typeface="Calibri"/>
                </a:rPr>
                <a:t>API</a:t>
              </a:r>
            </a:p>
          </p:txBody>
        </p:sp>
      </p:grpSp>
      <p:sp>
        <p:nvSpPr>
          <p:cNvPr id="1018" name="Rectangle 1017">
            <a:extLst>
              <a:ext uri="{FF2B5EF4-FFF2-40B4-BE49-F238E27FC236}">
                <a16:creationId xmlns:a16="http://schemas.microsoft.com/office/drawing/2014/main" id="{7B155725-D918-49C9-8BCB-898CAA771DE6}"/>
              </a:ext>
            </a:extLst>
          </p:cNvPr>
          <p:cNvSpPr/>
          <p:nvPr/>
        </p:nvSpPr>
        <p:spPr>
          <a:xfrm>
            <a:off x="3220630" y="4649647"/>
            <a:ext cx="557233" cy="557233"/>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nvGrpSpPr>
          <p:cNvPr id="1019" name="Group 1018">
            <a:extLst>
              <a:ext uri="{FF2B5EF4-FFF2-40B4-BE49-F238E27FC236}">
                <a16:creationId xmlns:a16="http://schemas.microsoft.com/office/drawing/2014/main" id="{42A31585-CECA-493D-9E1D-64D5127A2E33}"/>
              </a:ext>
            </a:extLst>
          </p:cNvPr>
          <p:cNvGrpSpPr/>
          <p:nvPr/>
        </p:nvGrpSpPr>
        <p:grpSpPr>
          <a:xfrm>
            <a:off x="761556" y="4377553"/>
            <a:ext cx="721037" cy="444217"/>
            <a:chOff x="1926169" y="1632181"/>
            <a:chExt cx="540854" cy="333210"/>
          </a:xfrm>
        </p:grpSpPr>
        <p:sp>
          <p:nvSpPr>
            <p:cNvPr id="1020" name="Rectangle 1019">
              <a:extLst>
                <a:ext uri="{FF2B5EF4-FFF2-40B4-BE49-F238E27FC236}">
                  <a16:creationId xmlns:a16="http://schemas.microsoft.com/office/drawing/2014/main" id="{16655F48-0A13-4BA7-A927-98848BDDE617}"/>
                </a:ext>
              </a:extLst>
            </p:cNvPr>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021" name="Rectangle 1020">
              <a:extLst>
                <a:ext uri="{FF2B5EF4-FFF2-40B4-BE49-F238E27FC236}">
                  <a16:creationId xmlns:a16="http://schemas.microsoft.com/office/drawing/2014/main" id="{C9349F5E-2EC4-4BCA-80F6-43072D05206C}"/>
                </a:ext>
              </a:extLst>
            </p:cNvPr>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022" name="Rectangle 1021">
              <a:extLst>
                <a:ext uri="{FF2B5EF4-FFF2-40B4-BE49-F238E27FC236}">
                  <a16:creationId xmlns:a16="http://schemas.microsoft.com/office/drawing/2014/main" id="{6F759CE5-3F64-4D22-84D0-F307B55B80FA}"/>
                </a:ext>
              </a:extLst>
            </p:cNvPr>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023" name="Rectangle 1022">
              <a:extLst>
                <a:ext uri="{FF2B5EF4-FFF2-40B4-BE49-F238E27FC236}">
                  <a16:creationId xmlns:a16="http://schemas.microsoft.com/office/drawing/2014/main" id="{80B7FBFC-6E85-4991-AAE1-7D75AF071DB5}"/>
                </a:ext>
              </a:extLst>
            </p:cNvPr>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024" name="Rectangle 1023">
              <a:extLst>
                <a:ext uri="{FF2B5EF4-FFF2-40B4-BE49-F238E27FC236}">
                  <a16:creationId xmlns:a16="http://schemas.microsoft.com/office/drawing/2014/main" id="{21B56FD1-CEE9-42A1-8C68-1F24103277BA}"/>
                </a:ext>
              </a:extLst>
            </p:cNvPr>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sp>
        <p:nvSpPr>
          <p:cNvPr id="1025" name="Rectangle 1024">
            <a:extLst>
              <a:ext uri="{FF2B5EF4-FFF2-40B4-BE49-F238E27FC236}">
                <a16:creationId xmlns:a16="http://schemas.microsoft.com/office/drawing/2014/main" id="{1EB52414-5C88-48D8-A673-B8A4F58413C1}"/>
              </a:ext>
            </a:extLst>
          </p:cNvPr>
          <p:cNvSpPr/>
          <p:nvPr/>
        </p:nvSpPr>
        <p:spPr>
          <a:xfrm>
            <a:off x="921151" y="4488395"/>
            <a:ext cx="432259" cy="21945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prstClr val="black"/>
                </a:solidFill>
                <a:latin typeface="Calibri"/>
              </a:rPr>
              <a:t>API</a:t>
            </a:r>
          </a:p>
        </p:txBody>
      </p:sp>
      <p:grpSp>
        <p:nvGrpSpPr>
          <p:cNvPr id="1026" name="Group 1025">
            <a:extLst>
              <a:ext uri="{FF2B5EF4-FFF2-40B4-BE49-F238E27FC236}">
                <a16:creationId xmlns:a16="http://schemas.microsoft.com/office/drawing/2014/main" id="{09B698E3-3242-4539-8EB9-0355CAC0ECB6}"/>
              </a:ext>
            </a:extLst>
          </p:cNvPr>
          <p:cNvGrpSpPr/>
          <p:nvPr/>
        </p:nvGrpSpPr>
        <p:grpSpPr>
          <a:xfrm>
            <a:off x="1496366" y="4385465"/>
            <a:ext cx="721037" cy="444217"/>
            <a:chOff x="1926169" y="1632181"/>
            <a:chExt cx="540854" cy="333210"/>
          </a:xfrm>
        </p:grpSpPr>
        <p:sp>
          <p:nvSpPr>
            <p:cNvPr id="1027" name="Rectangle 1026">
              <a:extLst>
                <a:ext uri="{FF2B5EF4-FFF2-40B4-BE49-F238E27FC236}">
                  <a16:creationId xmlns:a16="http://schemas.microsoft.com/office/drawing/2014/main" id="{E611611B-8448-4B93-BACC-AA33890F8ACF}"/>
                </a:ext>
              </a:extLst>
            </p:cNvPr>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028" name="Rectangle 1027">
              <a:extLst>
                <a:ext uri="{FF2B5EF4-FFF2-40B4-BE49-F238E27FC236}">
                  <a16:creationId xmlns:a16="http://schemas.microsoft.com/office/drawing/2014/main" id="{CC5F3760-D4C8-43EE-AE54-CDD92507962A}"/>
                </a:ext>
              </a:extLst>
            </p:cNvPr>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029" name="Rectangle 1028">
              <a:extLst>
                <a:ext uri="{FF2B5EF4-FFF2-40B4-BE49-F238E27FC236}">
                  <a16:creationId xmlns:a16="http://schemas.microsoft.com/office/drawing/2014/main" id="{DDFC56BA-948A-4399-84F9-3FDDEB14A256}"/>
                </a:ext>
              </a:extLst>
            </p:cNvPr>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030" name="Rectangle 1029">
              <a:extLst>
                <a:ext uri="{FF2B5EF4-FFF2-40B4-BE49-F238E27FC236}">
                  <a16:creationId xmlns:a16="http://schemas.microsoft.com/office/drawing/2014/main" id="{122C0301-E03C-4189-A52D-F4BE038548E3}"/>
                </a:ext>
              </a:extLst>
            </p:cNvPr>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031" name="Rectangle 1030">
              <a:extLst>
                <a:ext uri="{FF2B5EF4-FFF2-40B4-BE49-F238E27FC236}">
                  <a16:creationId xmlns:a16="http://schemas.microsoft.com/office/drawing/2014/main" id="{89A459F6-4B9D-4D5B-922B-F8AB46E9DAD2}"/>
                </a:ext>
              </a:extLst>
            </p:cNvPr>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sp>
        <p:nvSpPr>
          <p:cNvPr id="1032" name="Rectangle 1031">
            <a:extLst>
              <a:ext uri="{FF2B5EF4-FFF2-40B4-BE49-F238E27FC236}">
                <a16:creationId xmlns:a16="http://schemas.microsoft.com/office/drawing/2014/main" id="{51FF2195-7F45-4BF2-814F-E76A060CD3AE}"/>
              </a:ext>
            </a:extLst>
          </p:cNvPr>
          <p:cNvSpPr/>
          <p:nvPr/>
        </p:nvSpPr>
        <p:spPr>
          <a:xfrm>
            <a:off x="1618870" y="4496405"/>
            <a:ext cx="432259" cy="2194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srgbClr val="0070C0"/>
                </a:solidFill>
                <a:latin typeface="Calibri"/>
              </a:rPr>
              <a:t>Cache</a:t>
            </a:r>
          </a:p>
        </p:txBody>
      </p:sp>
      <p:sp>
        <p:nvSpPr>
          <p:cNvPr id="1033" name="Rectangle 1032">
            <a:extLst>
              <a:ext uri="{FF2B5EF4-FFF2-40B4-BE49-F238E27FC236}">
                <a16:creationId xmlns:a16="http://schemas.microsoft.com/office/drawing/2014/main" id="{D35F2298-25C8-4E45-9D35-28D99BB6FEDF}"/>
              </a:ext>
            </a:extLst>
          </p:cNvPr>
          <p:cNvSpPr/>
          <p:nvPr/>
        </p:nvSpPr>
        <p:spPr>
          <a:xfrm>
            <a:off x="3283116" y="4818808"/>
            <a:ext cx="432259" cy="2194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srgbClr val="0070C0"/>
                </a:solidFill>
                <a:latin typeface="Calibri"/>
              </a:rPr>
              <a:t>Cache</a:t>
            </a:r>
          </a:p>
        </p:txBody>
      </p:sp>
      <p:grpSp>
        <p:nvGrpSpPr>
          <p:cNvPr id="1147" name="Group 1146">
            <a:extLst>
              <a:ext uri="{FF2B5EF4-FFF2-40B4-BE49-F238E27FC236}">
                <a16:creationId xmlns:a16="http://schemas.microsoft.com/office/drawing/2014/main" id="{10EC7EB5-9819-496A-A214-238BD14D0169}"/>
              </a:ext>
            </a:extLst>
          </p:cNvPr>
          <p:cNvGrpSpPr/>
          <p:nvPr/>
        </p:nvGrpSpPr>
        <p:grpSpPr>
          <a:xfrm>
            <a:off x="4280997" y="2953592"/>
            <a:ext cx="3523328" cy="3085625"/>
            <a:chOff x="4156030" y="3448050"/>
            <a:chExt cx="2566671" cy="2250456"/>
          </a:xfrm>
        </p:grpSpPr>
        <p:sp>
          <p:nvSpPr>
            <p:cNvPr id="1148" name="Rectangle 1147">
              <a:extLst>
                <a:ext uri="{FF2B5EF4-FFF2-40B4-BE49-F238E27FC236}">
                  <a16:creationId xmlns:a16="http://schemas.microsoft.com/office/drawing/2014/main" id="{EC42DD68-1743-4BE6-A411-9E3C388034CB}"/>
                </a:ext>
              </a:extLst>
            </p:cNvPr>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149" name="Flowchart: Alternate Process 1148">
              <a:extLst>
                <a:ext uri="{FF2B5EF4-FFF2-40B4-BE49-F238E27FC236}">
                  <a16:creationId xmlns:a16="http://schemas.microsoft.com/office/drawing/2014/main" id="{021F0AA4-0AAA-43F7-B73C-F8EF380935C2}"/>
                </a:ext>
              </a:extLst>
            </p:cNvPr>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8996">
                <a:defRPr/>
              </a:pPr>
              <a:r>
                <a:rPr lang="en-US" sz="1467" b="1" kern="0">
                  <a:solidFill>
                    <a:schemeClr val="bg1"/>
                  </a:solidFill>
                  <a:latin typeface="Lucida Console" panose="020B0609040504020204" pitchFamily="49" charset="0"/>
                </a:rPr>
                <a:t>NODE</a:t>
              </a:r>
            </a:p>
          </p:txBody>
        </p:sp>
      </p:grpSp>
      <p:grpSp>
        <p:nvGrpSpPr>
          <p:cNvPr id="1150" name="Group 1149">
            <a:extLst>
              <a:ext uri="{FF2B5EF4-FFF2-40B4-BE49-F238E27FC236}">
                <a16:creationId xmlns:a16="http://schemas.microsoft.com/office/drawing/2014/main" id="{F25775AF-0AC4-4EE8-A785-AAAB343ACBE2}"/>
              </a:ext>
            </a:extLst>
          </p:cNvPr>
          <p:cNvGrpSpPr/>
          <p:nvPr/>
        </p:nvGrpSpPr>
        <p:grpSpPr>
          <a:xfrm>
            <a:off x="6150753" y="3600625"/>
            <a:ext cx="1513968" cy="2261450"/>
            <a:chOff x="7441366" y="1793260"/>
            <a:chExt cx="1135637" cy="1696328"/>
          </a:xfrm>
        </p:grpSpPr>
        <p:sp>
          <p:nvSpPr>
            <p:cNvPr id="1151" name="Rectangle 1150">
              <a:extLst>
                <a:ext uri="{FF2B5EF4-FFF2-40B4-BE49-F238E27FC236}">
                  <a16:creationId xmlns:a16="http://schemas.microsoft.com/office/drawing/2014/main" id="{CD055C21-B444-48C9-A4E7-E6A9B95214C3}"/>
                </a:ext>
              </a:extLst>
            </p:cNvPr>
            <p:cNvSpPr/>
            <p:nvPr/>
          </p:nvSpPr>
          <p:spPr>
            <a:xfrm>
              <a:off x="7441367" y="1933398"/>
              <a:ext cx="1135636" cy="1556190"/>
            </a:xfrm>
            <a:prstGeom prst="rect">
              <a:avLst/>
            </a:prstGeom>
            <a:solidFill>
              <a:schemeClr val="bg1">
                <a:lumMod val="85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152" name="Flowchart: Alternate Process 1151">
              <a:extLst>
                <a:ext uri="{FF2B5EF4-FFF2-40B4-BE49-F238E27FC236}">
                  <a16:creationId xmlns:a16="http://schemas.microsoft.com/office/drawing/2014/main" id="{4D98C04E-757E-422C-8071-266C5D3D1800}"/>
                </a:ext>
              </a:extLst>
            </p:cNvPr>
            <p:cNvSpPr/>
            <p:nvPr/>
          </p:nvSpPr>
          <p:spPr>
            <a:xfrm>
              <a:off x="7441366" y="1793260"/>
              <a:ext cx="968381"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8996">
                <a:defRPr/>
              </a:pPr>
              <a:r>
                <a:rPr lang="en-US" sz="1467" b="1" kern="0">
                  <a:solidFill>
                    <a:schemeClr val="bg1"/>
                  </a:solidFill>
                  <a:latin typeface="Calibri"/>
                </a:rPr>
                <a:t>Image Cache</a:t>
              </a:r>
            </a:p>
          </p:txBody>
        </p:sp>
      </p:grpSp>
      <p:grpSp>
        <p:nvGrpSpPr>
          <p:cNvPr id="1153" name="Group 1152">
            <a:extLst>
              <a:ext uri="{FF2B5EF4-FFF2-40B4-BE49-F238E27FC236}">
                <a16:creationId xmlns:a16="http://schemas.microsoft.com/office/drawing/2014/main" id="{E0443836-DA03-4CD2-807B-74C2FA413CE2}"/>
              </a:ext>
            </a:extLst>
          </p:cNvPr>
          <p:cNvGrpSpPr/>
          <p:nvPr/>
        </p:nvGrpSpPr>
        <p:grpSpPr>
          <a:xfrm>
            <a:off x="4458893" y="3600625"/>
            <a:ext cx="1513967" cy="2261450"/>
            <a:chOff x="6172291" y="1793260"/>
            <a:chExt cx="1135636" cy="1696328"/>
          </a:xfrm>
        </p:grpSpPr>
        <p:sp>
          <p:nvSpPr>
            <p:cNvPr id="1154" name="Rectangle 1153">
              <a:extLst>
                <a:ext uri="{FF2B5EF4-FFF2-40B4-BE49-F238E27FC236}">
                  <a16:creationId xmlns:a16="http://schemas.microsoft.com/office/drawing/2014/main" id="{04F7DDA8-B946-4DC6-80AF-05F5F0C491BC}"/>
                </a:ext>
              </a:extLst>
            </p:cNvPr>
            <p:cNvSpPr/>
            <p:nvPr/>
          </p:nvSpPr>
          <p:spPr>
            <a:xfrm>
              <a:off x="6172291" y="1933398"/>
              <a:ext cx="1135636" cy="1556190"/>
            </a:xfrm>
            <a:prstGeom prst="rect">
              <a:avLst/>
            </a:prstGeom>
            <a:solidFill>
              <a:schemeClr val="tx1">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155" name="Flowchart: Alternate Process 1154">
              <a:extLst>
                <a:ext uri="{FF2B5EF4-FFF2-40B4-BE49-F238E27FC236}">
                  <a16:creationId xmlns:a16="http://schemas.microsoft.com/office/drawing/2014/main" id="{A226A0E3-1ADF-4FF2-93E0-A4EBD5CCD8FB}"/>
                </a:ext>
              </a:extLst>
            </p:cNvPr>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8996">
                <a:defRPr/>
              </a:pPr>
              <a:r>
                <a:rPr lang="en-US" sz="1467" b="1" kern="0">
                  <a:solidFill>
                    <a:schemeClr val="bg1"/>
                  </a:solidFill>
                  <a:latin typeface="Calibri"/>
                </a:rPr>
                <a:t>Containers</a:t>
              </a:r>
            </a:p>
          </p:txBody>
        </p:sp>
      </p:grpSp>
      <p:sp>
        <p:nvSpPr>
          <p:cNvPr id="1156" name="Rectangle 1155">
            <a:extLst>
              <a:ext uri="{FF2B5EF4-FFF2-40B4-BE49-F238E27FC236}">
                <a16:creationId xmlns:a16="http://schemas.microsoft.com/office/drawing/2014/main" id="{0BA88497-91D1-4266-8B84-91846BA05E0A}"/>
              </a:ext>
            </a:extLst>
          </p:cNvPr>
          <p:cNvSpPr/>
          <p:nvPr/>
        </p:nvSpPr>
        <p:spPr>
          <a:xfrm>
            <a:off x="4452000" y="3317044"/>
            <a:ext cx="3212721" cy="219517"/>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r>
              <a:rPr lang="en-US" sz="1467" kern="0">
                <a:solidFill>
                  <a:schemeClr val="bg1"/>
                </a:solidFill>
                <a:latin typeface="Calibri"/>
              </a:rPr>
              <a:t>Daemon</a:t>
            </a:r>
          </a:p>
        </p:txBody>
      </p:sp>
      <p:grpSp>
        <p:nvGrpSpPr>
          <p:cNvPr id="1157" name="Group 1156">
            <a:extLst>
              <a:ext uri="{FF2B5EF4-FFF2-40B4-BE49-F238E27FC236}">
                <a16:creationId xmlns:a16="http://schemas.microsoft.com/office/drawing/2014/main" id="{4974284A-7913-4BB3-A3BE-DF9ACCF25D07}"/>
              </a:ext>
            </a:extLst>
          </p:cNvPr>
          <p:cNvGrpSpPr/>
          <p:nvPr/>
        </p:nvGrpSpPr>
        <p:grpSpPr>
          <a:xfrm>
            <a:off x="4489600" y="3934163"/>
            <a:ext cx="721037" cy="444217"/>
            <a:chOff x="3240661" y="1005909"/>
            <a:chExt cx="540854" cy="333210"/>
          </a:xfrm>
        </p:grpSpPr>
        <p:grpSp>
          <p:nvGrpSpPr>
            <p:cNvPr id="1158" name="Group 1157">
              <a:extLst>
                <a:ext uri="{FF2B5EF4-FFF2-40B4-BE49-F238E27FC236}">
                  <a16:creationId xmlns:a16="http://schemas.microsoft.com/office/drawing/2014/main" id="{85F0EB44-0E14-4672-9971-81724DF2C504}"/>
                </a:ext>
              </a:extLst>
            </p:cNvPr>
            <p:cNvGrpSpPr/>
            <p:nvPr/>
          </p:nvGrpSpPr>
          <p:grpSpPr>
            <a:xfrm>
              <a:off x="3240661" y="1005909"/>
              <a:ext cx="540854" cy="333210"/>
              <a:chOff x="1926169" y="1632181"/>
              <a:chExt cx="540854" cy="333210"/>
            </a:xfrm>
          </p:grpSpPr>
          <p:sp>
            <p:nvSpPr>
              <p:cNvPr id="1160" name="Rectangle 1159">
                <a:extLst>
                  <a:ext uri="{FF2B5EF4-FFF2-40B4-BE49-F238E27FC236}">
                    <a16:creationId xmlns:a16="http://schemas.microsoft.com/office/drawing/2014/main" id="{448C4A34-8068-428D-89A0-FBD0CA73E0FA}"/>
                  </a:ext>
                </a:extLst>
              </p:cNvPr>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161" name="Rectangle 1160">
                <a:extLst>
                  <a:ext uri="{FF2B5EF4-FFF2-40B4-BE49-F238E27FC236}">
                    <a16:creationId xmlns:a16="http://schemas.microsoft.com/office/drawing/2014/main" id="{9E0959FA-2F44-4B4D-B610-D9446D045E03}"/>
                  </a:ext>
                </a:extLst>
              </p:cNvPr>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nvGrpSpPr>
              <p:cNvPr id="1162" name="Group 1161">
                <a:extLst>
                  <a:ext uri="{FF2B5EF4-FFF2-40B4-BE49-F238E27FC236}">
                    <a16:creationId xmlns:a16="http://schemas.microsoft.com/office/drawing/2014/main" id="{BB986737-0B25-4A27-9060-612AEB8005CF}"/>
                  </a:ext>
                </a:extLst>
              </p:cNvPr>
              <p:cNvGrpSpPr/>
              <p:nvPr/>
            </p:nvGrpSpPr>
            <p:grpSpPr>
              <a:xfrm>
                <a:off x="2431188" y="1665409"/>
                <a:ext cx="609600" cy="266755"/>
                <a:chOff x="1371600" y="2038342"/>
                <a:chExt cx="609600" cy="393263"/>
              </a:xfrm>
            </p:grpSpPr>
            <p:cxnSp>
              <p:nvCxnSpPr>
                <p:cNvPr id="1166" name="Straight Connector 1165">
                  <a:extLst>
                    <a:ext uri="{FF2B5EF4-FFF2-40B4-BE49-F238E27FC236}">
                      <a16:creationId xmlns:a16="http://schemas.microsoft.com/office/drawing/2014/main" id="{5843BFCE-1776-497E-B9FE-1394F1DA57F2}"/>
                    </a:ext>
                  </a:extLst>
                </p:cNvPr>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67" name="Straight Connector 1166">
                  <a:extLst>
                    <a:ext uri="{FF2B5EF4-FFF2-40B4-BE49-F238E27FC236}">
                      <a16:creationId xmlns:a16="http://schemas.microsoft.com/office/drawing/2014/main" id="{46F4449C-B936-4282-9793-823970089B76}"/>
                    </a:ext>
                  </a:extLst>
                </p:cNvPr>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68" name="Straight Connector 1167">
                  <a:extLst>
                    <a:ext uri="{FF2B5EF4-FFF2-40B4-BE49-F238E27FC236}">
                      <a16:creationId xmlns:a16="http://schemas.microsoft.com/office/drawing/2014/main" id="{5BC0C28A-DF56-4331-BB91-92DAB5E763FD}"/>
                    </a:ext>
                  </a:extLst>
                </p:cNvPr>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69" name="Straight Connector 1168">
                  <a:extLst>
                    <a:ext uri="{FF2B5EF4-FFF2-40B4-BE49-F238E27FC236}">
                      <a16:creationId xmlns:a16="http://schemas.microsoft.com/office/drawing/2014/main" id="{1861A11D-20E3-4DB9-BD8B-6C12341B2C77}"/>
                    </a:ext>
                  </a:extLst>
                </p:cNvPr>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70" name="Straight Connector 1169">
                  <a:extLst>
                    <a:ext uri="{FF2B5EF4-FFF2-40B4-BE49-F238E27FC236}">
                      <a16:creationId xmlns:a16="http://schemas.microsoft.com/office/drawing/2014/main" id="{77E1C443-93DB-4B53-BD9A-05C7D02D79D4}"/>
                    </a:ext>
                  </a:extLst>
                </p:cNvPr>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71" name="Straight Connector 1170">
                  <a:extLst>
                    <a:ext uri="{FF2B5EF4-FFF2-40B4-BE49-F238E27FC236}">
                      <a16:creationId xmlns:a16="http://schemas.microsoft.com/office/drawing/2014/main" id="{D815E21B-D9E6-44F0-922C-32CF2BFA6B23}"/>
                    </a:ext>
                  </a:extLst>
                </p:cNvPr>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72" name="Straight Connector 1171">
                  <a:extLst>
                    <a:ext uri="{FF2B5EF4-FFF2-40B4-BE49-F238E27FC236}">
                      <a16:creationId xmlns:a16="http://schemas.microsoft.com/office/drawing/2014/main" id="{218E518B-BE5D-4C1F-B93B-3D3EF6F09E16}"/>
                    </a:ext>
                  </a:extLst>
                </p:cNvPr>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73" name="Straight Connector 1172">
                  <a:extLst>
                    <a:ext uri="{FF2B5EF4-FFF2-40B4-BE49-F238E27FC236}">
                      <a16:creationId xmlns:a16="http://schemas.microsoft.com/office/drawing/2014/main" id="{90516D9C-D6D2-427E-BA9E-623AE09E6B59}"/>
                    </a:ext>
                  </a:extLst>
                </p:cNvPr>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74" name="Straight Connector 1173">
                  <a:extLst>
                    <a:ext uri="{FF2B5EF4-FFF2-40B4-BE49-F238E27FC236}">
                      <a16:creationId xmlns:a16="http://schemas.microsoft.com/office/drawing/2014/main" id="{C8B82E5C-1409-4485-870D-19DF5C8F3DA6}"/>
                    </a:ext>
                  </a:extLst>
                </p:cNvPr>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163" name="Rectangle 1162">
                <a:extLst>
                  <a:ext uri="{FF2B5EF4-FFF2-40B4-BE49-F238E27FC236}">
                    <a16:creationId xmlns:a16="http://schemas.microsoft.com/office/drawing/2014/main" id="{14438979-9D37-4091-83E2-90DFD7B7A5E8}"/>
                  </a:ext>
                </a:extLst>
              </p:cNvPr>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164" name="Rectangle 1163">
                <a:extLst>
                  <a:ext uri="{FF2B5EF4-FFF2-40B4-BE49-F238E27FC236}">
                    <a16:creationId xmlns:a16="http://schemas.microsoft.com/office/drawing/2014/main" id="{9072D5C1-A04C-4F8D-A664-33D49E194488}"/>
                  </a:ext>
                </a:extLst>
              </p:cNvPr>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165" name="Rectangle 1164">
                <a:extLst>
                  <a:ext uri="{FF2B5EF4-FFF2-40B4-BE49-F238E27FC236}">
                    <a16:creationId xmlns:a16="http://schemas.microsoft.com/office/drawing/2014/main" id="{288EDB09-EE57-4CCC-82E8-55DE758AF8F5}"/>
                  </a:ext>
                </a:extLst>
              </p:cNvPr>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sp>
          <p:nvSpPr>
            <p:cNvPr id="1159" name="Rectangle 1158">
              <a:extLst>
                <a:ext uri="{FF2B5EF4-FFF2-40B4-BE49-F238E27FC236}">
                  <a16:creationId xmlns:a16="http://schemas.microsoft.com/office/drawing/2014/main" id="{514A81DA-F66F-4484-8CB1-F2A33048674A}"/>
                </a:ext>
              </a:extLst>
            </p:cNvPr>
            <p:cNvSpPr/>
            <p:nvPr/>
          </p:nvSpPr>
          <p:spPr>
            <a:xfrm>
              <a:off x="3329686" y="1087066"/>
              <a:ext cx="324240" cy="164616"/>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srgbClr val="002060"/>
                  </a:solidFill>
                  <a:latin typeface="Calibri"/>
                </a:rPr>
                <a:t>Web</a:t>
              </a:r>
            </a:p>
          </p:txBody>
        </p:sp>
      </p:grpSp>
      <p:grpSp>
        <p:nvGrpSpPr>
          <p:cNvPr id="1175" name="Group 1174">
            <a:extLst>
              <a:ext uri="{FF2B5EF4-FFF2-40B4-BE49-F238E27FC236}">
                <a16:creationId xmlns:a16="http://schemas.microsoft.com/office/drawing/2014/main" id="{44FC846C-325A-4440-BF2F-DD7CA4D3C685}"/>
              </a:ext>
            </a:extLst>
          </p:cNvPr>
          <p:cNvGrpSpPr/>
          <p:nvPr/>
        </p:nvGrpSpPr>
        <p:grpSpPr>
          <a:xfrm>
            <a:off x="5213285" y="3934163"/>
            <a:ext cx="721037" cy="444217"/>
            <a:chOff x="2877183" y="2583280"/>
            <a:chExt cx="540854" cy="333210"/>
          </a:xfrm>
        </p:grpSpPr>
        <p:grpSp>
          <p:nvGrpSpPr>
            <p:cNvPr id="1176" name="Group 1175">
              <a:extLst>
                <a:ext uri="{FF2B5EF4-FFF2-40B4-BE49-F238E27FC236}">
                  <a16:creationId xmlns:a16="http://schemas.microsoft.com/office/drawing/2014/main" id="{D8E1EEC1-C029-4B34-B522-2D62561E5B84}"/>
                </a:ext>
              </a:extLst>
            </p:cNvPr>
            <p:cNvGrpSpPr/>
            <p:nvPr/>
          </p:nvGrpSpPr>
          <p:grpSpPr>
            <a:xfrm>
              <a:off x="2877183" y="2583280"/>
              <a:ext cx="540854" cy="333210"/>
              <a:chOff x="1926169" y="1632181"/>
              <a:chExt cx="540854" cy="333210"/>
            </a:xfrm>
          </p:grpSpPr>
          <p:sp>
            <p:nvSpPr>
              <p:cNvPr id="1178" name="Rectangle 1177">
                <a:extLst>
                  <a:ext uri="{FF2B5EF4-FFF2-40B4-BE49-F238E27FC236}">
                    <a16:creationId xmlns:a16="http://schemas.microsoft.com/office/drawing/2014/main" id="{C3CF5010-0E3D-410A-B336-B502E0E9A860}"/>
                  </a:ext>
                </a:extLst>
              </p:cNvPr>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179" name="Rectangle 1178">
                <a:extLst>
                  <a:ext uri="{FF2B5EF4-FFF2-40B4-BE49-F238E27FC236}">
                    <a16:creationId xmlns:a16="http://schemas.microsoft.com/office/drawing/2014/main" id="{287ED509-3832-4821-9E21-773E50BDFC2C}"/>
                  </a:ext>
                </a:extLst>
              </p:cNvPr>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180" name="Rectangle 1179">
                <a:extLst>
                  <a:ext uri="{FF2B5EF4-FFF2-40B4-BE49-F238E27FC236}">
                    <a16:creationId xmlns:a16="http://schemas.microsoft.com/office/drawing/2014/main" id="{CCB51360-DE38-4E0D-8A5E-0A12B1D58A73}"/>
                  </a:ext>
                </a:extLst>
              </p:cNvPr>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181" name="Rectangle 1180">
                <a:extLst>
                  <a:ext uri="{FF2B5EF4-FFF2-40B4-BE49-F238E27FC236}">
                    <a16:creationId xmlns:a16="http://schemas.microsoft.com/office/drawing/2014/main" id="{8B89A54B-7A90-48EF-8BEB-B2AD70BB99BD}"/>
                  </a:ext>
                </a:extLst>
              </p:cNvPr>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182" name="Rectangle 1181">
                <a:extLst>
                  <a:ext uri="{FF2B5EF4-FFF2-40B4-BE49-F238E27FC236}">
                    <a16:creationId xmlns:a16="http://schemas.microsoft.com/office/drawing/2014/main" id="{0E9C1682-B8F4-44BC-8A7C-953BC185876F}"/>
                  </a:ext>
                </a:extLst>
              </p:cNvPr>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pic>
          <p:nvPicPr>
            <p:cNvPr id="1177" name="Picture 2" descr="http://nginx.com/wp-content/uploads/2014/10/icon-load-balancing.png">
              <a:extLst>
                <a:ext uri="{FF2B5EF4-FFF2-40B4-BE49-F238E27FC236}">
                  <a16:creationId xmlns:a16="http://schemas.microsoft.com/office/drawing/2014/main" id="{963249EE-2E3E-4F1D-9F47-8DFB8C04F6C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3034147" y="2643568"/>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83" name="Group 1182">
            <a:extLst>
              <a:ext uri="{FF2B5EF4-FFF2-40B4-BE49-F238E27FC236}">
                <a16:creationId xmlns:a16="http://schemas.microsoft.com/office/drawing/2014/main" id="{BEED8484-1A44-4A50-B069-076CAFED5968}"/>
              </a:ext>
            </a:extLst>
          </p:cNvPr>
          <p:cNvGrpSpPr/>
          <p:nvPr/>
        </p:nvGrpSpPr>
        <p:grpSpPr>
          <a:xfrm>
            <a:off x="6944390" y="4023717"/>
            <a:ext cx="557233" cy="557233"/>
            <a:chOff x="6631467" y="1985441"/>
            <a:chExt cx="417984" cy="417984"/>
          </a:xfrm>
        </p:grpSpPr>
        <p:sp>
          <p:nvSpPr>
            <p:cNvPr id="1184" name="Rectangle 1183">
              <a:extLst>
                <a:ext uri="{FF2B5EF4-FFF2-40B4-BE49-F238E27FC236}">
                  <a16:creationId xmlns:a16="http://schemas.microsoft.com/office/drawing/2014/main" id="{59FEF477-E323-4C8E-BF5D-F10CFA263630}"/>
                </a:ext>
              </a:extLst>
            </p:cNvPr>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pic>
          <p:nvPicPr>
            <p:cNvPr id="1185" name="Picture 2" descr="http://nginx.com/wp-content/uploads/2014/10/icon-load-balancing.png">
              <a:extLst>
                <a:ext uri="{FF2B5EF4-FFF2-40B4-BE49-F238E27FC236}">
                  <a16:creationId xmlns:a16="http://schemas.microsoft.com/office/drawing/2014/main" id="{412597AA-9EF1-4837-B559-E099F5855A93}"/>
                </a:ext>
              </a:extLst>
            </p:cNvPr>
            <p:cNvPicPr>
              <a:picLocks noChangeAspect="1" noChangeArrowheads="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86" name="Group 1185">
            <a:extLst>
              <a:ext uri="{FF2B5EF4-FFF2-40B4-BE49-F238E27FC236}">
                <a16:creationId xmlns:a16="http://schemas.microsoft.com/office/drawing/2014/main" id="{CE0415A9-07ED-4911-8BC6-7A5331D10CEB}"/>
              </a:ext>
            </a:extLst>
          </p:cNvPr>
          <p:cNvGrpSpPr/>
          <p:nvPr/>
        </p:nvGrpSpPr>
        <p:grpSpPr>
          <a:xfrm>
            <a:off x="6324669" y="4015395"/>
            <a:ext cx="557233" cy="557233"/>
            <a:chOff x="6098534" y="1990948"/>
            <a:chExt cx="417984" cy="417984"/>
          </a:xfrm>
        </p:grpSpPr>
        <p:sp>
          <p:nvSpPr>
            <p:cNvPr id="1187" name="Rectangle 1186">
              <a:extLst>
                <a:ext uri="{FF2B5EF4-FFF2-40B4-BE49-F238E27FC236}">
                  <a16:creationId xmlns:a16="http://schemas.microsoft.com/office/drawing/2014/main" id="{6DE4E13B-633F-4179-AA03-29D20F8ECAE0}"/>
                </a:ext>
              </a:extLst>
            </p:cNvPr>
            <p:cNvSpPr/>
            <p:nvPr/>
          </p:nvSpPr>
          <p:spPr>
            <a:xfrm>
              <a:off x="6098534" y="1990948"/>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188" name="Rectangle 1187">
              <a:extLst>
                <a:ext uri="{FF2B5EF4-FFF2-40B4-BE49-F238E27FC236}">
                  <a16:creationId xmlns:a16="http://schemas.microsoft.com/office/drawing/2014/main" id="{F1BAC51F-1BD7-4F3D-973D-36158B8D02BC}"/>
                </a:ext>
              </a:extLst>
            </p:cNvPr>
            <p:cNvSpPr/>
            <p:nvPr/>
          </p:nvSpPr>
          <p:spPr>
            <a:xfrm>
              <a:off x="6145406" y="2117632"/>
              <a:ext cx="324240" cy="1646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srgbClr val="002060"/>
                  </a:solidFill>
                  <a:latin typeface="Calibri"/>
                </a:rPr>
                <a:t>Web</a:t>
              </a:r>
            </a:p>
          </p:txBody>
        </p:sp>
      </p:grpSp>
      <p:grpSp>
        <p:nvGrpSpPr>
          <p:cNvPr id="1189" name="Group 1188">
            <a:extLst>
              <a:ext uri="{FF2B5EF4-FFF2-40B4-BE49-F238E27FC236}">
                <a16:creationId xmlns:a16="http://schemas.microsoft.com/office/drawing/2014/main" id="{03B8ABC9-FF52-48DA-A3A3-BCB393E67397}"/>
              </a:ext>
            </a:extLst>
          </p:cNvPr>
          <p:cNvGrpSpPr/>
          <p:nvPr/>
        </p:nvGrpSpPr>
        <p:grpSpPr>
          <a:xfrm>
            <a:off x="6329756" y="4641204"/>
            <a:ext cx="557233" cy="557233"/>
            <a:chOff x="6102350" y="2460371"/>
            <a:chExt cx="417984" cy="417984"/>
          </a:xfrm>
        </p:grpSpPr>
        <p:sp>
          <p:nvSpPr>
            <p:cNvPr id="1190" name="Rectangle 1189">
              <a:extLst>
                <a:ext uri="{FF2B5EF4-FFF2-40B4-BE49-F238E27FC236}">
                  <a16:creationId xmlns:a16="http://schemas.microsoft.com/office/drawing/2014/main" id="{3F5E38A3-94AE-4B22-900C-99884AF68F34}"/>
                </a:ext>
              </a:extLst>
            </p:cNvPr>
            <p:cNvSpPr/>
            <p:nvPr/>
          </p:nvSpPr>
          <p:spPr>
            <a:xfrm>
              <a:off x="6102350" y="246037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191" name="Rectangle 1190">
              <a:extLst>
                <a:ext uri="{FF2B5EF4-FFF2-40B4-BE49-F238E27FC236}">
                  <a16:creationId xmlns:a16="http://schemas.microsoft.com/office/drawing/2014/main" id="{17DEEF7E-0E67-4695-B344-33A57812FC29}"/>
                </a:ext>
              </a:extLst>
            </p:cNvPr>
            <p:cNvSpPr/>
            <p:nvPr/>
          </p:nvSpPr>
          <p:spPr>
            <a:xfrm>
              <a:off x="6149222" y="2587055"/>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prstClr val="black"/>
                  </a:solidFill>
                  <a:latin typeface="Calibri"/>
                </a:rPr>
                <a:t>API</a:t>
              </a:r>
            </a:p>
          </p:txBody>
        </p:sp>
      </p:grpSp>
      <p:sp>
        <p:nvSpPr>
          <p:cNvPr id="1192" name="Rectangle 1191">
            <a:extLst>
              <a:ext uri="{FF2B5EF4-FFF2-40B4-BE49-F238E27FC236}">
                <a16:creationId xmlns:a16="http://schemas.microsoft.com/office/drawing/2014/main" id="{71935439-9DF8-40A7-B241-D8833282D66A}"/>
              </a:ext>
            </a:extLst>
          </p:cNvPr>
          <p:cNvSpPr/>
          <p:nvPr/>
        </p:nvSpPr>
        <p:spPr>
          <a:xfrm>
            <a:off x="6947000" y="4647450"/>
            <a:ext cx="557233" cy="557233"/>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nvGrpSpPr>
          <p:cNvPr id="1193" name="Group 1192">
            <a:extLst>
              <a:ext uri="{FF2B5EF4-FFF2-40B4-BE49-F238E27FC236}">
                <a16:creationId xmlns:a16="http://schemas.microsoft.com/office/drawing/2014/main" id="{411862E2-156D-4DE4-A211-4C4F0B123FB1}"/>
              </a:ext>
            </a:extLst>
          </p:cNvPr>
          <p:cNvGrpSpPr/>
          <p:nvPr/>
        </p:nvGrpSpPr>
        <p:grpSpPr>
          <a:xfrm>
            <a:off x="4487926" y="4810796"/>
            <a:ext cx="721037" cy="444217"/>
            <a:chOff x="1926169" y="1632181"/>
            <a:chExt cx="540854" cy="333210"/>
          </a:xfrm>
        </p:grpSpPr>
        <p:sp>
          <p:nvSpPr>
            <p:cNvPr id="1194" name="Rectangle 1193">
              <a:extLst>
                <a:ext uri="{FF2B5EF4-FFF2-40B4-BE49-F238E27FC236}">
                  <a16:creationId xmlns:a16="http://schemas.microsoft.com/office/drawing/2014/main" id="{5E6085DC-58E9-4E36-99A7-8E71881D21AF}"/>
                </a:ext>
              </a:extLst>
            </p:cNvPr>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195" name="Rectangle 1194">
              <a:extLst>
                <a:ext uri="{FF2B5EF4-FFF2-40B4-BE49-F238E27FC236}">
                  <a16:creationId xmlns:a16="http://schemas.microsoft.com/office/drawing/2014/main" id="{E0AE0BA2-88E0-4623-AFD0-D54E9EE280DE}"/>
                </a:ext>
              </a:extLst>
            </p:cNvPr>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196" name="Rectangle 1195">
              <a:extLst>
                <a:ext uri="{FF2B5EF4-FFF2-40B4-BE49-F238E27FC236}">
                  <a16:creationId xmlns:a16="http://schemas.microsoft.com/office/drawing/2014/main" id="{8952A00B-1583-44E3-A99A-7382F3720F64}"/>
                </a:ext>
              </a:extLst>
            </p:cNvPr>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197" name="Rectangle 1196">
              <a:extLst>
                <a:ext uri="{FF2B5EF4-FFF2-40B4-BE49-F238E27FC236}">
                  <a16:creationId xmlns:a16="http://schemas.microsoft.com/office/drawing/2014/main" id="{C5944EB1-6405-4319-B62B-FD616CA707EB}"/>
                </a:ext>
              </a:extLst>
            </p:cNvPr>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198" name="Rectangle 1197">
              <a:extLst>
                <a:ext uri="{FF2B5EF4-FFF2-40B4-BE49-F238E27FC236}">
                  <a16:creationId xmlns:a16="http://schemas.microsoft.com/office/drawing/2014/main" id="{FF3DF2D7-A422-4D7F-9EB3-16898B8CC5AD}"/>
                </a:ext>
              </a:extLst>
            </p:cNvPr>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sp>
        <p:nvSpPr>
          <p:cNvPr id="1199" name="Rectangle 1198">
            <a:extLst>
              <a:ext uri="{FF2B5EF4-FFF2-40B4-BE49-F238E27FC236}">
                <a16:creationId xmlns:a16="http://schemas.microsoft.com/office/drawing/2014/main" id="{B6723D7B-6BAB-49BA-BA63-8503EBC5AD4D}"/>
              </a:ext>
            </a:extLst>
          </p:cNvPr>
          <p:cNvSpPr/>
          <p:nvPr/>
        </p:nvSpPr>
        <p:spPr>
          <a:xfrm>
            <a:off x="4647521" y="4921638"/>
            <a:ext cx="432259" cy="21945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prstClr val="black"/>
                </a:solidFill>
                <a:latin typeface="Calibri"/>
              </a:rPr>
              <a:t>API</a:t>
            </a:r>
          </a:p>
        </p:txBody>
      </p:sp>
      <p:grpSp>
        <p:nvGrpSpPr>
          <p:cNvPr id="1200" name="Group 1199">
            <a:extLst>
              <a:ext uri="{FF2B5EF4-FFF2-40B4-BE49-F238E27FC236}">
                <a16:creationId xmlns:a16="http://schemas.microsoft.com/office/drawing/2014/main" id="{DA734EFE-911D-45C3-B907-F6D88244E112}"/>
              </a:ext>
            </a:extLst>
          </p:cNvPr>
          <p:cNvGrpSpPr/>
          <p:nvPr/>
        </p:nvGrpSpPr>
        <p:grpSpPr>
          <a:xfrm>
            <a:off x="5222736" y="4818708"/>
            <a:ext cx="721037" cy="444217"/>
            <a:chOff x="1926169" y="1632181"/>
            <a:chExt cx="540854" cy="333210"/>
          </a:xfrm>
        </p:grpSpPr>
        <p:sp>
          <p:nvSpPr>
            <p:cNvPr id="1201" name="Rectangle 1200">
              <a:extLst>
                <a:ext uri="{FF2B5EF4-FFF2-40B4-BE49-F238E27FC236}">
                  <a16:creationId xmlns:a16="http://schemas.microsoft.com/office/drawing/2014/main" id="{A66E1352-BDD8-4695-88D8-1B065FE56F91}"/>
                </a:ext>
              </a:extLst>
            </p:cNvPr>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02" name="Rectangle 1201">
              <a:extLst>
                <a:ext uri="{FF2B5EF4-FFF2-40B4-BE49-F238E27FC236}">
                  <a16:creationId xmlns:a16="http://schemas.microsoft.com/office/drawing/2014/main" id="{0137CB5D-BA84-48B8-947A-7BE0E635D085}"/>
                </a:ext>
              </a:extLst>
            </p:cNvPr>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03" name="Rectangle 1202">
              <a:extLst>
                <a:ext uri="{FF2B5EF4-FFF2-40B4-BE49-F238E27FC236}">
                  <a16:creationId xmlns:a16="http://schemas.microsoft.com/office/drawing/2014/main" id="{E92BF6A6-D696-4DE5-AE09-8F2ED58D35EA}"/>
                </a:ext>
              </a:extLst>
            </p:cNvPr>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04" name="Rectangle 1203">
              <a:extLst>
                <a:ext uri="{FF2B5EF4-FFF2-40B4-BE49-F238E27FC236}">
                  <a16:creationId xmlns:a16="http://schemas.microsoft.com/office/drawing/2014/main" id="{DB75AA5B-65B1-4FCA-85B0-C52B9AC8BA22}"/>
                </a:ext>
              </a:extLst>
            </p:cNvPr>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05" name="Rectangle 1204">
              <a:extLst>
                <a:ext uri="{FF2B5EF4-FFF2-40B4-BE49-F238E27FC236}">
                  <a16:creationId xmlns:a16="http://schemas.microsoft.com/office/drawing/2014/main" id="{39293935-8E1D-49B8-8DB4-85E1E45999CF}"/>
                </a:ext>
              </a:extLst>
            </p:cNvPr>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sp>
        <p:nvSpPr>
          <p:cNvPr id="1206" name="Rectangle 1205">
            <a:extLst>
              <a:ext uri="{FF2B5EF4-FFF2-40B4-BE49-F238E27FC236}">
                <a16:creationId xmlns:a16="http://schemas.microsoft.com/office/drawing/2014/main" id="{CCE69B1A-C7CB-4E89-9EA9-29AF605701C7}"/>
              </a:ext>
            </a:extLst>
          </p:cNvPr>
          <p:cNvSpPr/>
          <p:nvPr/>
        </p:nvSpPr>
        <p:spPr>
          <a:xfrm>
            <a:off x="5345240" y="4929648"/>
            <a:ext cx="432259" cy="2194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srgbClr val="0070C0"/>
                </a:solidFill>
                <a:latin typeface="Calibri"/>
              </a:rPr>
              <a:t>Cache</a:t>
            </a:r>
          </a:p>
        </p:txBody>
      </p:sp>
      <p:sp>
        <p:nvSpPr>
          <p:cNvPr id="1207" name="Rectangle 1206">
            <a:extLst>
              <a:ext uri="{FF2B5EF4-FFF2-40B4-BE49-F238E27FC236}">
                <a16:creationId xmlns:a16="http://schemas.microsoft.com/office/drawing/2014/main" id="{914D2DD4-5B00-4DE4-9FED-91A51EE6706E}"/>
              </a:ext>
            </a:extLst>
          </p:cNvPr>
          <p:cNvSpPr/>
          <p:nvPr/>
        </p:nvSpPr>
        <p:spPr>
          <a:xfrm>
            <a:off x="7009486" y="4816611"/>
            <a:ext cx="432259" cy="2194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srgbClr val="0070C0"/>
                </a:solidFill>
                <a:latin typeface="Calibri"/>
              </a:rPr>
              <a:t>Cache</a:t>
            </a:r>
          </a:p>
        </p:txBody>
      </p:sp>
      <p:grpSp>
        <p:nvGrpSpPr>
          <p:cNvPr id="1208" name="Group 1207">
            <a:extLst>
              <a:ext uri="{FF2B5EF4-FFF2-40B4-BE49-F238E27FC236}">
                <a16:creationId xmlns:a16="http://schemas.microsoft.com/office/drawing/2014/main" id="{7FCF5E79-2206-4DCB-8EBE-4171AA38DC9A}"/>
              </a:ext>
            </a:extLst>
          </p:cNvPr>
          <p:cNvGrpSpPr/>
          <p:nvPr/>
        </p:nvGrpSpPr>
        <p:grpSpPr>
          <a:xfrm>
            <a:off x="4494627" y="4372804"/>
            <a:ext cx="721037" cy="444217"/>
            <a:chOff x="3240661" y="1005909"/>
            <a:chExt cx="540854" cy="333210"/>
          </a:xfrm>
        </p:grpSpPr>
        <p:grpSp>
          <p:nvGrpSpPr>
            <p:cNvPr id="1209" name="Group 1208">
              <a:extLst>
                <a:ext uri="{FF2B5EF4-FFF2-40B4-BE49-F238E27FC236}">
                  <a16:creationId xmlns:a16="http://schemas.microsoft.com/office/drawing/2014/main" id="{1F477211-0EDC-42A1-AB2A-B525CE27BC05}"/>
                </a:ext>
              </a:extLst>
            </p:cNvPr>
            <p:cNvGrpSpPr/>
            <p:nvPr/>
          </p:nvGrpSpPr>
          <p:grpSpPr>
            <a:xfrm>
              <a:off x="3240661" y="1005909"/>
              <a:ext cx="540854" cy="333210"/>
              <a:chOff x="1926169" y="1632181"/>
              <a:chExt cx="540854" cy="333210"/>
            </a:xfrm>
          </p:grpSpPr>
          <p:sp>
            <p:nvSpPr>
              <p:cNvPr id="1211" name="Rectangle 1210">
                <a:extLst>
                  <a:ext uri="{FF2B5EF4-FFF2-40B4-BE49-F238E27FC236}">
                    <a16:creationId xmlns:a16="http://schemas.microsoft.com/office/drawing/2014/main" id="{32E1DE3D-0049-4F68-B54B-ACA6D0BB6B98}"/>
                  </a:ext>
                </a:extLst>
              </p:cNvPr>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12" name="Rectangle 1211">
                <a:extLst>
                  <a:ext uri="{FF2B5EF4-FFF2-40B4-BE49-F238E27FC236}">
                    <a16:creationId xmlns:a16="http://schemas.microsoft.com/office/drawing/2014/main" id="{CB59CE5F-E8CF-4A89-8A5A-102F8D6FCD1E}"/>
                  </a:ext>
                </a:extLst>
              </p:cNvPr>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nvGrpSpPr>
              <p:cNvPr id="1213" name="Group 1212">
                <a:extLst>
                  <a:ext uri="{FF2B5EF4-FFF2-40B4-BE49-F238E27FC236}">
                    <a16:creationId xmlns:a16="http://schemas.microsoft.com/office/drawing/2014/main" id="{1B27D058-A544-4792-88BB-5B35786A7593}"/>
                  </a:ext>
                </a:extLst>
              </p:cNvPr>
              <p:cNvGrpSpPr/>
              <p:nvPr/>
            </p:nvGrpSpPr>
            <p:grpSpPr>
              <a:xfrm>
                <a:off x="2431188" y="1665409"/>
                <a:ext cx="609600" cy="266755"/>
                <a:chOff x="1371600" y="2038342"/>
                <a:chExt cx="609600" cy="393263"/>
              </a:xfrm>
            </p:grpSpPr>
            <p:cxnSp>
              <p:nvCxnSpPr>
                <p:cNvPr id="1217" name="Straight Connector 1216">
                  <a:extLst>
                    <a:ext uri="{FF2B5EF4-FFF2-40B4-BE49-F238E27FC236}">
                      <a16:creationId xmlns:a16="http://schemas.microsoft.com/office/drawing/2014/main" id="{5E6EB1CA-2DFA-4E72-B42F-49124FB08E94}"/>
                    </a:ext>
                  </a:extLst>
                </p:cNvPr>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18" name="Straight Connector 1217">
                  <a:extLst>
                    <a:ext uri="{FF2B5EF4-FFF2-40B4-BE49-F238E27FC236}">
                      <a16:creationId xmlns:a16="http://schemas.microsoft.com/office/drawing/2014/main" id="{FB6A9D4C-DD05-4B19-A122-6E90D173C328}"/>
                    </a:ext>
                  </a:extLst>
                </p:cNvPr>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19" name="Straight Connector 1218">
                  <a:extLst>
                    <a:ext uri="{FF2B5EF4-FFF2-40B4-BE49-F238E27FC236}">
                      <a16:creationId xmlns:a16="http://schemas.microsoft.com/office/drawing/2014/main" id="{8405B182-4198-4186-A7BD-8EA56B0D1C1F}"/>
                    </a:ext>
                  </a:extLst>
                </p:cNvPr>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20" name="Straight Connector 1219">
                  <a:extLst>
                    <a:ext uri="{FF2B5EF4-FFF2-40B4-BE49-F238E27FC236}">
                      <a16:creationId xmlns:a16="http://schemas.microsoft.com/office/drawing/2014/main" id="{96207456-4B79-4065-8CB6-6402ADB002F8}"/>
                    </a:ext>
                  </a:extLst>
                </p:cNvPr>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21" name="Straight Connector 1220">
                  <a:extLst>
                    <a:ext uri="{FF2B5EF4-FFF2-40B4-BE49-F238E27FC236}">
                      <a16:creationId xmlns:a16="http://schemas.microsoft.com/office/drawing/2014/main" id="{FD594B4E-9DF8-47DD-A77E-76F51C939104}"/>
                    </a:ext>
                  </a:extLst>
                </p:cNvPr>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22" name="Straight Connector 1221">
                  <a:extLst>
                    <a:ext uri="{FF2B5EF4-FFF2-40B4-BE49-F238E27FC236}">
                      <a16:creationId xmlns:a16="http://schemas.microsoft.com/office/drawing/2014/main" id="{1B5291E1-C096-4391-9D4C-0930EBA56A6C}"/>
                    </a:ext>
                  </a:extLst>
                </p:cNvPr>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23" name="Straight Connector 1222">
                  <a:extLst>
                    <a:ext uri="{FF2B5EF4-FFF2-40B4-BE49-F238E27FC236}">
                      <a16:creationId xmlns:a16="http://schemas.microsoft.com/office/drawing/2014/main" id="{3875BD18-9C3B-401D-A96B-369ABD6C0285}"/>
                    </a:ext>
                  </a:extLst>
                </p:cNvPr>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24" name="Straight Connector 1223">
                  <a:extLst>
                    <a:ext uri="{FF2B5EF4-FFF2-40B4-BE49-F238E27FC236}">
                      <a16:creationId xmlns:a16="http://schemas.microsoft.com/office/drawing/2014/main" id="{6B3170DF-91D9-45A6-9E7E-C41EB7E5AE1D}"/>
                    </a:ext>
                  </a:extLst>
                </p:cNvPr>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25" name="Straight Connector 1224">
                  <a:extLst>
                    <a:ext uri="{FF2B5EF4-FFF2-40B4-BE49-F238E27FC236}">
                      <a16:creationId xmlns:a16="http://schemas.microsoft.com/office/drawing/2014/main" id="{6F0236EB-8746-465D-9317-FCAB37832575}"/>
                    </a:ext>
                  </a:extLst>
                </p:cNvPr>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214" name="Rectangle 1213">
                <a:extLst>
                  <a:ext uri="{FF2B5EF4-FFF2-40B4-BE49-F238E27FC236}">
                    <a16:creationId xmlns:a16="http://schemas.microsoft.com/office/drawing/2014/main" id="{A7049413-606B-48EC-B935-55E612438099}"/>
                  </a:ext>
                </a:extLst>
              </p:cNvPr>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15" name="Rectangle 1214">
                <a:extLst>
                  <a:ext uri="{FF2B5EF4-FFF2-40B4-BE49-F238E27FC236}">
                    <a16:creationId xmlns:a16="http://schemas.microsoft.com/office/drawing/2014/main" id="{521187D4-E827-4F93-BCA1-BB992C44B334}"/>
                  </a:ext>
                </a:extLst>
              </p:cNvPr>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16" name="Rectangle 1215">
                <a:extLst>
                  <a:ext uri="{FF2B5EF4-FFF2-40B4-BE49-F238E27FC236}">
                    <a16:creationId xmlns:a16="http://schemas.microsoft.com/office/drawing/2014/main" id="{BDAFF2F8-36CB-41D8-9A34-F80FB8E3CD6B}"/>
                  </a:ext>
                </a:extLst>
              </p:cNvPr>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sp>
          <p:nvSpPr>
            <p:cNvPr id="1210" name="Rectangle 1209">
              <a:extLst>
                <a:ext uri="{FF2B5EF4-FFF2-40B4-BE49-F238E27FC236}">
                  <a16:creationId xmlns:a16="http://schemas.microsoft.com/office/drawing/2014/main" id="{832914B8-E029-4324-B548-9360B068A19E}"/>
                </a:ext>
              </a:extLst>
            </p:cNvPr>
            <p:cNvSpPr/>
            <p:nvPr/>
          </p:nvSpPr>
          <p:spPr>
            <a:xfrm>
              <a:off x="3329686" y="1087066"/>
              <a:ext cx="324240" cy="164616"/>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srgbClr val="002060"/>
                  </a:solidFill>
                  <a:latin typeface="Calibri"/>
                </a:rPr>
                <a:t>Web</a:t>
              </a:r>
            </a:p>
          </p:txBody>
        </p:sp>
      </p:grpSp>
      <p:grpSp>
        <p:nvGrpSpPr>
          <p:cNvPr id="1226" name="Group 1225">
            <a:extLst>
              <a:ext uri="{FF2B5EF4-FFF2-40B4-BE49-F238E27FC236}">
                <a16:creationId xmlns:a16="http://schemas.microsoft.com/office/drawing/2014/main" id="{A0D6B647-2A7B-4E6A-A80D-D0D23476AE69}"/>
              </a:ext>
            </a:extLst>
          </p:cNvPr>
          <p:cNvGrpSpPr/>
          <p:nvPr/>
        </p:nvGrpSpPr>
        <p:grpSpPr>
          <a:xfrm>
            <a:off x="5218312" y="4372804"/>
            <a:ext cx="721037" cy="444217"/>
            <a:chOff x="1926169" y="1632181"/>
            <a:chExt cx="540854" cy="333210"/>
          </a:xfrm>
        </p:grpSpPr>
        <p:sp>
          <p:nvSpPr>
            <p:cNvPr id="1227" name="Rectangle 1226">
              <a:extLst>
                <a:ext uri="{FF2B5EF4-FFF2-40B4-BE49-F238E27FC236}">
                  <a16:creationId xmlns:a16="http://schemas.microsoft.com/office/drawing/2014/main" id="{E4366EDF-2C54-4FD9-B9BE-6E2D94F7A0E3}"/>
                </a:ext>
              </a:extLst>
            </p:cNvPr>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28" name="Rectangle 1227">
              <a:extLst>
                <a:ext uri="{FF2B5EF4-FFF2-40B4-BE49-F238E27FC236}">
                  <a16:creationId xmlns:a16="http://schemas.microsoft.com/office/drawing/2014/main" id="{78EFC78A-EA34-4BCC-8F2A-E2793A0064F3}"/>
                </a:ext>
              </a:extLst>
            </p:cNvPr>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29" name="Rectangle 1228">
              <a:extLst>
                <a:ext uri="{FF2B5EF4-FFF2-40B4-BE49-F238E27FC236}">
                  <a16:creationId xmlns:a16="http://schemas.microsoft.com/office/drawing/2014/main" id="{ED812DA4-886C-4981-ABFC-B943C26F8124}"/>
                </a:ext>
              </a:extLst>
            </p:cNvPr>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30" name="Rectangle 1229">
              <a:extLst>
                <a:ext uri="{FF2B5EF4-FFF2-40B4-BE49-F238E27FC236}">
                  <a16:creationId xmlns:a16="http://schemas.microsoft.com/office/drawing/2014/main" id="{F9F25E12-A39D-4B24-9838-250B6D66B271}"/>
                </a:ext>
              </a:extLst>
            </p:cNvPr>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31" name="Rectangle 1230">
              <a:extLst>
                <a:ext uri="{FF2B5EF4-FFF2-40B4-BE49-F238E27FC236}">
                  <a16:creationId xmlns:a16="http://schemas.microsoft.com/office/drawing/2014/main" id="{36E8203E-C52B-4696-A18B-ACA462F8D30E}"/>
                </a:ext>
              </a:extLst>
            </p:cNvPr>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sp>
        <p:nvSpPr>
          <p:cNvPr id="1232" name="Rectangle 1231">
            <a:extLst>
              <a:ext uri="{FF2B5EF4-FFF2-40B4-BE49-F238E27FC236}">
                <a16:creationId xmlns:a16="http://schemas.microsoft.com/office/drawing/2014/main" id="{09B7A4E7-E0BE-442D-B367-EB1CB524A8DE}"/>
              </a:ext>
            </a:extLst>
          </p:cNvPr>
          <p:cNvSpPr/>
          <p:nvPr/>
        </p:nvSpPr>
        <p:spPr>
          <a:xfrm>
            <a:off x="5322911" y="4475019"/>
            <a:ext cx="432259" cy="219457"/>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srgbClr val="002060"/>
                </a:solidFill>
                <a:latin typeface="Calibri"/>
              </a:rPr>
              <a:t>Web</a:t>
            </a:r>
          </a:p>
        </p:txBody>
      </p:sp>
      <p:grpSp>
        <p:nvGrpSpPr>
          <p:cNvPr id="1233" name="Group 1232">
            <a:extLst>
              <a:ext uri="{FF2B5EF4-FFF2-40B4-BE49-F238E27FC236}">
                <a16:creationId xmlns:a16="http://schemas.microsoft.com/office/drawing/2014/main" id="{E3D9F7B2-A89E-47A9-96CF-D972D6DD252B}"/>
              </a:ext>
            </a:extLst>
          </p:cNvPr>
          <p:cNvGrpSpPr/>
          <p:nvPr/>
        </p:nvGrpSpPr>
        <p:grpSpPr>
          <a:xfrm>
            <a:off x="8098108" y="2951571"/>
            <a:ext cx="3523328" cy="3085625"/>
            <a:chOff x="4156030" y="3448050"/>
            <a:chExt cx="2566671" cy="2250456"/>
          </a:xfrm>
        </p:grpSpPr>
        <p:sp>
          <p:nvSpPr>
            <p:cNvPr id="1234" name="Rectangle 1233">
              <a:extLst>
                <a:ext uri="{FF2B5EF4-FFF2-40B4-BE49-F238E27FC236}">
                  <a16:creationId xmlns:a16="http://schemas.microsoft.com/office/drawing/2014/main" id="{B1BFE676-A889-423B-81E2-0031A71A45CC}"/>
                </a:ext>
              </a:extLst>
            </p:cNvPr>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35" name="Flowchart: Alternate Process 1234">
              <a:extLst>
                <a:ext uri="{FF2B5EF4-FFF2-40B4-BE49-F238E27FC236}">
                  <a16:creationId xmlns:a16="http://schemas.microsoft.com/office/drawing/2014/main" id="{ED82E6C8-5176-4E67-B907-252983C25293}"/>
                </a:ext>
              </a:extLst>
            </p:cNvPr>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8996">
                <a:defRPr/>
              </a:pPr>
              <a:r>
                <a:rPr lang="en-US" sz="1467" b="1" kern="0">
                  <a:solidFill>
                    <a:schemeClr val="bg1"/>
                  </a:solidFill>
                  <a:latin typeface="Lucida Console" panose="020B0609040504020204" pitchFamily="49" charset="0"/>
                </a:rPr>
                <a:t>NODE</a:t>
              </a:r>
            </a:p>
          </p:txBody>
        </p:sp>
      </p:grpSp>
      <p:grpSp>
        <p:nvGrpSpPr>
          <p:cNvPr id="1236" name="Group 1235">
            <a:extLst>
              <a:ext uri="{FF2B5EF4-FFF2-40B4-BE49-F238E27FC236}">
                <a16:creationId xmlns:a16="http://schemas.microsoft.com/office/drawing/2014/main" id="{91BB354A-FDB6-4108-9B9E-4E68A55B9E61}"/>
              </a:ext>
            </a:extLst>
          </p:cNvPr>
          <p:cNvGrpSpPr/>
          <p:nvPr/>
        </p:nvGrpSpPr>
        <p:grpSpPr>
          <a:xfrm>
            <a:off x="9967864" y="3598604"/>
            <a:ext cx="1513968" cy="2261450"/>
            <a:chOff x="7441366" y="1793260"/>
            <a:chExt cx="1135637" cy="1696328"/>
          </a:xfrm>
        </p:grpSpPr>
        <p:sp>
          <p:nvSpPr>
            <p:cNvPr id="1237" name="Rectangle 1236">
              <a:extLst>
                <a:ext uri="{FF2B5EF4-FFF2-40B4-BE49-F238E27FC236}">
                  <a16:creationId xmlns:a16="http://schemas.microsoft.com/office/drawing/2014/main" id="{4214AE1A-8CBD-4955-9A26-FDF68BFABBE9}"/>
                </a:ext>
              </a:extLst>
            </p:cNvPr>
            <p:cNvSpPr/>
            <p:nvPr/>
          </p:nvSpPr>
          <p:spPr>
            <a:xfrm>
              <a:off x="7441367" y="1933398"/>
              <a:ext cx="1135636" cy="1556190"/>
            </a:xfrm>
            <a:prstGeom prst="rect">
              <a:avLst/>
            </a:prstGeom>
            <a:solidFill>
              <a:schemeClr val="bg1">
                <a:lumMod val="85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38" name="Flowchart: Alternate Process 1237">
              <a:extLst>
                <a:ext uri="{FF2B5EF4-FFF2-40B4-BE49-F238E27FC236}">
                  <a16:creationId xmlns:a16="http://schemas.microsoft.com/office/drawing/2014/main" id="{E865E391-11EC-4A20-8C00-9A669D49EB00}"/>
                </a:ext>
              </a:extLst>
            </p:cNvPr>
            <p:cNvSpPr/>
            <p:nvPr/>
          </p:nvSpPr>
          <p:spPr>
            <a:xfrm>
              <a:off x="7441366" y="1793260"/>
              <a:ext cx="968381"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8996">
                <a:defRPr/>
              </a:pPr>
              <a:r>
                <a:rPr lang="en-US" sz="1467" b="1" kern="0">
                  <a:solidFill>
                    <a:schemeClr val="bg1"/>
                  </a:solidFill>
                  <a:latin typeface="Calibri"/>
                </a:rPr>
                <a:t>Image Cache</a:t>
              </a:r>
            </a:p>
          </p:txBody>
        </p:sp>
      </p:grpSp>
      <p:grpSp>
        <p:nvGrpSpPr>
          <p:cNvPr id="1239" name="Group 1238">
            <a:extLst>
              <a:ext uri="{FF2B5EF4-FFF2-40B4-BE49-F238E27FC236}">
                <a16:creationId xmlns:a16="http://schemas.microsoft.com/office/drawing/2014/main" id="{93D8FF83-7B68-4469-8603-5C50EF6C4F01}"/>
              </a:ext>
            </a:extLst>
          </p:cNvPr>
          <p:cNvGrpSpPr/>
          <p:nvPr/>
        </p:nvGrpSpPr>
        <p:grpSpPr>
          <a:xfrm>
            <a:off x="8276004" y="3598604"/>
            <a:ext cx="1513967" cy="2261450"/>
            <a:chOff x="6172291" y="1793260"/>
            <a:chExt cx="1135636" cy="1696328"/>
          </a:xfrm>
        </p:grpSpPr>
        <p:sp>
          <p:nvSpPr>
            <p:cNvPr id="1240" name="Rectangle 1239">
              <a:extLst>
                <a:ext uri="{FF2B5EF4-FFF2-40B4-BE49-F238E27FC236}">
                  <a16:creationId xmlns:a16="http://schemas.microsoft.com/office/drawing/2014/main" id="{181CECCB-4F90-417D-83B8-5647F8D1F4A6}"/>
                </a:ext>
              </a:extLst>
            </p:cNvPr>
            <p:cNvSpPr/>
            <p:nvPr/>
          </p:nvSpPr>
          <p:spPr>
            <a:xfrm>
              <a:off x="6172291" y="1933398"/>
              <a:ext cx="1135636" cy="1556190"/>
            </a:xfrm>
            <a:prstGeom prst="rect">
              <a:avLst/>
            </a:prstGeom>
            <a:solidFill>
              <a:schemeClr val="tx1">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41" name="Flowchart: Alternate Process 1240">
              <a:extLst>
                <a:ext uri="{FF2B5EF4-FFF2-40B4-BE49-F238E27FC236}">
                  <a16:creationId xmlns:a16="http://schemas.microsoft.com/office/drawing/2014/main" id="{DA1B6924-6765-4C26-9B51-96C015059E43}"/>
                </a:ext>
              </a:extLst>
            </p:cNvPr>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8996">
                <a:defRPr/>
              </a:pPr>
              <a:r>
                <a:rPr lang="en-US" sz="1467" b="1" kern="0">
                  <a:solidFill>
                    <a:schemeClr val="bg1"/>
                  </a:solidFill>
                  <a:latin typeface="Calibri"/>
                </a:rPr>
                <a:t>Containers</a:t>
              </a:r>
            </a:p>
          </p:txBody>
        </p:sp>
      </p:grpSp>
      <p:sp>
        <p:nvSpPr>
          <p:cNvPr id="1242" name="Rectangle 1241">
            <a:extLst>
              <a:ext uri="{FF2B5EF4-FFF2-40B4-BE49-F238E27FC236}">
                <a16:creationId xmlns:a16="http://schemas.microsoft.com/office/drawing/2014/main" id="{248CE0A1-5810-40D5-92BE-DE25159F226D}"/>
              </a:ext>
            </a:extLst>
          </p:cNvPr>
          <p:cNvSpPr/>
          <p:nvPr/>
        </p:nvSpPr>
        <p:spPr>
          <a:xfrm>
            <a:off x="8269111" y="3315023"/>
            <a:ext cx="3212721" cy="219517"/>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r>
              <a:rPr lang="en-US" sz="1467" kern="0">
                <a:solidFill>
                  <a:schemeClr val="bg1"/>
                </a:solidFill>
                <a:latin typeface="Calibri"/>
              </a:rPr>
              <a:t>Daemon</a:t>
            </a:r>
          </a:p>
        </p:txBody>
      </p:sp>
      <p:grpSp>
        <p:nvGrpSpPr>
          <p:cNvPr id="1243" name="Group 1242">
            <a:extLst>
              <a:ext uri="{FF2B5EF4-FFF2-40B4-BE49-F238E27FC236}">
                <a16:creationId xmlns:a16="http://schemas.microsoft.com/office/drawing/2014/main" id="{2B1EAAD3-854D-4D28-A344-8A01AAF5E585}"/>
              </a:ext>
            </a:extLst>
          </p:cNvPr>
          <p:cNvGrpSpPr/>
          <p:nvPr/>
        </p:nvGrpSpPr>
        <p:grpSpPr>
          <a:xfrm>
            <a:off x="8306711" y="3932142"/>
            <a:ext cx="721037" cy="444217"/>
            <a:chOff x="3240661" y="1005909"/>
            <a:chExt cx="540854" cy="333210"/>
          </a:xfrm>
        </p:grpSpPr>
        <p:grpSp>
          <p:nvGrpSpPr>
            <p:cNvPr id="1244" name="Group 1243">
              <a:extLst>
                <a:ext uri="{FF2B5EF4-FFF2-40B4-BE49-F238E27FC236}">
                  <a16:creationId xmlns:a16="http://schemas.microsoft.com/office/drawing/2014/main" id="{1BE01901-7C28-4BBD-9955-56C1E4DFA1DB}"/>
                </a:ext>
              </a:extLst>
            </p:cNvPr>
            <p:cNvGrpSpPr/>
            <p:nvPr/>
          </p:nvGrpSpPr>
          <p:grpSpPr>
            <a:xfrm>
              <a:off x="3240661" y="1005909"/>
              <a:ext cx="540854" cy="333210"/>
              <a:chOff x="1926169" y="1632181"/>
              <a:chExt cx="540854" cy="333210"/>
            </a:xfrm>
          </p:grpSpPr>
          <p:sp>
            <p:nvSpPr>
              <p:cNvPr id="1246" name="Rectangle 1245">
                <a:extLst>
                  <a:ext uri="{FF2B5EF4-FFF2-40B4-BE49-F238E27FC236}">
                    <a16:creationId xmlns:a16="http://schemas.microsoft.com/office/drawing/2014/main" id="{ED75E2E6-D032-4F40-A4AD-95BEC706FAF6}"/>
                  </a:ext>
                </a:extLst>
              </p:cNvPr>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47" name="Rectangle 1246">
                <a:extLst>
                  <a:ext uri="{FF2B5EF4-FFF2-40B4-BE49-F238E27FC236}">
                    <a16:creationId xmlns:a16="http://schemas.microsoft.com/office/drawing/2014/main" id="{1FEDBD1D-0789-4946-BABC-3C7ECE986CF0}"/>
                  </a:ext>
                </a:extLst>
              </p:cNvPr>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nvGrpSpPr>
              <p:cNvPr id="1248" name="Group 1247">
                <a:extLst>
                  <a:ext uri="{FF2B5EF4-FFF2-40B4-BE49-F238E27FC236}">
                    <a16:creationId xmlns:a16="http://schemas.microsoft.com/office/drawing/2014/main" id="{70FCE0EE-99B0-4B66-8F25-D9B77771B6BE}"/>
                  </a:ext>
                </a:extLst>
              </p:cNvPr>
              <p:cNvGrpSpPr/>
              <p:nvPr/>
            </p:nvGrpSpPr>
            <p:grpSpPr>
              <a:xfrm>
                <a:off x="2431188" y="1665409"/>
                <a:ext cx="609600" cy="266755"/>
                <a:chOff x="1371600" y="2038342"/>
                <a:chExt cx="609600" cy="393263"/>
              </a:xfrm>
            </p:grpSpPr>
            <p:cxnSp>
              <p:nvCxnSpPr>
                <p:cNvPr id="1252" name="Straight Connector 1251">
                  <a:extLst>
                    <a:ext uri="{FF2B5EF4-FFF2-40B4-BE49-F238E27FC236}">
                      <a16:creationId xmlns:a16="http://schemas.microsoft.com/office/drawing/2014/main" id="{EC36A57D-141D-4059-98E8-FA9793F30CD9}"/>
                    </a:ext>
                  </a:extLst>
                </p:cNvPr>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53" name="Straight Connector 1252">
                  <a:extLst>
                    <a:ext uri="{FF2B5EF4-FFF2-40B4-BE49-F238E27FC236}">
                      <a16:creationId xmlns:a16="http://schemas.microsoft.com/office/drawing/2014/main" id="{8ADAE03F-321E-4A73-8548-5304F7A01200}"/>
                    </a:ext>
                  </a:extLst>
                </p:cNvPr>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54" name="Straight Connector 1253">
                  <a:extLst>
                    <a:ext uri="{FF2B5EF4-FFF2-40B4-BE49-F238E27FC236}">
                      <a16:creationId xmlns:a16="http://schemas.microsoft.com/office/drawing/2014/main" id="{48638847-E996-4269-AFE3-7E43D1B3F50B}"/>
                    </a:ext>
                  </a:extLst>
                </p:cNvPr>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55" name="Straight Connector 1254">
                  <a:extLst>
                    <a:ext uri="{FF2B5EF4-FFF2-40B4-BE49-F238E27FC236}">
                      <a16:creationId xmlns:a16="http://schemas.microsoft.com/office/drawing/2014/main" id="{9CA670B5-0A9D-490F-A811-96F65FA706D9}"/>
                    </a:ext>
                  </a:extLst>
                </p:cNvPr>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56" name="Straight Connector 1255">
                  <a:extLst>
                    <a:ext uri="{FF2B5EF4-FFF2-40B4-BE49-F238E27FC236}">
                      <a16:creationId xmlns:a16="http://schemas.microsoft.com/office/drawing/2014/main" id="{A793A8BF-37F2-45B0-9A65-F11E6F69DF9C}"/>
                    </a:ext>
                  </a:extLst>
                </p:cNvPr>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57" name="Straight Connector 1256">
                  <a:extLst>
                    <a:ext uri="{FF2B5EF4-FFF2-40B4-BE49-F238E27FC236}">
                      <a16:creationId xmlns:a16="http://schemas.microsoft.com/office/drawing/2014/main" id="{BC30453A-219D-4045-9E59-CFE714D26C43}"/>
                    </a:ext>
                  </a:extLst>
                </p:cNvPr>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58" name="Straight Connector 1257">
                  <a:extLst>
                    <a:ext uri="{FF2B5EF4-FFF2-40B4-BE49-F238E27FC236}">
                      <a16:creationId xmlns:a16="http://schemas.microsoft.com/office/drawing/2014/main" id="{AA14A8D8-C90A-4ECD-ADFD-319F3743DEDC}"/>
                    </a:ext>
                  </a:extLst>
                </p:cNvPr>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59" name="Straight Connector 1258">
                  <a:extLst>
                    <a:ext uri="{FF2B5EF4-FFF2-40B4-BE49-F238E27FC236}">
                      <a16:creationId xmlns:a16="http://schemas.microsoft.com/office/drawing/2014/main" id="{2B5F00C7-1785-4D1D-AA7F-8A4356EDCE82}"/>
                    </a:ext>
                  </a:extLst>
                </p:cNvPr>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60" name="Straight Connector 1259">
                  <a:extLst>
                    <a:ext uri="{FF2B5EF4-FFF2-40B4-BE49-F238E27FC236}">
                      <a16:creationId xmlns:a16="http://schemas.microsoft.com/office/drawing/2014/main" id="{C8127C8E-5A7F-450D-BE23-4FAB73833448}"/>
                    </a:ext>
                  </a:extLst>
                </p:cNvPr>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249" name="Rectangle 1248">
                <a:extLst>
                  <a:ext uri="{FF2B5EF4-FFF2-40B4-BE49-F238E27FC236}">
                    <a16:creationId xmlns:a16="http://schemas.microsoft.com/office/drawing/2014/main" id="{978EAB7B-530C-4368-84A5-CECAFB8F6D60}"/>
                  </a:ext>
                </a:extLst>
              </p:cNvPr>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50" name="Rectangle 1249">
                <a:extLst>
                  <a:ext uri="{FF2B5EF4-FFF2-40B4-BE49-F238E27FC236}">
                    <a16:creationId xmlns:a16="http://schemas.microsoft.com/office/drawing/2014/main" id="{6CE0F921-62B5-43C1-81D0-8648EA379721}"/>
                  </a:ext>
                </a:extLst>
              </p:cNvPr>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51" name="Rectangle 1250">
                <a:extLst>
                  <a:ext uri="{FF2B5EF4-FFF2-40B4-BE49-F238E27FC236}">
                    <a16:creationId xmlns:a16="http://schemas.microsoft.com/office/drawing/2014/main" id="{71258A9D-F9FE-4665-A7C2-4B3E2A9739AF}"/>
                  </a:ext>
                </a:extLst>
              </p:cNvPr>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sp>
          <p:nvSpPr>
            <p:cNvPr id="1245" name="Rectangle 1244">
              <a:extLst>
                <a:ext uri="{FF2B5EF4-FFF2-40B4-BE49-F238E27FC236}">
                  <a16:creationId xmlns:a16="http://schemas.microsoft.com/office/drawing/2014/main" id="{D428ECE1-A368-48B6-8BFB-0B7C947E3AF8}"/>
                </a:ext>
              </a:extLst>
            </p:cNvPr>
            <p:cNvSpPr/>
            <p:nvPr/>
          </p:nvSpPr>
          <p:spPr>
            <a:xfrm>
              <a:off x="3329686" y="1087066"/>
              <a:ext cx="324240" cy="164616"/>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srgbClr val="002060"/>
                  </a:solidFill>
                  <a:latin typeface="Calibri"/>
                </a:rPr>
                <a:t>Web</a:t>
              </a:r>
            </a:p>
          </p:txBody>
        </p:sp>
      </p:grpSp>
      <p:grpSp>
        <p:nvGrpSpPr>
          <p:cNvPr id="1261" name="Group 1260">
            <a:extLst>
              <a:ext uri="{FF2B5EF4-FFF2-40B4-BE49-F238E27FC236}">
                <a16:creationId xmlns:a16="http://schemas.microsoft.com/office/drawing/2014/main" id="{E69C10DD-F477-4AB1-AD92-51418F37344A}"/>
              </a:ext>
            </a:extLst>
          </p:cNvPr>
          <p:cNvGrpSpPr/>
          <p:nvPr/>
        </p:nvGrpSpPr>
        <p:grpSpPr>
          <a:xfrm>
            <a:off x="9030396" y="3932142"/>
            <a:ext cx="721037" cy="444217"/>
            <a:chOff x="2877183" y="2583280"/>
            <a:chExt cx="540854" cy="333210"/>
          </a:xfrm>
        </p:grpSpPr>
        <p:grpSp>
          <p:nvGrpSpPr>
            <p:cNvPr id="1262" name="Group 1261">
              <a:extLst>
                <a:ext uri="{FF2B5EF4-FFF2-40B4-BE49-F238E27FC236}">
                  <a16:creationId xmlns:a16="http://schemas.microsoft.com/office/drawing/2014/main" id="{382CB6B0-FFF2-4B25-B1E6-8C0A74A14BEF}"/>
                </a:ext>
              </a:extLst>
            </p:cNvPr>
            <p:cNvGrpSpPr/>
            <p:nvPr/>
          </p:nvGrpSpPr>
          <p:grpSpPr>
            <a:xfrm>
              <a:off x="2877183" y="2583280"/>
              <a:ext cx="540854" cy="333210"/>
              <a:chOff x="1926169" y="1632181"/>
              <a:chExt cx="540854" cy="333210"/>
            </a:xfrm>
          </p:grpSpPr>
          <p:sp>
            <p:nvSpPr>
              <p:cNvPr id="1264" name="Rectangle 1263">
                <a:extLst>
                  <a:ext uri="{FF2B5EF4-FFF2-40B4-BE49-F238E27FC236}">
                    <a16:creationId xmlns:a16="http://schemas.microsoft.com/office/drawing/2014/main" id="{85CAA790-EAAF-40C0-8C10-F071BAB0BA91}"/>
                  </a:ext>
                </a:extLst>
              </p:cNvPr>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65" name="Rectangle 1264">
                <a:extLst>
                  <a:ext uri="{FF2B5EF4-FFF2-40B4-BE49-F238E27FC236}">
                    <a16:creationId xmlns:a16="http://schemas.microsoft.com/office/drawing/2014/main" id="{0B956390-8179-4D2C-9BD5-8F5D6261D147}"/>
                  </a:ext>
                </a:extLst>
              </p:cNvPr>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66" name="Rectangle 1265">
                <a:extLst>
                  <a:ext uri="{FF2B5EF4-FFF2-40B4-BE49-F238E27FC236}">
                    <a16:creationId xmlns:a16="http://schemas.microsoft.com/office/drawing/2014/main" id="{E6D3F361-2B74-4710-858B-653C125AD769}"/>
                  </a:ext>
                </a:extLst>
              </p:cNvPr>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67" name="Rectangle 1266">
                <a:extLst>
                  <a:ext uri="{FF2B5EF4-FFF2-40B4-BE49-F238E27FC236}">
                    <a16:creationId xmlns:a16="http://schemas.microsoft.com/office/drawing/2014/main" id="{34E8910C-87DD-490E-B18D-307259CE9A16}"/>
                  </a:ext>
                </a:extLst>
              </p:cNvPr>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68" name="Rectangle 1267">
                <a:extLst>
                  <a:ext uri="{FF2B5EF4-FFF2-40B4-BE49-F238E27FC236}">
                    <a16:creationId xmlns:a16="http://schemas.microsoft.com/office/drawing/2014/main" id="{E8A02EE4-B812-496B-9D93-BC54B667BDF7}"/>
                  </a:ext>
                </a:extLst>
              </p:cNvPr>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pic>
          <p:nvPicPr>
            <p:cNvPr id="1263" name="Picture 2" descr="http://nginx.com/wp-content/uploads/2014/10/icon-load-balancing.png">
              <a:extLst>
                <a:ext uri="{FF2B5EF4-FFF2-40B4-BE49-F238E27FC236}">
                  <a16:creationId xmlns:a16="http://schemas.microsoft.com/office/drawing/2014/main" id="{F92140DA-B8EE-4920-80BB-CFD38CFEAB2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3034147" y="2643568"/>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69" name="Group 1268">
            <a:extLst>
              <a:ext uri="{FF2B5EF4-FFF2-40B4-BE49-F238E27FC236}">
                <a16:creationId xmlns:a16="http://schemas.microsoft.com/office/drawing/2014/main" id="{131A7CFE-ED1A-467D-8DC6-75271BCB3B2E}"/>
              </a:ext>
            </a:extLst>
          </p:cNvPr>
          <p:cNvGrpSpPr/>
          <p:nvPr/>
        </p:nvGrpSpPr>
        <p:grpSpPr>
          <a:xfrm>
            <a:off x="10761501" y="4021696"/>
            <a:ext cx="557233" cy="557233"/>
            <a:chOff x="6631467" y="1985441"/>
            <a:chExt cx="417984" cy="417984"/>
          </a:xfrm>
        </p:grpSpPr>
        <p:sp>
          <p:nvSpPr>
            <p:cNvPr id="1270" name="Rectangle 1269">
              <a:extLst>
                <a:ext uri="{FF2B5EF4-FFF2-40B4-BE49-F238E27FC236}">
                  <a16:creationId xmlns:a16="http://schemas.microsoft.com/office/drawing/2014/main" id="{E50EA43F-28B2-4B44-BA78-F002ABC66584}"/>
                </a:ext>
              </a:extLst>
            </p:cNvPr>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pic>
          <p:nvPicPr>
            <p:cNvPr id="1271" name="Picture 2" descr="http://nginx.com/wp-content/uploads/2014/10/icon-load-balancing.png">
              <a:extLst>
                <a:ext uri="{FF2B5EF4-FFF2-40B4-BE49-F238E27FC236}">
                  <a16:creationId xmlns:a16="http://schemas.microsoft.com/office/drawing/2014/main" id="{B6BC9D60-AD92-48E3-9089-032201A41ED8}"/>
                </a:ext>
              </a:extLst>
            </p:cNvPr>
            <p:cNvPicPr>
              <a:picLocks noChangeAspect="1" noChangeArrowheads="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72" name="Group 1271">
            <a:extLst>
              <a:ext uri="{FF2B5EF4-FFF2-40B4-BE49-F238E27FC236}">
                <a16:creationId xmlns:a16="http://schemas.microsoft.com/office/drawing/2014/main" id="{822061D5-FCA0-4911-A945-E29AA3A86769}"/>
              </a:ext>
            </a:extLst>
          </p:cNvPr>
          <p:cNvGrpSpPr/>
          <p:nvPr/>
        </p:nvGrpSpPr>
        <p:grpSpPr>
          <a:xfrm>
            <a:off x="10141780" y="4013374"/>
            <a:ext cx="557233" cy="557233"/>
            <a:chOff x="6098534" y="1990948"/>
            <a:chExt cx="417984" cy="417984"/>
          </a:xfrm>
        </p:grpSpPr>
        <p:sp>
          <p:nvSpPr>
            <p:cNvPr id="1273" name="Rectangle 1272">
              <a:extLst>
                <a:ext uri="{FF2B5EF4-FFF2-40B4-BE49-F238E27FC236}">
                  <a16:creationId xmlns:a16="http://schemas.microsoft.com/office/drawing/2014/main" id="{72D419F1-A381-45B0-9AD8-35579240771F}"/>
                </a:ext>
              </a:extLst>
            </p:cNvPr>
            <p:cNvSpPr/>
            <p:nvPr/>
          </p:nvSpPr>
          <p:spPr>
            <a:xfrm>
              <a:off x="6098534" y="1990948"/>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74" name="Rectangle 1273">
              <a:extLst>
                <a:ext uri="{FF2B5EF4-FFF2-40B4-BE49-F238E27FC236}">
                  <a16:creationId xmlns:a16="http://schemas.microsoft.com/office/drawing/2014/main" id="{62BB6A35-D7A2-411D-9498-F983F81F1327}"/>
                </a:ext>
              </a:extLst>
            </p:cNvPr>
            <p:cNvSpPr/>
            <p:nvPr/>
          </p:nvSpPr>
          <p:spPr>
            <a:xfrm>
              <a:off x="6145406" y="2117632"/>
              <a:ext cx="324240" cy="1646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srgbClr val="002060"/>
                  </a:solidFill>
                  <a:latin typeface="Calibri"/>
                </a:rPr>
                <a:t>Web</a:t>
              </a:r>
            </a:p>
          </p:txBody>
        </p:sp>
      </p:grpSp>
      <p:grpSp>
        <p:nvGrpSpPr>
          <p:cNvPr id="1275" name="Group 1274">
            <a:extLst>
              <a:ext uri="{FF2B5EF4-FFF2-40B4-BE49-F238E27FC236}">
                <a16:creationId xmlns:a16="http://schemas.microsoft.com/office/drawing/2014/main" id="{28D62FBC-B8BC-41B3-AC73-3CEC65CBEEEF}"/>
              </a:ext>
            </a:extLst>
          </p:cNvPr>
          <p:cNvGrpSpPr/>
          <p:nvPr/>
        </p:nvGrpSpPr>
        <p:grpSpPr>
          <a:xfrm>
            <a:off x="10146867" y="4639183"/>
            <a:ext cx="557233" cy="557233"/>
            <a:chOff x="6102350" y="2460371"/>
            <a:chExt cx="417984" cy="417984"/>
          </a:xfrm>
        </p:grpSpPr>
        <p:sp>
          <p:nvSpPr>
            <p:cNvPr id="1276" name="Rectangle 1275">
              <a:extLst>
                <a:ext uri="{FF2B5EF4-FFF2-40B4-BE49-F238E27FC236}">
                  <a16:creationId xmlns:a16="http://schemas.microsoft.com/office/drawing/2014/main" id="{B8EE6C89-A6C6-43E3-AB81-94DA0D876F5D}"/>
                </a:ext>
              </a:extLst>
            </p:cNvPr>
            <p:cNvSpPr/>
            <p:nvPr/>
          </p:nvSpPr>
          <p:spPr>
            <a:xfrm>
              <a:off x="6102350" y="246037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77" name="Rectangle 1276">
              <a:extLst>
                <a:ext uri="{FF2B5EF4-FFF2-40B4-BE49-F238E27FC236}">
                  <a16:creationId xmlns:a16="http://schemas.microsoft.com/office/drawing/2014/main" id="{C7550612-0AEF-48DE-B6F4-1413DDBE67C1}"/>
                </a:ext>
              </a:extLst>
            </p:cNvPr>
            <p:cNvSpPr/>
            <p:nvPr/>
          </p:nvSpPr>
          <p:spPr>
            <a:xfrm>
              <a:off x="6149222" y="2587055"/>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prstClr val="black"/>
                  </a:solidFill>
                  <a:latin typeface="Calibri"/>
                </a:rPr>
                <a:t>API</a:t>
              </a:r>
            </a:p>
          </p:txBody>
        </p:sp>
      </p:grpSp>
      <p:sp>
        <p:nvSpPr>
          <p:cNvPr id="1278" name="Rectangle 1277">
            <a:extLst>
              <a:ext uri="{FF2B5EF4-FFF2-40B4-BE49-F238E27FC236}">
                <a16:creationId xmlns:a16="http://schemas.microsoft.com/office/drawing/2014/main" id="{978A5CFE-2840-469A-96A4-C6010F78AB31}"/>
              </a:ext>
            </a:extLst>
          </p:cNvPr>
          <p:cNvSpPr/>
          <p:nvPr/>
        </p:nvSpPr>
        <p:spPr>
          <a:xfrm>
            <a:off x="10764111" y="4645429"/>
            <a:ext cx="557233" cy="557233"/>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nvGrpSpPr>
          <p:cNvPr id="1279" name="Group 1278">
            <a:extLst>
              <a:ext uri="{FF2B5EF4-FFF2-40B4-BE49-F238E27FC236}">
                <a16:creationId xmlns:a16="http://schemas.microsoft.com/office/drawing/2014/main" id="{7E56AE4C-6447-4443-BF9E-626295CF4708}"/>
              </a:ext>
            </a:extLst>
          </p:cNvPr>
          <p:cNvGrpSpPr/>
          <p:nvPr/>
        </p:nvGrpSpPr>
        <p:grpSpPr>
          <a:xfrm>
            <a:off x="8305037" y="4373335"/>
            <a:ext cx="721037" cy="444217"/>
            <a:chOff x="1926169" y="1632181"/>
            <a:chExt cx="540854" cy="333210"/>
          </a:xfrm>
        </p:grpSpPr>
        <p:sp>
          <p:nvSpPr>
            <p:cNvPr id="1280" name="Rectangle 1279">
              <a:extLst>
                <a:ext uri="{FF2B5EF4-FFF2-40B4-BE49-F238E27FC236}">
                  <a16:creationId xmlns:a16="http://schemas.microsoft.com/office/drawing/2014/main" id="{89E8B910-5549-4E62-8833-B471E32B514A}"/>
                </a:ext>
              </a:extLst>
            </p:cNvPr>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81" name="Rectangle 1280">
              <a:extLst>
                <a:ext uri="{FF2B5EF4-FFF2-40B4-BE49-F238E27FC236}">
                  <a16:creationId xmlns:a16="http://schemas.microsoft.com/office/drawing/2014/main" id="{4AAE0D03-3328-4620-8110-BF93E7F2925C}"/>
                </a:ext>
              </a:extLst>
            </p:cNvPr>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82" name="Rectangle 1281">
              <a:extLst>
                <a:ext uri="{FF2B5EF4-FFF2-40B4-BE49-F238E27FC236}">
                  <a16:creationId xmlns:a16="http://schemas.microsoft.com/office/drawing/2014/main" id="{6FECEB1E-442C-444A-AE6C-358136674B1A}"/>
                </a:ext>
              </a:extLst>
            </p:cNvPr>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83" name="Rectangle 1282">
              <a:extLst>
                <a:ext uri="{FF2B5EF4-FFF2-40B4-BE49-F238E27FC236}">
                  <a16:creationId xmlns:a16="http://schemas.microsoft.com/office/drawing/2014/main" id="{E8F7B255-6AEA-4BD5-B87D-141FAF85A751}"/>
                </a:ext>
              </a:extLst>
            </p:cNvPr>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84" name="Rectangle 1283">
              <a:extLst>
                <a:ext uri="{FF2B5EF4-FFF2-40B4-BE49-F238E27FC236}">
                  <a16:creationId xmlns:a16="http://schemas.microsoft.com/office/drawing/2014/main" id="{64B29DF2-4780-4828-8ABD-57D081CDCD7C}"/>
                </a:ext>
              </a:extLst>
            </p:cNvPr>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sp>
        <p:nvSpPr>
          <p:cNvPr id="1285" name="Rectangle 1284">
            <a:extLst>
              <a:ext uri="{FF2B5EF4-FFF2-40B4-BE49-F238E27FC236}">
                <a16:creationId xmlns:a16="http://schemas.microsoft.com/office/drawing/2014/main" id="{620C37D9-8098-4588-BCC3-8417B81C5652}"/>
              </a:ext>
            </a:extLst>
          </p:cNvPr>
          <p:cNvSpPr/>
          <p:nvPr/>
        </p:nvSpPr>
        <p:spPr>
          <a:xfrm>
            <a:off x="8464632" y="4484177"/>
            <a:ext cx="432259" cy="21945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prstClr val="black"/>
                </a:solidFill>
                <a:latin typeface="Calibri"/>
              </a:rPr>
              <a:t>API</a:t>
            </a:r>
          </a:p>
        </p:txBody>
      </p:sp>
      <p:grpSp>
        <p:nvGrpSpPr>
          <p:cNvPr id="1286" name="Group 1285">
            <a:extLst>
              <a:ext uri="{FF2B5EF4-FFF2-40B4-BE49-F238E27FC236}">
                <a16:creationId xmlns:a16="http://schemas.microsoft.com/office/drawing/2014/main" id="{EA976F58-925A-46FB-ACDF-0468081E1A94}"/>
              </a:ext>
            </a:extLst>
          </p:cNvPr>
          <p:cNvGrpSpPr/>
          <p:nvPr/>
        </p:nvGrpSpPr>
        <p:grpSpPr>
          <a:xfrm>
            <a:off x="9039847" y="4381247"/>
            <a:ext cx="721037" cy="444217"/>
            <a:chOff x="1926169" y="1632181"/>
            <a:chExt cx="540854" cy="333210"/>
          </a:xfrm>
        </p:grpSpPr>
        <p:sp>
          <p:nvSpPr>
            <p:cNvPr id="1287" name="Rectangle 1286">
              <a:extLst>
                <a:ext uri="{FF2B5EF4-FFF2-40B4-BE49-F238E27FC236}">
                  <a16:creationId xmlns:a16="http://schemas.microsoft.com/office/drawing/2014/main" id="{2A71C91F-7FA6-436B-A059-B86D4E0CC033}"/>
                </a:ext>
              </a:extLst>
            </p:cNvPr>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88" name="Rectangle 1287">
              <a:extLst>
                <a:ext uri="{FF2B5EF4-FFF2-40B4-BE49-F238E27FC236}">
                  <a16:creationId xmlns:a16="http://schemas.microsoft.com/office/drawing/2014/main" id="{4ABDFBA1-7ECE-4788-8EB4-1000188BAA5C}"/>
                </a:ext>
              </a:extLst>
            </p:cNvPr>
            <p:cNvSpPr/>
            <p:nvPr/>
          </p:nvSpPr>
          <p:spPr>
            <a:xfrm>
              <a:off x="1935922" y="1668265"/>
              <a:ext cx="521577" cy="261042"/>
            </a:xfrm>
            <a:prstGeom prst="rect">
              <a:avLst/>
            </a:prstGeom>
            <a:solidFill>
              <a:schemeClr val="tx1">
                <a:lumMod val="40000"/>
                <a:lumOff val="6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89" name="Rectangle 1288">
              <a:extLst>
                <a:ext uri="{FF2B5EF4-FFF2-40B4-BE49-F238E27FC236}">
                  <a16:creationId xmlns:a16="http://schemas.microsoft.com/office/drawing/2014/main" id="{12C8DFEE-0319-4153-84A1-E18B2E5150A6}"/>
                </a:ext>
              </a:extLst>
            </p:cNvPr>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90" name="Rectangle 1289">
              <a:extLst>
                <a:ext uri="{FF2B5EF4-FFF2-40B4-BE49-F238E27FC236}">
                  <a16:creationId xmlns:a16="http://schemas.microsoft.com/office/drawing/2014/main" id="{CA1AA4E6-7506-4B60-A2CC-2A286BCA2AA3}"/>
                </a:ext>
              </a:extLst>
            </p:cNvPr>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sp>
          <p:nvSpPr>
            <p:cNvPr id="1291" name="Rectangle 1290">
              <a:extLst>
                <a:ext uri="{FF2B5EF4-FFF2-40B4-BE49-F238E27FC236}">
                  <a16:creationId xmlns:a16="http://schemas.microsoft.com/office/drawing/2014/main" id="{9CD1451F-0ED9-4CBA-B580-36095531FBAB}"/>
                </a:ext>
              </a:extLst>
            </p:cNvPr>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endParaRPr lang="en-US" sz="2400" kern="0">
                <a:solidFill>
                  <a:sysClr val="windowText" lastClr="000000"/>
                </a:solidFill>
                <a:latin typeface="Calibri"/>
              </a:endParaRPr>
            </a:p>
          </p:txBody>
        </p:sp>
      </p:grpSp>
      <p:sp>
        <p:nvSpPr>
          <p:cNvPr id="1292" name="Rectangle 1291">
            <a:extLst>
              <a:ext uri="{FF2B5EF4-FFF2-40B4-BE49-F238E27FC236}">
                <a16:creationId xmlns:a16="http://schemas.microsoft.com/office/drawing/2014/main" id="{2D558DF0-AB37-4197-A43E-EC6BFD343F90}"/>
              </a:ext>
            </a:extLst>
          </p:cNvPr>
          <p:cNvSpPr/>
          <p:nvPr/>
        </p:nvSpPr>
        <p:spPr>
          <a:xfrm>
            <a:off x="9162351" y="4492187"/>
            <a:ext cx="432259" cy="2194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srgbClr val="0070C0"/>
                </a:solidFill>
                <a:latin typeface="Calibri"/>
              </a:rPr>
              <a:t>Cache</a:t>
            </a:r>
          </a:p>
        </p:txBody>
      </p:sp>
      <p:sp>
        <p:nvSpPr>
          <p:cNvPr id="1293" name="Rectangle 1292">
            <a:extLst>
              <a:ext uri="{FF2B5EF4-FFF2-40B4-BE49-F238E27FC236}">
                <a16:creationId xmlns:a16="http://schemas.microsoft.com/office/drawing/2014/main" id="{19AF270A-15D8-44E7-B65D-AFCE9B512408}"/>
              </a:ext>
            </a:extLst>
          </p:cNvPr>
          <p:cNvSpPr/>
          <p:nvPr/>
        </p:nvSpPr>
        <p:spPr>
          <a:xfrm>
            <a:off x="10826597" y="4814590"/>
            <a:ext cx="432259" cy="2194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996">
              <a:defRPr/>
            </a:pPr>
            <a:r>
              <a:rPr lang="en-US" sz="1333" kern="0">
                <a:solidFill>
                  <a:srgbClr val="0070C0"/>
                </a:solidFill>
                <a:latin typeface="Calibri"/>
              </a:rPr>
              <a:t>Cache</a:t>
            </a:r>
          </a:p>
        </p:txBody>
      </p:sp>
    </p:spTree>
    <p:extLst>
      <p:ext uri="{BB962C8B-B14F-4D97-AF65-F5344CB8AC3E}">
        <p14:creationId xmlns:p14="http://schemas.microsoft.com/office/powerpoint/2010/main" val="2390756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ircle(in)">
                                      <p:cBhvr>
                                        <p:cTn id="7" dur="1000"/>
                                        <p:tgtEl>
                                          <p:spTgt spid="18"/>
                                        </p:tgtEl>
                                      </p:cBhvr>
                                    </p:animEffect>
                                  </p:childTnLst>
                                </p:cTn>
                              </p:par>
                            </p:childTnLst>
                          </p:cTn>
                        </p:par>
                        <p:par>
                          <p:cTn id="8" fill="hold">
                            <p:stCondLst>
                              <p:cond delay="1000"/>
                            </p:stCondLst>
                            <p:childTnLst>
                              <p:par>
                                <p:cTn id="9" presetID="1"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2" grpId="0"/>
      <p:bldP spid="46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821137D2-2E6D-3A4B-9656-404970BF4CB8}"/>
              </a:ext>
            </a:extLst>
          </p:cNvPr>
          <p:cNvSpPr txBox="1"/>
          <p:nvPr/>
        </p:nvSpPr>
        <p:spPr>
          <a:xfrm>
            <a:off x="9344949" y="4642088"/>
            <a:ext cx="1592262" cy="64633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a:solidFill>
                  <a:srgbClr val="000000"/>
                </a:solidFill>
                <a:latin typeface="Segoe UI Semibold"/>
              </a:rPr>
              <a:t>Azure Log analytics with Container Insights</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33" name="Group 32">
            <a:extLst>
              <a:ext uri="{FF2B5EF4-FFF2-40B4-BE49-F238E27FC236}">
                <a16:creationId xmlns:a16="http://schemas.microsoft.com/office/drawing/2014/main" id="{C01D066E-3765-B24B-B620-7FDEC96721AA}"/>
              </a:ext>
            </a:extLst>
          </p:cNvPr>
          <p:cNvGrpSpPr/>
          <p:nvPr/>
        </p:nvGrpSpPr>
        <p:grpSpPr>
          <a:xfrm>
            <a:off x="9342411" y="2839141"/>
            <a:ext cx="1594800" cy="1602000"/>
            <a:chOff x="584200" y="3560884"/>
            <a:chExt cx="659875" cy="659875"/>
          </a:xfrm>
        </p:grpSpPr>
        <p:sp>
          <p:nvSpPr>
            <p:cNvPr id="52" name="Oval 51">
              <a:extLst>
                <a:ext uri="{FF2B5EF4-FFF2-40B4-BE49-F238E27FC236}">
                  <a16:creationId xmlns:a16="http://schemas.microsoft.com/office/drawing/2014/main" id="{F4C32D5F-D317-2A41-9B20-D5E7D1B73B84}"/>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53" name="Oval 52">
              <a:extLst>
                <a:ext uri="{FF2B5EF4-FFF2-40B4-BE49-F238E27FC236}">
                  <a16:creationId xmlns:a16="http://schemas.microsoft.com/office/drawing/2014/main" id="{3533D2B4-4E69-1348-9200-50861655EFEF}"/>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38" name="TextBox 37">
            <a:extLst>
              <a:ext uri="{FF2B5EF4-FFF2-40B4-BE49-F238E27FC236}">
                <a16:creationId xmlns:a16="http://schemas.microsoft.com/office/drawing/2014/main" id="{30878ECC-D588-BD44-8BAC-7E365CB314C5}"/>
              </a:ext>
            </a:extLst>
          </p:cNvPr>
          <p:cNvSpPr txBox="1"/>
          <p:nvPr/>
        </p:nvSpPr>
        <p:spPr>
          <a:xfrm>
            <a:off x="9344947" y="2398404"/>
            <a:ext cx="1592263" cy="276999"/>
          </a:xfrm>
          <a:prstGeom prst="rect">
            <a:avLst/>
          </a:prstGeom>
          <a:noFill/>
        </p:spPr>
        <p:txBody>
          <a:bodyPr wrap="square" lIns="0" tIns="0" rIns="0" bIns="0" rtlCol="0" anchor="b">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Monitoring</a:t>
            </a:r>
          </a:p>
        </p:txBody>
      </p:sp>
      <p:sp>
        <p:nvSpPr>
          <p:cNvPr id="40" name="TextBox 39">
            <a:extLst>
              <a:ext uri="{FF2B5EF4-FFF2-40B4-BE49-F238E27FC236}">
                <a16:creationId xmlns:a16="http://schemas.microsoft.com/office/drawing/2014/main" id="{9F115836-AC54-D542-8EB4-688AA0807BAF}"/>
              </a:ext>
            </a:extLst>
          </p:cNvPr>
          <p:cNvSpPr txBox="1"/>
          <p:nvPr/>
        </p:nvSpPr>
        <p:spPr>
          <a:xfrm>
            <a:off x="3764447" y="4626848"/>
            <a:ext cx="1577975"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Node </a:t>
            </a:r>
            <a:r>
              <a:rPr kumimoji="0" lang="en-US" sz="1400" b="0" i="0" u="none" strike="noStrike" kern="1200" cap="none" spc="0" normalizeH="0" baseline="0" noProof="0" err="1">
                <a:ln>
                  <a:noFill/>
                </a:ln>
                <a:solidFill>
                  <a:srgbClr val="000000"/>
                </a:solidFill>
                <a:effectLst/>
                <a:uLnTx/>
                <a:uFillTx/>
                <a:latin typeface="Segoe UI Semibold"/>
                <a:ea typeface="+mn-ea"/>
                <a:cs typeface="+mn-cs"/>
              </a:rPr>
              <a:t>Autoscaler</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a:solidFill>
                  <a:srgbClr val="000000"/>
                </a:solidFill>
                <a:latin typeface="Segoe UI Semibold"/>
              </a:rPr>
              <a:t>Virtual Nodes</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4" name="Group 3" descr="Icon location">
            <a:extLst>
              <a:ext uri="{FF2B5EF4-FFF2-40B4-BE49-F238E27FC236}">
                <a16:creationId xmlns:a16="http://schemas.microsoft.com/office/drawing/2014/main" id="{2C53A3EA-A276-6844-9283-8794FB408AE0}"/>
              </a:ext>
            </a:extLst>
          </p:cNvPr>
          <p:cNvGrpSpPr/>
          <p:nvPr/>
        </p:nvGrpSpPr>
        <p:grpSpPr>
          <a:xfrm>
            <a:off x="3764447" y="2823010"/>
            <a:ext cx="1603783" cy="1603783"/>
            <a:chOff x="2470150" y="3560884"/>
            <a:chExt cx="659875" cy="659875"/>
          </a:xfrm>
        </p:grpSpPr>
        <p:grpSp>
          <p:nvGrpSpPr>
            <p:cNvPr id="24" name="Group 23">
              <a:extLst>
                <a:ext uri="{FF2B5EF4-FFF2-40B4-BE49-F238E27FC236}">
                  <a16:creationId xmlns:a16="http://schemas.microsoft.com/office/drawing/2014/main" id="{BCE3D5B7-DDDA-0645-B453-19118EC75F4F}"/>
                </a:ext>
              </a:extLst>
            </p:cNvPr>
            <p:cNvGrpSpPr/>
            <p:nvPr/>
          </p:nvGrpSpPr>
          <p:grpSpPr>
            <a:xfrm>
              <a:off x="2470150" y="3560884"/>
              <a:ext cx="659875" cy="659875"/>
              <a:chOff x="584200" y="3560884"/>
              <a:chExt cx="659875" cy="659875"/>
            </a:xfrm>
          </p:grpSpPr>
          <p:sp>
            <p:nvSpPr>
              <p:cNvPr id="25" name="Oval 24">
                <a:extLst>
                  <a:ext uri="{FF2B5EF4-FFF2-40B4-BE49-F238E27FC236}">
                    <a16:creationId xmlns:a16="http://schemas.microsoft.com/office/drawing/2014/main" id="{4DAF055E-ED1E-C341-9322-1D0D1FAAB9A9}"/>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26" name="Oval 25">
                <a:extLst>
                  <a:ext uri="{FF2B5EF4-FFF2-40B4-BE49-F238E27FC236}">
                    <a16:creationId xmlns:a16="http://schemas.microsoft.com/office/drawing/2014/main" id="{9E5F196D-214C-164E-8A44-B9B89EAC5501}"/>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57" name="Brain_3" title="Icon of a brain">
              <a:extLst>
                <a:ext uri="{FF2B5EF4-FFF2-40B4-BE49-F238E27FC236}">
                  <a16:creationId xmlns:a16="http://schemas.microsoft.com/office/drawing/2014/main" id="{803117F3-C0F5-DB49-80FA-B7C141768BB9}"/>
                </a:ext>
              </a:extLst>
            </p:cNvPr>
            <p:cNvSpPr>
              <a:spLocks noChangeAspect="1" noEditPoints="1"/>
            </p:cNvSpPr>
            <p:nvPr/>
          </p:nvSpPr>
          <p:spPr bwMode="auto">
            <a:xfrm>
              <a:off x="2627289" y="3701581"/>
              <a:ext cx="340157" cy="365760"/>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37" name="TextBox 36">
            <a:extLst>
              <a:ext uri="{FF2B5EF4-FFF2-40B4-BE49-F238E27FC236}">
                <a16:creationId xmlns:a16="http://schemas.microsoft.com/office/drawing/2014/main" id="{029391D6-7A49-C24A-845C-BD6753E67D60}"/>
              </a:ext>
            </a:extLst>
          </p:cNvPr>
          <p:cNvSpPr txBox="1"/>
          <p:nvPr/>
        </p:nvSpPr>
        <p:spPr>
          <a:xfrm>
            <a:off x="3780937" y="2121405"/>
            <a:ext cx="1577975" cy="553998"/>
          </a:xfrm>
          <a:prstGeom prst="rect">
            <a:avLst/>
          </a:prstGeom>
          <a:noFill/>
        </p:spPr>
        <p:txBody>
          <a:bodyPr wrap="square" lIns="0" tIns="0" rIns="0" bIns="0" rtlCol="0" anchor="b">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Cluster </a:t>
            </a:r>
            <a:r>
              <a:rPr kumimoji="0" lang="en-US" sz="1800" b="0" i="0" u="none" strike="noStrike" kern="1200" cap="none" spc="0" normalizeH="0" baseline="0" noProof="0" err="1">
                <a:ln>
                  <a:noFill/>
                </a:ln>
                <a:solidFill>
                  <a:srgbClr val="0078D4"/>
                </a:solidFill>
                <a:effectLst/>
                <a:uLnTx/>
                <a:uFillTx/>
                <a:latin typeface="Segoe UI Semibold"/>
                <a:ea typeface="+mn-ea"/>
                <a:cs typeface="+mn-cs"/>
              </a:rPr>
              <a:t>Autoscaler</a:t>
            </a:r>
            <a:endParaRPr kumimoji="0" lang="en-US" sz="18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39" name="TextBox 38">
            <a:extLst>
              <a:ext uri="{FF2B5EF4-FFF2-40B4-BE49-F238E27FC236}">
                <a16:creationId xmlns:a16="http://schemas.microsoft.com/office/drawing/2014/main" id="{AE7B703F-6E4B-D049-9076-3A3FAF4BA062}"/>
              </a:ext>
            </a:extLst>
          </p:cNvPr>
          <p:cNvSpPr txBox="1"/>
          <p:nvPr/>
        </p:nvSpPr>
        <p:spPr>
          <a:xfrm>
            <a:off x="947580" y="4626848"/>
            <a:ext cx="1595438" cy="64633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Availability Zones</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a:solidFill>
                  <a:srgbClr val="000000"/>
                </a:solidFill>
                <a:latin typeface="Segoe UI Semibold"/>
              </a:rPr>
              <a:t>99.95% SLA</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Self-Healing</a:t>
            </a:r>
          </a:p>
        </p:txBody>
      </p:sp>
      <p:grpSp>
        <p:nvGrpSpPr>
          <p:cNvPr id="21" name="Group 20">
            <a:extLst>
              <a:ext uri="{FF2B5EF4-FFF2-40B4-BE49-F238E27FC236}">
                <a16:creationId xmlns:a16="http://schemas.microsoft.com/office/drawing/2014/main" id="{EE0693D1-59F4-7049-849C-8AC8D86B9D2E}"/>
              </a:ext>
            </a:extLst>
          </p:cNvPr>
          <p:cNvGrpSpPr/>
          <p:nvPr/>
        </p:nvGrpSpPr>
        <p:grpSpPr>
          <a:xfrm>
            <a:off x="947580" y="2823901"/>
            <a:ext cx="1602000" cy="1602000"/>
            <a:chOff x="584200" y="3560884"/>
            <a:chExt cx="659875" cy="659875"/>
          </a:xfrm>
        </p:grpSpPr>
        <p:sp>
          <p:nvSpPr>
            <p:cNvPr id="22" name="Oval 21">
              <a:extLst>
                <a:ext uri="{FF2B5EF4-FFF2-40B4-BE49-F238E27FC236}">
                  <a16:creationId xmlns:a16="http://schemas.microsoft.com/office/drawing/2014/main" id="{0EF6AFD1-553D-9945-9F10-ECD973A9FC6D}"/>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23" name="Oval 22">
              <a:extLst>
                <a:ext uri="{FF2B5EF4-FFF2-40B4-BE49-F238E27FC236}">
                  <a16:creationId xmlns:a16="http://schemas.microsoft.com/office/drawing/2014/main" id="{182C8F8B-C93B-9F4B-8B15-617A09E1D55E}"/>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36" name="TextBox 35">
            <a:extLst>
              <a:ext uri="{FF2B5EF4-FFF2-40B4-BE49-F238E27FC236}">
                <a16:creationId xmlns:a16="http://schemas.microsoft.com/office/drawing/2014/main" id="{39814648-3E02-844F-AD45-4B3A4F8A65AF}"/>
              </a:ext>
            </a:extLst>
          </p:cNvPr>
          <p:cNvSpPr txBox="1"/>
          <p:nvPr/>
        </p:nvSpPr>
        <p:spPr>
          <a:xfrm>
            <a:off x="764379" y="2106165"/>
            <a:ext cx="1975879" cy="553998"/>
          </a:xfrm>
          <a:prstGeom prst="rect">
            <a:avLst/>
          </a:prstGeom>
          <a:noFill/>
        </p:spPr>
        <p:txBody>
          <a:bodyPr wrap="square" lIns="0" tIns="0" rIns="0" bIns="0" rtlCol="0" anchor="b">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High Availability</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800">
                <a:solidFill>
                  <a:srgbClr val="0078D4"/>
                </a:solidFill>
                <a:latin typeface="Segoe UI Semibold"/>
              </a:rPr>
              <a:t>High Reliability</a:t>
            </a:r>
            <a:endParaRPr kumimoji="0" lang="en-US" sz="18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2" name="Title 1">
            <a:extLst>
              <a:ext uri="{FF2B5EF4-FFF2-40B4-BE49-F238E27FC236}">
                <a16:creationId xmlns:a16="http://schemas.microsoft.com/office/drawing/2014/main" id="{BAA03A58-8F02-754C-AD45-8136295694EC}"/>
              </a:ext>
            </a:extLst>
          </p:cNvPr>
          <p:cNvSpPr>
            <a:spLocks noGrp="1"/>
          </p:cNvSpPr>
          <p:nvPr>
            <p:ph type="title"/>
          </p:nvPr>
        </p:nvSpPr>
        <p:spPr/>
        <p:txBody>
          <a:bodyPr/>
          <a:lstStyle/>
          <a:p>
            <a:r>
              <a:rPr lang="en-US">
                <a:solidFill>
                  <a:srgbClr val="0069BA"/>
                </a:solidFill>
                <a:latin typeface="+mn-lt"/>
              </a:rPr>
              <a:t>AKS Features</a:t>
            </a:r>
          </a:p>
        </p:txBody>
      </p:sp>
      <p:sp>
        <p:nvSpPr>
          <p:cNvPr id="27" name="safe" title="Icon of a locked safe">
            <a:extLst>
              <a:ext uri="{FF2B5EF4-FFF2-40B4-BE49-F238E27FC236}">
                <a16:creationId xmlns:a16="http://schemas.microsoft.com/office/drawing/2014/main" id="{28FCA0B6-FB3F-41D0-8DC0-736F7DFC5445}"/>
              </a:ext>
            </a:extLst>
          </p:cNvPr>
          <p:cNvSpPr>
            <a:spLocks noChangeAspect="1" noEditPoints="1"/>
          </p:cNvSpPr>
          <p:nvPr/>
        </p:nvSpPr>
        <p:spPr bwMode="auto">
          <a:xfrm>
            <a:off x="1316696" y="3164965"/>
            <a:ext cx="795394" cy="843031"/>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TextBox 27">
            <a:extLst>
              <a:ext uri="{FF2B5EF4-FFF2-40B4-BE49-F238E27FC236}">
                <a16:creationId xmlns:a16="http://schemas.microsoft.com/office/drawing/2014/main" id="{E2A74940-FD1C-40D5-926D-BFA36437A645}"/>
              </a:ext>
            </a:extLst>
          </p:cNvPr>
          <p:cNvSpPr txBox="1"/>
          <p:nvPr/>
        </p:nvSpPr>
        <p:spPr>
          <a:xfrm>
            <a:off x="6366611" y="4642088"/>
            <a:ext cx="1954149" cy="64633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Azure Key Vault</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a:solidFill>
                  <a:srgbClr val="000000"/>
                </a:solidFill>
                <a:latin typeface="Segoe UI Semibold"/>
              </a:rPr>
              <a:t>Azure Active Directory</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Private Clusters</a:t>
            </a:r>
          </a:p>
        </p:txBody>
      </p:sp>
      <p:grpSp>
        <p:nvGrpSpPr>
          <p:cNvPr id="29" name="Group 28" descr="Icon location">
            <a:extLst>
              <a:ext uri="{FF2B5EF4-FFF2-40B4-BE49-F238E27FC236}">
                <a16:creationId xmlns:a16="http://schemas.microsoft.com/office/drawing/2014/main" id="{9DB2AB70-4160-4751-B5D8-5B7B27FE0CD7}"/>
              </a:ext>
            </a:extLst>
          </p:cNvPr>
          <p:cNvGrpSpPr/>
          <p:nvPr/>
        </p:nvGrpSpPr>
        <p:grpSpPr>
          <a:xfrm>
            <a:off x="6549456" y="2839141"/>
            <a:ext cx="1594800" cy="1602000"/>
            <a:chOff x="8128000" y="3560884"/>
            <a:chExt cx="659875" cy="659875"/>
          </a:xfrm>
        </p:grpSpPr>
        <p:grpSp>
          <p:nvGrpSpPr>
            <p:cNvPr id="30" name="Group 29">
              <a:extLst>
                <a:ext uri="{FF2B5EF4-FFF2-40B4-BE49-F238E27FC236}">
                  <a16:creationId xmlns:a16="http://schemas.microsoft.com/office/drawing/2014/main" id="{E8E9D7FA-806E-4321-820F-4E48C652321D}"/>
                </a:ext>
              </a:extLst>
            </p:cNvPr>
            <p:cNvGrpSpPr/>
            <p:nvPr/>
          </p:nvGrpSpPr>
          <p:grpSpPr>
            <a:xfrm>
              <a:off x="8128000" y="3560884"/>
              <a:ext cx="659875" cy="659875"/>
              <a:chOff x="584200" y="3560884"/>
              <a:chExt cx="659875" cy="659875"/>
            </a:xfrm>
          </p:grpSpPr>
          <p:sp>
            <p:nvSpPr>
              <p:cNvPr id="32" name="Oval 31">
                <a:extLst>
                  <a:ext uri="{FF2B5EF4-FFF2-40B4-BE49-F238E27FC236}">
                    <a16:creationId xmlns:a16="http://schemas.microsoft.com/office/drawing/2014/main" id="{A0133CED-5C7F-4D50-827C-A4EA774FCD24}"/>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34" name="Oval 33">
                <a:extLst>
                  <a:ext uri="{FF2B5EF4-FFF2-40B4-BE49-F238E27FC236}">
                    <a16:creationId xmlns:a16="http://schemas.microsoft.com/office/drawing/2014/main" id="{7DA3D827-1109-4A1B-8281-582720E193CE}"/>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31" name="chip" title="Icon of a computer chip">
              <a:extLst>
                <a:ext uri="{FF2B5EF4-FFF2-40B4-BE49-F238E27FC236}">
                  <a16:creationId xmlns:a16="http://schemas.microsoft.com/office/drawing/2014/main" id="{74E426B3-4C9F-422F-8A5C-99E00E3783B3}"/>
                </a:ext>
              </a:extLst>
            </p:cNvPr>
            <p:cNvSpPr>
              <a:spLocks noChangeAspect="1" noEditPoints="1"/>
            </p:cNvSpPr>
            <p:nvPr/>
          </p:nvSpPr>
          <p:spPr bwMode="auto">
            <a:xfrm>
              <a:off x="8277448" y="3710048"/>
              <a:ext cx="358356"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42" name="TextBox 41">
            <a:extLst>
              <a:ext uri="{FF2B5EF4-FFF2-40B4-BE49-F238E27FC236}">
                <a16:creationId xmlns:a16="http://schemas.microsoft.com/office/drawing/2014/main" id="{92F857C7-4E55-48A1-9ECE-73FBF5411122}"/>
              </a:ext>
            </a:extLst>
          </p:cNvPr>
          <p:cNvSpPr txBox="1"/>
          <p:nvPr/>
        </p:nvSpPr>
        <p:spPr>
          <a:xfrm>
            <a:off x="6551992" y="2398404"/>
            <a:ext cx="1592263" cy="276999"/>
          </a:xfrm>
          <a:prstGeom prst="rect">
            <a:avLst/>
          </a:prstGeom>
          <a:noFill/>
        </p:spPr>
        <p:txBody>
          <a:bodyPr wrap="square" lIns="0" tIns="0" rIns="0" bIns="0" rtlCol="0" anchor="b">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Security</a:t>
            </a:r>
          </a:p>
        </p:txBody>
      </p:sp>
      <p:sp>
        <p:nvSpPr>
          <p:cNvPr id="43" name="graph_9" title="Icon of a line chart with connected circles at varying points">
            <a:extLst>
              <a:ext uri="{FF2B5EF4-FFF2-40B4-BE49-F238E27FC236}">
                <a16:creationId xmlns:a16="http://schemas.microsoft.com/office/drawing/2014/main" id="{6C058015-D29D-4A64-9559-AB5A7ABD2508}"/>
              </a:ext>
            </a:extLst>
          </p:cNvPr>
          <p:cNvSpPr>
            <a:spLocks noChangeAspect="1" noEditPoints="1"/>
          </p:cNvSpPr>
          <p:nvPr/>
        </p:nvSpPr>
        <p:spPr bwMode="auto">
          <a:xfrm>
            <a:off x="9789505" y="3270385"/>
            <a:ext cx="700608" cy="63219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Tree>
    <p:extLst>
      <p:ext uri="{BB962C8B-B14F-4D97-AF65-F5344CB8AC3E}">
        <p14:creationId xmlns:p14="http://schemas.microsoft.com/office/powerpoint/2010/main" val="29352262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childTnLst>
                                </p:cTn>
                              </p:par>
                              <p:par>
                                <p:cTn id="22" presetID="10"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10"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500"/>
                                        <p:tgtEl>
                                          <p:spTgt spid="38"/>
                                        </p:tgtEl>
                                      </p:cBhvr>
                                    </p:animEffect>
                                  </p:childTnLst>
                                </p:cTn>
                              </p:par>
                              <p:par>
                                <p:cTn id="47" presetID="10"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38" grpId="0"/>
      <p:bldP spid="40" grpId="0"/>
      <p:bldP spid="37" grpId="0"/>
      <p:bldP spid="39" grpId="0"/>
      <p:bldP spid="36" grpId="0"/>
      <p:bldP spid="27" grpId="0" animBg="1"/>
      <p:bldP spid="28" grpId="0"/>
      <p:bldP spid="4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502010-3439-4F9B-9029-C188DD427D02}"/>
              </a:ext>
            </a:extLst>
          </p:cNvPr>
          <p:cNvSpPr>
            <a:spLocks noGrp="1"/>
          </p:cNvSpPr>
          <p:nvPr>
            <p:ph type="title"/>
          </p:nvPr>
        </p:nvSpPr>
        <p:spPr/>
        <p:txBody>
          <a:bodyPr/>
          <a:lstStyle/>
          <a:p>
            <a:r>
              <a:rPr lang="en-US"/>
              <a:t>AKS – References</a:t>
            </a:r>
          </a:p>
        </p:txBody>
      </p:sp>
      <p:sp>
        <p:nvSpPr>
          <p:cNvPr id="10" name="Text Placeholder 9">
            <a:extLst>
              <a:ext uri="{FF2B5EF4-FFF2-40B4-BE49-F238E27FC236}">
                <a16:creationId xmlns:a16="http://schemas.microsoft.com/office/drawing/2014/main" id="{DC38339A-CBA5-4F44-97CF-07A8434C434E}"/>
              </a:ext>
            </a:extLst>
          </p:cNvPr>
          <p:cNvSpPr>
            <a:spLocks noGrp="1"/>
          </p:cNvSpPr>
          <p:nvPr>
            <p:ph type="body" idx="7"/>
          </p:nvPr>
        </p:nvSpPr>
        <p:spPr/>
        <p:txBody>
          <a:bodyPr anchor="t" anchorCtr="0"/>
          <a:lstStyle/>
          <a:p>
            <a:r>
              <a:rPr lang="en-US"/>
              <a:t>Documentation, learn, best practices, industry use cases</a:t>
            </a:r>
          </a:p>
        </p:txBody>
      </p:sp>
    </p:spTree>
    <p:extLst>
      <p:ext uri="{BB962C8B-B14F-4D97-AF65-F5344CB8AC3E}">
        <p14:creationId xmlns:p14="http://schemas.microsoft.com/office/powerpoint/2010/main" val="38701181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C5EEBE9-B59A-4F0F-9B15-8B28290C4919}"/>
              </a:ext>
            </a:extLst>
          </p:cNvPr>
          <p:cNvSpPr>
            <a:spLocks noGrp="1"/>
          </p:cNvSpPr>
          <p:nvPr>
            <p:ph type="title"/>
          </p:nvPr>
        </p:nvSpPr>
        <p:spPr>
          <a:xfrm>
            <a:off x="457201" y="457200"/>
            <a:ext cx="5638798" cy="657616"/>
          </a:xfrm>
        </p:spPr>
        <p:txBody>
          <a:bodyPr anchor="t">
            <a:normAutofit/>
          </a:bodyPr>
          <a:lstStyle/>
          <a:p>
            <a:r>
              <a:rPr lang="en-US"/>
              <a:t>AKS References</a:t>
            </a:r>
          </a:p>
        </p:txBody>
      </p:sp>
      <p:pic>
        <p:nvPicPr>
          <p:cNvPr id="10" name="Picture 9">
            <a:extLst>
              <a:ext uri="{FF2B5EF4-FFF2-40B4-BE49-F238E27FC236}">
                <a16:creationId xmlns:a16="http://schemas.microsoft.com/office/drawing/2014/main" id="{E00F9383-87B1-4BFA-B036-574DF96CC8FD}"/>
              </a:ext>
            </a:extLst>
          </p:cNvPr>
          <p:cNvPicPr>
            <a:picLocks noChangeAspect="1"/>
          </p:cNvPicPr>
          <p:nvPr/>
        </p:nvPicPr>
        <p:blipFill rotWithShape="1">
          <a:blip r:embed="rId3"/>
          <a:srcRect l="21045" r="16107"/>
          <a:stretch/>
        </p:blipFill>
        <p:spPr>
          <a:xfrm>
            <a:off x="4584526" y="12745"/>
            <a:ext cx="7607474" cy="6820203"/>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pic>
      <p:sp>
        <p:nvSpPr>
          <p:cNvPr id="7" name="Content Placeholder 7">
            <a:extLst>
              <a:ext uri="{FF2B5EF4-FFF2-40B4-BE49-F238E27FC236}">
                <a16:creationId xmlns:a16="http://schemas.microsoft.com/office/drawing/2014/main" id="{3149EF51-431D-4927-974B-D0204854CB5E}"/>
              </a:ext>
            </a:extLst>
          </p:cNvPr>
          <p:cNvSpPr>
            <a:spLocks noGrp="1"/>
          </p:cNvSpPr>
          <p:nvPr>
            <p:ph idx="32"/>
          </p:nvPr>
        </p:nvSpPr>
        <p:spPr>
          <a:xfrm>
            <a:off x="175364" y="1114816"/>
            <a:ext cx="6873829" cy="4986726"/>
          </a:xfrm>
        </p:spPr>
        <p:txBody>
          <a:bodyPr wrap="square">
            <a:normAutofit fontScale="92500"/>
          </a:bodyPr>
          <a:lstStyle/>
          <a:p>
            <a:pPr marL="0" indent="0">
              <a:lnSpc>
                <a:spcPct val="200000"/>
              </a:lnSpc>
              <a:buNone/>
            </a:pPr>
            <a:r>
              <a:rPr lang="en-US" sz="2400"/>
              <a:t>Azure Kubernetes Service landing pages</a:t>
            </a:r>
          </a:p>
          <a:p>
            <a:pPr marL="342900" lvl="1" indent="-342900">
              <a:lnSpc>
                <a:spcPct val="200000"/>
              </a:lnSpc>
              <a:buFont typeface="Arial" panose="020B0604020202020204" pitchFamily="34" charset="0"/>
              <a:buChar char="•"/>
            </a:pPr>
            <a:r>
              <a:rPr lang="en-US" sz="1800">
                <a:solidFill>
                  <a:schemeClr val="accent4"/>
                </a:solidFill>
                <a:hlinkClick r:id="rId4"/>
              </a:rPr>
              <a:t>Azure Kubernetes Service portal</a:t>
            </a:r>
            <a:endParaRPr lang="en-US" sz="1800">
              <a:solidFill>
                <a:schemeClr val="accent4"/>
              </a:solidFill>
              <a:hlinkClick r:id="" action="ppaction://noaction">
                <a:extLst>
                  <a:ext uri="{A12FA001-AC4F-418D-AE19-62706E023703}">
                    <ahyp:hlinkClr xmlns:ahyp="http://schemas.microsoft.com/office/drawing/2018/hyperlinkcolor" val="tx"/>
                  </a:ext>
                </a:extLst>
              </a:hlinkClick>
            </a:endParaRPr>
          </a:p>
          <a:p>
            <a:pPr marL="342900" lvl="1" indent="-342900">
              <a:lnSpc>
                <a:spcPct val="200000"/>
              </a:lnSpc>
              <a:buFont typeface="Arial" panose="020B0604020202020204" pitchFamily="34" charset="0"/>
              <a:buChar char="•"/>
            </a:pPr>
            <a:r>
              <a:rPr lang="en-US" sz="1800">
                <a:solidFill>
                  <a:schemeClr val="accent4"/>
                </a:solidFill>
                <a:hlinkClick r:id="rId5"/>
              </a:rPr>
              <a:t>Azure Kubernetes Service pricing </a:t>
            </a:r>
            <a:endParaRPr lang="en-US" sz="1800">
              <a:solidFill>
                <a:schemeClr val="accent4"/>
              </a:solidFill>
            </a:endParaRPr>
          </a:p>
          <a:p>
            <a:pPr marL="342900" lvl="1" indent="-342900">
              <a:lnSpc>
                <a:spcPct val="200000"/>
              </a:lnSpc>
              <a:buFont typeface="Arial" panose="020B0604020202020204" pitchFamily="34" charset="0"/>
              <a:buChar char="•"/>
            </a:pPr>
            <a:r>
              <a:rPr lang="en-US" sz="1800">
                <a:solidFill>
                  <a:schemeClr val="accent4"/>
                </a:solidFill>
                <a:hlinkClick r:id="rId6"/>
              </a:rPr>
              <a:t>Azure Kubernetes Service documentation</a:t>
            </a:r>
            <a:endParaRPr lang="en-US" sz="1800">
              <a:solidFill>
                <a:schemeClr val="accent4"/>
              </a:solidFill>
            </a:endParaRPr>
          </a:p>
          <a:p>
            <a:pPr marL="0" indent="0">
              <a:lnSpc>
                <a:spcPct val="200000"/>
              </a:lnSpc>
              <a:buNone/>
            </a:pPr>
            <a:r>
              <a:rPr lang="en-US" sz="2400"/>
              <a:t>Azure Kubernetes Service education</a:t>
            </a:r>
          </a:p>
          <a:p>
            <a:pPr marL="342900" lvl="1" indent="-342900">
              <a:lnSpc>
                <a:spcPct val="200000"/>
              </a:lnSpc>
              <a:buFont typeface="Arial" panose="020B0604020202020204" pitchFamily="34" charset="0"/>
              <a:buChar char="•"/>
            </a:pPr>
            <a:r>
              <a:rPr lang="en-US" sz="1800">
                <a:hlinkClick r:id="rId7"/>
              </a:rPr>
              <a:t>Azure Kubernetes Service learning path</a:t>
            </a:r>
            <a:endParaRPr lang="en-US" sz="1800"/>
          </a:p>
          <a:p>
            <a:pPr marL="342900" lvl="1" indent="-342900">
              <a:lnSpc>
                <a:spcPct val="200000"/>
              </a:lnSpc>
              <a:buFont typeface="Arial" panose="020B0604020202020204" pitchFamily="34" charset="0"/>
              <a:buChar char="•"/>
            </a:pPr>
            <a:r>
              <a:rPr lang="en-US" sz="1800">
                <a:hlinkClick r:id="rId8"/>
              </a:rPr>
              <a:t>Azure Kubernetes Service 50 days challenge</a:t>
            </a:r>
            <a:endParaRPr lang="en-US" sz="1800"/>
          </a:p>
          <a:p>
            <a:pPr marL="342900" lvl="1" indent="-342900">
              <a:lnSpc>
                <a:spcPct val="200000"/>
              </a:lnSpc>
              <a:buFont typeface="Arial" panose="020B0604020202020204" pitchFamily="34" charset="0"/>
              <a:buChar char="•"/>
            </a:pPr>
            <a:r>
              <a:rPr lang="en-US" sz="1800">
                <a:hlinkClick r:id="rId9"/>
              </a:rPr>
              <a:t>Azure Developer Cloud Skills Challenge</a:t>
            </a:r>
            <a:endParaRPr lang="en-US" sz="1800">
              <a:solidFill>
                <a:schemeClr val="accent4"/>
              </a:solidFill>
            </a:endParaRPr>
          </a:p>
          <a:p>
            <a:pPr marL="342900" lvl="1" indent="-342900">
              <a:lnSpc>
                <a:spcPct val="200000"/>
              </a:lnSpc>
              <a:buFont typeface="Arial" panose="020B0604020202020204" pitchFamily="34" charset="0"/>
              <a:buChar char="•"/>
            </a:pPr>
            <a:endParaRPr lang="en-US" sz="1400">
              <a:solidFill>
                <a:schemeClr val="accent4"/>
              </a:solidFill>
            </a:endParaRPr>
          </a:p>
          <a:p>
            <a:pPr marL="342900" lvl="1" indent="-342900">
              <a:lnSpc>
                <a:spcPct val="200000"/>
              </a:lnSpc>
              <a:buFont typeface="Arial" panose="020B0604020202020204" pitchFamily="34" charset="0"/>
              <a:buChar char="•"/>
            </a:pPr>
            <a:endParaRPr lang="en-US" sz="1400">
              <a:solidFill>
                <a:schemeClr val="accent4"/>
              </a:solidFill>
            </a:endParaRPr>
          </a:p>
        </p:txBody>
      </p:sp>
    </p:spTree>
    <p:extLst>
      <p:ext uri="{BB962C8B-B14F-4D97-AF65-F5344CB8AC3E}">
        <p14:creationId xmlns:p14="http://schemas.microsoft.com/office/powerpoint/2010/main" val="10331029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2D5F5C-AFA2-BD44-B87A-810D4C9528BE}"/>
              </a:ext>
            </a:extLst>
          </p:cNvPr>
          <p:cNvSpPr>
            <a:spLocks noGrp="1"/>
          </p:cNvSpPr>
          <p:nvPr>
            <p:ph type="title"/>
          </p:nvPr>
        </p:nvSpPr>
        <p:spPr/>
        <p:txBody>
          <a:bodyPr/>
          <a:lstStyle/>
          <a:p>
            <a:r>
              <a:rPr lang="en-US"/>
              <a:t>Container Orchestrators</a:t>
            </a:r>
          </a:p>
        </p:txBody>
      </p:sp>
      <p:pic>
        <p:nvPicPr>
          <p:cNvPr id="2" name="Picture Placeholder 1">
            <a:extLst>
              <a:ext uri="{FF2B5EF4-FFF2-40B4-BE49-F238E27FC236}">
                <a16:creationId xmlns:a16="http://schemas.microsoft.com/office/drawing/2014/main" id="{5BE96051-A208-4791-8C79-D0095AB8702B}"/>
              </a:ext>
            </a:extLst>
          </p:cNvPr>
          <p:cNvPicPr>
            <a:picLocks noGrp="1" noChangeAspect="1"/>
          </p:cNvPicPr>
          <p:nvPr>
            <p:ph type="pic" sz="quarter" idx="10"/>
          </p:nvPr>
        </p:nvPicPr>
        <p:blipFill>
          <a:blip r:embed="rId3"/>
          <a:srcRect t="7748" b="7748"/>
          <a:stretch>
            <a:fillRect/>
          </a:stretch>
        </p:blipFill>
        <p:spPr>
          <a:prstGeom prst="rect">
            <a:avLst/>
          </a:prstGeom>
        </p:spPr>
      </p:pic>
      <p:pic>
        <p:nvPicPr>
          <p:cNvPr id="26" name="Picture 25">
            <a:extLst>
              <a:ext uri="{FF2B5EF4-FFF2-40B4-BE49-F238E27FC236}">
                <a16:creationId xmlns:a16="http://schemas.microsoft.com/office/drawing/2014/main" id="{FF79F083-1244-427A-8A89-3C0ECA28A1C5}"/>
              </a:ext>
            </a:extLst>
          </p:cNvPr>
          <p:cNvPicPr>
            <a:picLocks noChangeAspect="1"/>
          </p:cNvPicPr>
          <p:nvPr/>
        </p:nvPicPr>
        <p:blipFill>
          <a:blip r:embed="rId4"/>
          <a:stretch>
            <a:fillRect/>
          </a:stretch>
        </p:blipFill>
        <p:spPr>
          <a:xfrm>
            <a:off x="10371664" y="-118591"/>
            <a:ext cx="1747976" cy="1747976"/>
          </a:xfrm>
          <a:prstGeom prst="rect">
            <a:avLst/>
          </a:prstGeom>
        </p:spPr>
      </p:pic>
      <p:sp>
        <p:nvSpPr>
          <p:cNvPr id="8" name="Title 2">
            <a:extLst>
              <a:ext uri="{FF2B5EF4-FFF2-40B4-BE49-F238E27FC236}">
                <a16:creationId xmlns:a16="http://schemas.microsoft.com/office/drawing/2014/main" id="{C4DEA2EF-E369-4729-B697-AB529AC3D9B2}"/>
              </a:ext>
            </a:extLst>
          </p:cNvPr>
          <p:cNvSpPr txBox="1">
            <a:spLocks/>
          </p:cNvSpPr>
          <p:nvPr/>
        </p:nvSpPr>
        <p:spPr bwMode="ltGray">
          <a:xfrm>
            <a:off x="1595846" y="2305591"/>
            <a:ext cx="9000307" cy="2246818"/>
          </a:xfrm>
          <a:prstGeom prst="rect">
            <a:avLst/>
          </a:prstGeom>
          <a:noFill/>
        </p:spPr>
        <p:txBody>
          <a:bodyPr vert="horz" wrap="square" lIns="585216" tIns="585216" rIns="585216" bIns="585216" rtlCol="0" anchor="b" anchorCtr="0">
            <a:noAutofit/>
          </a:bodyPr>
          <a:lstStyle>
            <a:lvl1pPr algn="l" defTabSz="932742" rtl="0" eaLnBrk="1" latinLnBrk="0" hangingPunct="1">
              <a:lnSpc>
                <a:spcPct val="100000"/>
              </a:lnSpc>
              <a:spcBef>
                <a:spcPct val="0"/>
              </a:spcBef>
              <a:buNone/>
              <a:defRPr lang="en-US" sz="3600" b="0" kern="1200" cap="none" spc="0" baseline="0">
                <a:ln w="3175">
                  <a:noFill/>
                </a:ln>
                <a:solidFill>
                  <a:srgbClr val="FFFFFF"/>
                </a:solidFill>
                <a:effectLst/>
                <a:latin typeface="+mj-lt"/>
                <a:ea typeface="+mn-ea"/>
                <a:cs typeface="Segoe UI" pitchFamily="34" charset="0"/>
              </a:defRPr>
            </a:lvl1pPr>
          </a:lstStyle>
          <a:p>
            <a:pPr algn="ctr"/>
            <a:r>
              <a:rPr lang="en-US">
                <a:highlight>
                  <a:srgbClr val="808080"/>
                </a:highlight>
              </a:rPr>
              <a:t>Additional Container Options</a:t>
            </a:r>
          </a:p>
        </p:txBody>
      </p:sp>
    </p:spTree>
    <p:extLst>
      <p:ext uri="{BB962C8B-B14F-4D97-AF65-F5344CB8AC3E}">
        <p14:creationId xmlns:p14="http://schemas.microsoft.com/office/powerpoint/2010/main" val="69748211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wrap="square" anchor="t">
            <a:normAutofit fontScale="90000"/>
          </a:bodyPr>
          <a:lstStyle/>
          <a:p>
            <a:r>
              <a:rPr lang="en-US">
                <a:solidFill>
                  <a:srgbClr val="0069BA"/>
                </a:solidFill>
                <a:latin typeface="+mn-lt"/>
              </a:rPr>
              <a:t>Azure Container Apps</a:t>
            </a:r>
          </a:p>
        </p:txBody>
      </p:sp>
      <p:sp>
        <p:nvSpPr>
          <p:cNvPr id="3" name="Text Placeholder 2"/>
          <p:cNvSpPr>
            <a:spLocks noGrp="1"/>
          </p:cNvSpPr>
          <p:nvPr>
            <p:ph sz="quarter" idx="12"/>
          </p:nvPr>
        </p:nvSpPr>
        <p:spPr>
          <a:xfrm>
            <a:off x="584200" y="1435100"/>
            <a:ext cx="6235700" cy="4833938"/>
          </a:xfrm>
        </p:spPr>
        <p:txBody>
          <a:bodyPr wrap="square">
            <a:normAutofit/>
          </a:bodyPr>
          <a:lstStyle/>
          <a:p>
            <a:pPr>
              <a:lnSpc>
                <a:spcPct val="90000"/>
              </a:lnSpc>
            </a:pPr>
            <a:r>
              <a:rPr lang="en-US" sz="2400"/>
              <a:t>Run your container app on a serverless platform</a:t>
            </a:r>
          </a:p>
          <a:p>
            <a:pPr>
              <a:lnSpc>
                <a:spcPct val="90000"/>
              </a:lnSpc>
            </a:pPr>
            <a:r>
              <a:rPr lang="en-US" sz="2400"/>
              <a:t>Used to build Kubernetes style applications without access to native Kubernetes APIs</a:t>
            </a:r>
          </a:p>
          <a:p>
            <a:pPr>
              <a:lnSpc>
                <a:spcPct val="90000"/>
              </a:lnSpc>
            </a:pPr>
            <a:r>
              <a:rPr lang="en-US" sz="2400"/>
              <a:t>Dynamically scale based on</a:t>
            </a:r>
          </a:p>
          <a:p>
            <a:pPr lvl="1">
              <a:lnSpc>
                <a:spcPct val="90000"/>
              </a:lnSpc>
            </a:pPr>
            <a:r>
              <a:rPr lang="en-US" sz="2400"/>
              <a:t>Http Traffic</a:t>
            </a:r>
          </a:p>
          <a:p>
            <a:pPr lvl="1">
              <a:lnSpc>
                <a:spcPct val="90000"/>
              </a:lnSpc>
            </a:pPr>
            <a:r>
              <a:rPr lang="en-US" sz="2400"/>
              <a:t>Event-driven processing</a:t>
            </a:r>
          </a:p>
          <a:p>
            <a:pPr lvl="1">
              <a:lnSpc>
                <a:spcPct val="90000"/>
              </a:lnSpc>
            </a:pPr>
            <a:r>
              <a:rPr lang="en-US" sz="2400"/>
              <a:t>CPU or memory load</a:t>
            </a:r>
          </a:p>
          <a:p>
            <a:pPr lvl="1">
              <a:lnSpc>
                <a:spcPct val="90000"/>
              </a:lnSpc>
            </a:pPr>
            <a:r>
              <a:rPr lang="en-US" sz="2400"/>
              <a:t>Any KEDA-supported scaler</a:t>
            </a:r>
          </a:p>
          <a:p>
            <a:pPr>
              <a:lnSpc>
                <a:spcPct val="90000"/>
              </a:lnSpc>
            </a:pPr>
            <a:r>
              <a:rPr lang="en-US" sz="2400">
                <a:hlinkClick r:id="rId3"/>
              </a:rPr>
              <a:t>https://docs.microsoft.com/en-us/azure/container-apps/overview</a:t>
            </a:r>
            <a:r>
              <a:rPr lang="en-US" sz="2400"/>
              <a:t> </a:t>
            </a:r>
          </a:p>
        </p:txBody>
      </p:sp>
      <p:pic>
        <p:nvPicPr>
          <p:cNvPr id="5" name="Graphic 4">
            <a:extLst>
              <a:ext uri="{FF2B5EF4-FFF2-40B4-BE49-F238E27FC236}">
                <a16:creationId xmlns:a16="http://schemas.microsoft.com/office/drawing/2014/main" id="{A731DD15-B7FF-B098-A83A-6ED7E5DFAF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77944" y="1435100"/>
            <a:ext cx="3055937" cy="3055937"/>
          </a:xfrm>
          <a:prstGeom prst="rect">
            <a:avLst/>
          </a:prstGeom>
        </p:spPr>
      </p:pic>
    </p:spTree>
    <p:extLst>
      <p:ext uri="{BB962C8B-B14F-4D97-AF65-F5344CB8AC3E}">
        <p14:creationId xmlns:p14="http://schemas.microsoft.com/office/powerpoint/2010/main" val="2890044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wrap="square" anchor="t">
            <a:normAutofit fontScale="90000"/>
          </a:bodyPr>
          <a:lstStyle/>
          <a:p>
            <a:r>
              <a:rPr lang="en-US">
                <a:solidFill>
                  <a:srgbClr val="0069BA"/>
                </a:solidFill>
                <a:latin typeface="+mn-lt"/>
              </a:rPr>
              <a:t>Azure Arc-enabled Kubernetes</a:t>
            </a:r>
          </a:p>
        </p:txBody>
      </p:sp>
      <p:sp>
        <p:nvSpPr>
          <p:cNvPr id="3" name="Text Placeholder 2"/>
          <p:cNvSpPr>
            <a:spLocks noGrp="1"/>
          </p:cNvSpPr>
          <p:nvPr>
            <p:ph sz="quarter" idx="12"/>
          </p:nvPr>
        </p:nvSpPr>
        <p:spPr>
          <a:xfrm>
            <a:off x="584200" y="1435100"/>
            <a:ext cx="6378575" cy="4833938"/>
          </a:xfrm>
        </p:spPr>
        <p:txBody>
          <a:bodyPr wrap="square">
            <a:normAutofit/>
          </a:bodyPr>
          <a:lstStyle/>
          <a:p>
            <a:pPr>
              <a:lnSpc>
                <a:spcPct val="90000"/>
              </a:lnSpc>
            </a:pPr>
            <a:r>
              <a:rPr lang="en-US" sz="2400"/>
              <a:t>Attach Kubernetes clusters running anywhere (on-premises or other Cloud vendors)</a:t>
            </a:r>
          </a:p>
          <a:p>
            <a:pPr>
              <a:lnSpc>
                <a:spcPct val="90000"/>
              </a:lnSpc>
            </a:pPr>
            <a:r>
              <a:rPr lang="en-US" sz="2400"/>
              <a:t>Your cluster will show up in Azure Resource Manager </a:t>
            </a:r>
          </a:p>
          <a:p>
            <a:pPr>
              <a:lnSpc>
                <a:spcPct val="90000"/>
              </a:lnSpc>
            </a:pPr>
            <a:r>
              <a:rPr lang="en-US" sz="2400"/>
              <a:t>Your cluster will be placed in an Azure subscription and resource group</a:t>
            </a:r>
          </a:p>
          <a:p>
            <a:pPr>
              <a:lnSpc>
                <a:spcPct val="90000"/>
              </a:lnSpc>
            </a:pPr>
            <a:r>
              <a:rPr lang="en-US" sz="2400"/>
              <a:t>Your cluster will receive tags like any other Azure resource</a:t>
            </a:r>
          </a:p>
          <a:p>
            <a:pPr>
              <a:lnSpc>
                <a:spcPct val="90000"/>
              </a:lnSpc>
            </a:pPr>
            <a:r>
              <a:rPr lang="en-US" sz="2400">
                <a:hlinkClick r:id="rId3"/>
              </a:rPr>
              <a:t>https://docs.microsoft.com/en-us/azure/azure-arc/kubernetes/overview</a:t>
            </a:r>
            <a:r>
              <a:rPr lang="en-US" sz="2400"/>
              <a:t> </a:t>
            </a:r>
          </a:p>
        </p:txBody>
      </p:sp>
      <p:pic>
        <p:nvPicPr>
          <p:cNvPr id="5" name="Graphic 4">
            <a:extLst>
              <a:ext uri="{FF2B5EF4-FFF2-40B4-BE49-F238E27FC236}">
                <a16:creationId xmlns:a16="http://schemas.microsoft.com/office/drawing/2014/main" id="{9E3106F7-8B98-DE38-FD2F-D084EDF3AE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53325" y="1855827"/>
            <a:ext cx="2977356" cy="2977356"/>
          </a:xfrm>
          <a:prstGeom prst="rect">
            <a:avLst/>
          </a:prstGeom>
        </p:spPr>
      </p:pic>
    </p:spTree>
    <p:extLst>
      <p:ext uri="{BB962C8B-B14F-4D97-AF65-F5344CB8AC3E}">
        <p14:creationId xmlns:p14="http://schemas.microsoft.com/office/powerpoint/2010/main" val="1561093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88F3EFB6-1AB0-4C14-806D-2EA5F7191BFE}"/>
              </a:ext>
            </a:extLst>
          </p:cNvPr>
          <p:cNvSpPr/>
          <p:nvPr/>
        </p:nvSpPr>
        <p:spPr>
          <a:xfrm>
            <a:off x="413719" y="5656797"/>
            <a:ext cx="11600451" cy="921542"/>
          </a:xfrm>
          <a:prstGeom prst="rect">
            <a:avLst/>
          </a:prstGeom>
          <a:solidFill>
            <a:srgbClr val="D9D9D9"/>
          </a:solid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86" name="TextBox 85">
            <a:extLst>
              <a:ext uri="{FF2B5EF4-FFF2-40B4-BE49-F238E27FC236}">
                <a16:creationId xmlns:a16="http://schemas.microsoft.com/office/drawing/2014/main" id="{A3344C6C-23CE-4CE2-89DD-55FEC2AFBEDB}"/>
              </a:ext>
            </a:extLst>
          </p:cNvPr>
          <p:cNvSpPr txBox="1"/>
          <p:nvPr/>
        </p:nvSpPr>
        <p:spPr>
          <a:xfrm>
            <a:off x="2578710" y="2171162"/>
            <a:ext cx="1806905" cy="707886"/>
          </a:xfrm>
          <a:prstGeom prst="rect">
            <a:avLst/>
          </a:prstGeom>
          <a:noFill/>
        </p:spPr>
        <p:txBody>
          <a:bodyPr wrap="none" lIns="91440" tIns="45720" rIns="91440" bIns="45720" rtlCol="0">
            <a:spAutoFit/>
          </a:bodyP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Segoe UI Light"/>
              </a:rPr>
              <a:t>CaaS</a:t>
            </a:r>
            <a:endParaRPr kumimoji="0" lang="en-US" sz="1800" b="0" i="0" u="none" strike="noStrike" kern="0" cap="none" spc="0" normalizeH="0" baseline="0" noProof="0">
              <a:ln>
                <a:noFill/>
              </a:ln>
              <a:effectLst/>
              <a:uLnTx/>
              <a:uFillTx/>
              <a:latin typeface="Segoe UI Light"/>
            </a:endParaRPr>
          </a:p>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rPr>
              <a:t>Container Orchestration</a:t>
            </a:r>
          </a:p>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rPr>
              <a:t>Platform</a:t>
            </a:r>
          </a:p>
        </p:txBody>
      </p:sp>
      <p:cxnSp>
        <p:nvCxnSpPr>
          <p:cNvPr id="87" name="Straight Arrow Connector 86">
            <a:extLst>
              <a:ext uri="{FF2B5EF4-FFF2-40B4-BE49-F238E27FC236}">
                <a16:creationId xmlns:a16="http://schemas.microsoft.com/office/drawing/2014/main" id="{53C6694F-1F50-40AF-906B-78FAE17A9816}"/>
              </a:ext>
            </a:extLst>
          </p:cNvPr>
          <p:cNvCxnSpPr>
            <a:cxnSpLocks/>
          </p:cNvCxnSpPr>
          <p:nvPr/>
        </p:nvCxnSpPr>
        <p:spPr>
          <a:xfrm>
            <a:off x="413719" y="2059070"/>
            <a:ext cx="11342853" cy="0"/>
          </a:xfrm>
          <a:prstGeom prst="straightConnector1">
            <a:avLst/>
          </a:prstGeom>
          <a:noFill/>
          <a:ln w="19050" cap="flat" cmpd="sng" algn="ctr">
            <a:solidFill>
              <a:sysClr val="windowText" lastClr="000000"/>
            </a:solidFill>
            <a:prstDash val="solid"/>
            <a:round/>
            <a:headEnd type="triangle" w="med" len="med"/>
            <a:tailEnd type="triangle" w="med" len="med"/>
          </a:ln>
          <a:effectLst/>
        </p:spPr>
      </p:cxnSp>
      <p:sp>
        <p:nvSpPr>
          <p:cNvPr id="88" name="TextBox 87">
            <a:extLst>
              <a:ext uri="{FF2B5EF4-FFF2-40B4-BE49-F238E27FC236}">
                <a16:creationId xmlns:a16="http://schemas.microsoft.com/office/drawing/2014/main" id="{8BC0F4DA-A5B4-44AE-A431-FDDD3D5EA564}"/>
              </a:ext>
            </a:extLst>
          </p:cNvPr>
          <p:cNvSpPr txBox="1"/>
          <p:nvPr/>
        </p:nvSpPr>
        <p:spPr>
          <a:xfrm>
            <a:off x="5297499" y="2171162"/>
            <a:ext cx="1572866" cy="523220"/>
          </a:xfrm>
          <a:prstGeom prst="rect">
            <a:avLst/>
          </a:prstGeom>
          <a:noFill/>
        </p:spPr>
        <p:txBody>
          <a:bodyPr wrap="none" lIns="91440" tIns="45720" rIns="91440" bIns="45720" rtlCol="0">
            <a:spAutoFit/>
          </a:bodyP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Segoe UI Light"/>
              </a:rPr>
              <a:t>PaaS</a:t>
            </a:r>
            <a:endParaRPr kumimoji="0" lang="en-US" sz="1800" b="0" i="0" u="none" strike="noStrike" kern="0" cap="none" spc="0" normalizeH="0" baseline="0" noProof="0">
              <a:ln>
                <a:noFill/>
              </a:ln>
              <a:effectLst/>
              <a:uLnTx/>
              <a:uFillTx/>
              <a:latin typeface="Segoe UI Light"/>
            </a:endParaRPr>
          </a:p>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rPr>
              <a:t>Application Platform</a:t>
            </a:r>
          </a:p>
        </p:txBody>
      </p:sp>
      <p:sp>
        <p:nvSpPr>
          <p:cNvPr id="89" name="TextBox 88">
            <a:extLst>
              <a:ext uri="{FF2B5EF4-FFF2-40B4-BE49-F238E27FC236}">
                <a16:creationId xmlns:a16="http://schemas.microsoft.com/office/drawing/2014/main" id="{5544E1E3-00A3-45A9-8AA4-DBB43A306C6C}"/>
              </a:ext>
            </a:extLst>
          </p:cNvPr>
          <p:cNvSpPr txBox="1"/>
          <p:nvPr/>
        </p:nvSpPr>
        <p:spPr>
          <a:xfrm>
            <a:off x="7584318" y="2171162"/>
            <a:ext cx="1398139" cy="523220"/>
          </a:xfrm>
          <a:prstGeom prst="rect">
            <a:avLst/>
          </a:prstGeom>
          <a:noFill/>
        </p:spPr>
        <p:txBody>
          <a:bodyPr wrap="none" lIns="91440" tIns="45720" rIns="91440" bIns="45720" rtlCol="0">
            <a:spAutoFit/>
          </a:bodyP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Segoe UI Light"/>
              </a:rPr>
              <a:t>FaaS</a:t>
            </a:r>
            <a:endParaRPr kumimoji="0" lang="en-US" sz="1800" b="0" i="0" u="none" strike="noStrike" kern="0" cap="none" spc="0" normalizeH="0" baseline="0" noProof="0">
              <a:ln>
                <a:noFill/>
              </a:ln>
              <a:effectLst/>
              <a:uLnTx/>
              <a:uFillTx/>
              <a:latin typeface="Segoe UI Light"/>
            </a:endParaRPr>
          </a:p>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rPr>
              <a:t>Serverless Platform</a:t>
            </a:r>
          </a:p>
        </p:txBody>
      </p:sp>
      <p:sp>
        <p:nvSpPr>
          <p:cNvPr id="90" name="TextBox 89">
            <a:extLst>
              <a:ext uri="{FF2B5EF4-FFF2-40B4-BE49-F238E27FC236}">
                <a16:creationId xmlns:a16="http://schemas.microsoft.com/office/drawing/2014/main" id="{FE63B5B5-F12C-4EC8-A1A5-EC0A1EA4485E}"/>
              </a:ext>
            </a:extLst>
          </p:cNvPr>
          <p:cNvSpPr txBox="1"/>
          <p:nvPr/>
        </p:nvSpPr>
        <p:spPr>
          <a:xfrm>
            <a:off x="326011" y="2171162"/>
            <a:ext cx="1713931" cy="523220"/>
          </a:xfrm>
          <a:prstGeom prst="rect">
            <a:avLst/>
          </a:prstGeom>
          <a:noFill/>
        </p:spPr>
        <p:txBody>
          <a:bodyPr wrap="none" lIns="91440" tIns="45720" rIns="91440" bIns="45720" rtlCol="0">
            <a:spAutoFit/>
          </a:bodyP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Segoe UI Light"/>
              </a:rPr>
              <a:t>IaaS</a:t>
            </a:r>
            <a:endParaRPr kumimoji="0" lang="en-US" sz="2400" b="0" i="0" u="none" strike="noStrike" kern="0" cap="none" spc="0" normalizeH="0" baseline="0" noProof="0">
              <a:ln>
                <a:noFill/>
              </a:ln>
              <a:effectLst/>
              <a:uLnTx/>
              <a:uFillTx/>
              <a:latin typeface="Segoe UI Light"/>
            </a:endParaRPr>
          </a:p>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rPr>
              <a:t>Infrastructure Platform</a:t>
            </a:r>
            <a:endParaRPr kumimoji="0" lang="en-US" sz="1400" b="0" i="0" u="none" strike="noStrike" kern="0" cap="none" spc="0" normalizeH="0" baseline="0" noProof="0">
              <a:ln>
                <a:noFill/>
              </a:ln>
              <a:effectLst/>
              <a:uLnTx/>
              <a:uFillTx/>
            </a:endParaRPr>
          </a:p>
        </p:txBody>
      </p:sp>
      <p:sp>
        <p:nvSpPr>
          <p:cNvPr id="91" name="TextBox 90">
            <a:extLst>
              <a:ext uri="{FF2B5EF4-FFF2-40B4-BE49-F238E27FC236}">
                <a16:creationId xmlns:a16="http://schemas.microsoft.com/office/drawing/2014/main" id="{6D6992C5-2183-49F3-88A4-A19A8C872730}"/>
              </a:ext>
            </a:extLst>
          </p:cNvPr>
          <p:cNvSpPr txBox="1"/>
          <p:nvPr/>
        </p:nvSpPr>
        <p:spPr>
          <a:xfrm>
            <a:off x="538289" y="5754807"/>
            <a:ext cx="2608406" cy="261610"/>
          </a:xfrm>
          <a:prstGeom prst="rect">
            <a:avLst/>
          </a:prstGeom>
          <a:noFill/>
        </p:spPr>
        <p:txBody>
          <a:bodyPr wrap="none" lIns="91440" tIns="45720" rIns="91440" bIns="45720" rtlCol="0">
            <a:spAutoFit/>
          </a:bodyPr>
          <a:lstStyle/>
          <a:p>
            <a:pPr marL="0" marR="0" lvl="0" indent="0" defTabSz="914049"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4"/>
                </a:solidFill>
                <a:effectLst/>
                <a:uLnTx/>
                <a:uFillTx/>
                <a:latin typeface="Segoe UI Light"/>
              </a:rPr>
              <a:t>More Control </a:t>
            </a:r>
            <a:r>
              <a:rPr kumimoji="0" lang="en-US" sz="1050" b="0" i="0" u="none" strike="noStrike" kern="0" cap="none" spc="0" normalizeH="0" baseline="0" noProof="0">
                <a:ln>
                  <a:noFill/>
                </a:ln>
                <a:solidFill>
                  <a:srgbClr val="75757A"/>
                </a:solidFill>
                <a:effectLst/>
                <a:uLnTx/>
                <a:uFillTx/>
              </a:rPr>
              <a:t>of execution environment</a:t>
            </a:r>
          </a:p>
        </p:txBody>
      </p:sp>
      <p:sp>
        <p:nvSpPr>
          <p:cNvPr id="92" name="TextBox 91">
            <a:extLst>
              <a:ext uri="{FF2B5EF4-FFF2-40B4-BE49-F238E27FC236}">
                <a16:creationId xmlns:a16="http://schemas.microsoft.com/office/drawing/2014/main" id="{12468891-B1D2-4ABF-B794-E7C2C3D6EAF4}"/>
              </a:ext>
            </a:extLst>
          </p:cNvPr>
          <p:cNvSpPr txBox="1"/>
          <p:nvPr/>
        </p:nvSpPr>
        <p:spPr>
          <a:xfrm>
            <a:off x="538289" y="6219614"/>
            <a:ext cx="2529860" cy="261610"/>
          </a:xfrm>
          <a:prstGeom prst="rect">
            <a:avLst/>
          </a:prstGeom>
          <a:noFill/>
        </p:spPr>
        <p:txBody>
          <a:bodyPr wrap="none" lIns="91440" tIns="45720" rIns="91440" bIns="45720" rtlCol="0">
            <a:spAutoFit/>
          </a:bodyPr>
          <a:lstStyle/>
          <a:p>
            <a:pPr marL="0" marR="0" lvl="0" indent="0" defTabSz="914049"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4"/>
                </a:solidFill>
                <a:effectLst/>
                <a:uLnTx/>
                <a:uFillTx/>
                <a:latin typeface="Segoe UI Light"/>
              </a:rPr>
              <a:t>Less Agile </a:t>
            </a:r>
            <a:r>
              <a:rPr kumimoji="0" lang="en-US" sz="1050" b="0" i="0" u="none" strike="noStrike" kern="0" cap="none" spc="0" normalizeH="0" baseline="0" noProof="0">
                <a:ln>
                  <a:noFill/>
                </a:ln>
                <a:solidFill>
                  <a:srgbClr val="75757A"/>
                </a:solidFill>
                <a:effectLst/>
                <a:uLnTx/>
                <a:uFillTx/>
              </a:rPr>
              <a:t>development &amp; deployment</a:t>
            </a:r>
          </a:p>
        </p:txBody>
      </p:sp>
      <p:sp>
        <p:nvSpPr>
          <p:cNvPr id="93" name="TextBox 92">
            <a:extLst>
              <a:ext uri="{FF2B5EF4-FFF2-40B4-BE49-F238E27FC236}">
                <a16:creationId xmlns:a16="http://schemas.microsoft.com/office/drawing/2014/main" id="{140F5716-4DFA-4DA3-98A1-8995FCC1E7B7}"/>
              </a:ext>
            </a:extLst>
          </p:cNvPr>
          <p:cNvSpPr txBox="1"/>
          <p:nvPr/>
        </p:nvSpPr>
        <p:spPr>
          <a:xfrm>
            <a:off x="9355055" y="5754807"/>
            <a:ext cx="2531462" cy="261610"/>
          </a:xfrm>
          <a:prstGeom prst="rect">
            <a:avLst/>
          </a:prstGeom>
          <a:noFill/>
        </p:spPr>
        <p:txBody>
          <a:bodyPr wrap="none" lIns="91440" tIns="45720" rIns="91440" bIns="45720" rtlCol="0">
            <a:spAutoFit/>
          </a:bodyPr>
          <a:lstStyle/>
          <a:p>
            <a:pPr marL="0" marR="0" lvl="0" indent="0" algn="r" defTabSz="914049"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4"/>
                </a:solidFill>
                <a:effectLst/>
                <a:uLnTx/>
                <a:uFillTx/>
                <a:latin typeface="Segoe UI Light"/>
              </a:rPr>
              <a:t>Less Control </a:t>
            </a:r>
            <a:r>
              <a:rPr kumimoji="0" lang="en-US" sz="1050" b="0" i="0" u="none" strike="noStrike" kern="0" cap="none" spc="0" normalizeH="0" baseline="0" noProof="0">
                <a:ln>
                  <a:noFill/>
                </a:ln>
                <a:solidFill>
                  <a:srgbClr val="75757A"/>
                </a:solidFill>
                <a:effectLst/>
                <a:uLnTx/>
                <a:uFillTx/>
              </a:rPr>
              <a:t>of execution environment</a:t>
            </a:r>
          </a:p>
        </p:txBody>
      </p:sp>
      <p:sp>
        <p:nvSpPr>
          <p:cNvPr id="94" name="TextBox 93">
            <a:extLst>
              <a:ext uri="{FF2B5EF4-FFF2-40B4-BE49-F238E27FC236}">
                <a16:creationId xmlns:a16="http://schemas.microsoft.com/office/drawing/2014/main" id="{26B8F425-9AA4-4383-9ED5-3A91B7D917CB}"/>
              </a:ext>
            </a:extLst>
          </p:cNvPr>
          <p:cNvSpPr txBox="1"/>
          <p:nvPr/>
        </p:nvSpPr>
        <p:spPr>
          <a:xfrm>
            <a:off x="9279713" y="6219614"/>
            <a:ext cx="2606804" cy="261610"/>
          </a:xfrm>
          <a:prstGeom prst="rect">
            <a:avLst/>
          </a:prstGeom>
          <a:noFill/>
        </p:spPr>
        <p:txBody>
          <a:bodyPr wrap="none" lIns="91440" tIns="45720" rIns="91440" bIns="45720" rtlCol="0">
            <a:spAutoFit/>
          </a:bodyPr>
          <a:lstStyle/>
          <a:p>
            <a:pPr marL="0" marR="0" lvl="0" indent="0" algn="r" defTabSz="914049"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4"/>
                </a:solidFill>
                <a:effectLst/>
                <a:uLnTx/>
                <a:uFillTx/>
                <a:latin typeface="Segoe UI Light"/>
              </a:rPr>
              <a:t>More Agile </a:t>
            </a:r>
            <a:r>
              <a:rPr kumimoji="0" lang="en-US" sz="1050" b="0" i="0" u="none" strike="noStrike" kern="0" cap="none" spc="0" normalizeH="0" baseline="0" noProof="0">
                <a:ln>
                  <a:noFill/>
                </a:ln>
                <a:solidFill>
                  <a:srgbClr val="75757A"/>
                </a:solidFill>
                <a:effectLst/>
                <a:uLnTx/>
                <a:uFillTx/>
              </a:rPr>
              <a:t>development &amp; deployment</a:t>
            </a:r>
          </a:p>
        </p:txBody>
      </p:sp>
      <p:sp>
        <p:nvSpPr>
          <p:cNvPr id="95" name="Oval 94">
            <a:extLst>
              <a:ext uri="{FF2B5EF4-FFF2-40B4-BE49-F238E27FC236}">
                <a16:creationId xmlns:a16="http://schemas.microsoft.com/office/drawing/2014/main" id="{4CC2C48E-4852-4D98-9329-C555912A968B}"/>
              </a:ext>
            </a:extLst>
          </p:cNvPr>
          <p:cNvSpPr/>
          <p:nvPr/>
        </p:nvSpPr>
        <p:spPr bwMode="auto">
          <a:xfrm>
            <a:off x="1110324" y="1982889"/>
            <a:ext cx="145307" cy="145307"/>
          </a:xfrm>
          <a:prstGeom prst="ellipse">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6" name="Oval 95">
            <a:extLst>
              <a:ext uri="{FF2B5EF4-FFF2-40B4-BE49-F238E27FC236}">
                <a16:creationId xmlns:a16="http://schemas.microsoft.com/office/drawing/2014/main" id="{873DC0D1-64ED-4695-A9C5-CA984B4B4D16}"/>
              </a:ext>
            </a:extLst>
          </p:cNvPr>
          <p:cNvSpPr/>
          <p:nvPr/>
        </p:nvSpPr>
        <p:spPr bwMode="auto">
          <a:xfrm>
            <a:off x="6011279" y="1982889"/>
            <a:ext cx="145307" cy="145307"/>
          </a:xfrm>
          <a:prstGeom prst="ellipse">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7" name="Oval 96">
            <a:extLst>
              <a:ext uri="{FF2B5EF4-FFF2-40B4-BE49-F238E27FC236}">
                <a16:creationId xmlns:a16="http://schemas.microsoft.com/office/drawing/2014/main" id="{A42AF060-2564-4F5A-97FB-4D8948FD7BAE}"/>
              </a:ext>
            </a:extLst>
          </p:cNvPr>
          <p:cNvSpPr/>
          <p:nvPr/>
        </p:nvSpPr>
        <p:spPr bwMode="auto">
          <a:xfrm>
            <a:off x="8210735" y="1982889"/>
            <a:ext cx="145307" cy="145307"/>
          </a:xfrm>
          <a:prstGeom prst="ellipse">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8" name="Group 97">
            <a:extLst>
              <a:ext uri="{FF2B5EF4-FFF2-40B4-BE49-F238E27FC236}">
                <a16:creationId xmlns:a16="http://schemas.microsoft.com/office/drawing/2014/main" id="{475298B2-ED26-4C1F-A6E7-F4D4DE1EE6FD}"/>
              </a:ext>
            </a:extLst>
          </p:cNvPr>
          <p:cNvGrpSpPr/>
          <p:nvPr/>
        </p:nvGrpSpPr>
        <p:grpSpPr>
          <a:xfrm>
            <a:off x="5832289" y="1325815"/>
            <a:ext cx="488776" cy="561510"/>
            <a:chOff x="6949749" y="1942799"/>
            <a:chExt cx="770280" cy="884908"/>
          </a:xfrm>
        </p:grpSpPr>
        <p:sp>
          <p:nvSpPr>
            <p:cNvPr id="99" name="Hexagon 98">
              <a:extLst>
                <a:ext uri="{FF2B5EF4-FFF2-40B4-BE49-F238E27FC236}">
                  <a16:creationId xmlns:a16="http://schemas.microsoft.com/office/drawing/2014/main" id="{AC03242A-C668-4B10-84DB-5FA14BF94D15}"/>
                </a:ext>
              </a:extLst>
            </p:cNvPr>
            <p:cNvSpPr/>
            <p:nvPr/>
          </p:nvSpPr>
          <p:spPr>
            <a:xfrm rot="5400000">
              <a:off x="6935208" y="2083080"/>
              <a:ext cx="799786" cy="689468"/>
            </a:xfrm>
            <a:prstGeom prst="hexagon">
              <a:avLst>
                <a:gd name="adj" fmla="val 31710"/>
                <a:gd name="vf" fmla="val 115470"/>
              </a:avLst>
            </a:prstGeom>
            <a:solidFill>
              <a:srgbClr val="50E6FF"/>
            </a:solidFill>
            <a:ln w="1905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00" name="Freeform 17">
              <a:extLst>
                <a:ext uri="{FF2B5EF4-FFF2-40B4-BE49-F238E27FC236}">
                  <a16:creationId xmlns:a16="http://schemas.microsoft.com/office/drawing/2014/main" id="{3DC3E1BD-3D3E-41F4-871F-C4722988F488}"/>
                </a:ext>
              </a:extLst>
            </p:cNvPr>
            <p:cNvSpPr>
              <a:spLocks/>
            </p:cNvSpPr>
            <p:nvPr/>
          </p:nvSpPr>
          <p:spPr bwMode="auto">
            <a:xfrm>
              <a:off x="7386460" y="2364149"/>
              <a:ext cx="333569" cy="386238"/>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solidFill>
              <a:srgbClr val="0078D4"/>
            </a:solidFill>
            <a:ln w="19050" cap="flat">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1" name="Freeform 18">
              <a:extLst>
                <a:ext uri="{FF2B5EF4-FFF2-40B4-BE49-F238E27FC236}">
                  <a16:creationId xmlns:a16="http://schemas.microsoft.com/office/drawing/2014/main" id="{AC24FF10-F372-41CA-A8BC-10A7360EFC1D}"/>
                </a:ext>
              </a:extLst>
            </p:cNvPr>
            <p:cNvSpPr>
              <a:spLocks/>
            </p:cNvSpPr>
            <p:nvPr/>
          </p:nvSpPr>
          <p:spPr bwMode="auto">
            <a:xfrm>
              <a:off x="7386460" y="2462903"/>
              <a:ext cx="333569" cy="96559"/>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solidFill>
              <a:srgbClr val="0078D4"/>
            </a:solidFill>
            <a:ln w="19050" cap="flat">
              <a:solidFill>
                <a:sysClr val="window" lastClr="FFFFFF"/>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2" name="Line 19">
              <a:extLst>
                <a:ext uri="{FF2B5EF4-FFF2-40B4-BE49-F238E27FC236}">
                  <a16:creationId xmlns:a16="http://schemas.microsoft.com/office/drawing/2014/main" id="{188ECFEC-2593-4F3F-9DF4-B974818B029F}"/>
                </a:ext>
              </a:extLst>
            </p:cNvPr>
            <p:cNvSpPr>
              <a:spLocks noChangeShapeType="1"/>
            </p:cNvSpPr>
            <p:nvPr/>
          </p:nvSpPr>
          <p:spPr bwMode="auto">
            <a:xfrm>
              <a:off x="7553245" y="2546295"/>
              <a:ext cx="0" cy="204091"/>
            </a:xfrm>
            <a:prstGeom prst="line">
              <a:avLst/>
            </a:prstGeom>
            <a:noFill/>
            <a:ln w="19050" cap="flat">
              <a:solidFill>
                <a:sysClr val="window" lastClr="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3" name="Freeform 20">
              <a:extLst>
                <a:ext uri="{FF2B5EF4-FFF2-40B4-BE49-F238E27FC236}">
                  <a16:creationId xmlns:a16="http://schemas.microsoft.com/office/drawing/2014/main" id="{45A26259-B3F7-4366-B344-05E2A89DEE12}"/>
                </a:ext>
              </a:extLst>
            </p:cNvPr>
            <p:cNvSpPr>
              <a:spLocks/>
            </p:cNvSpPr>
            <p:nvPr/>
          </p:nvSpPr>
          <p:spPr bwMode="auto">
            <a:xfrm>
              <a:off x="6949749" y="2364149"/>
              <a:ext cx="333569" cy="386238"/>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solidFill>
              <a:srgbClr val="0078D4"/>
            </a:solidFill>
            <a:ln w="19050" cap="flat">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4" name="Freeform 21">
              <a:extLst>
                <a:ext uri="{FF2B5EF4-FFF2-40B4-BE49-F238E27FC236}">
                  <a16:creationId xmlns:a16="http://schemas.microsoft.com/office/drawing/2014/main" id="{E9684A53-4D21-471B-B70E-0E349D952889}"/>
                </a:ext>
              </a:extLst>
            </p:cNvPr>
            <p:cNvSpPr>
              <a:spLocks/>
            </p:cNvSpPr>
            <p:nvPr/>
          </p:nvSpPr>
          <p:spPr bwMode="auto">
            <a:xfrm>
              <a:off x="6949749" y="2462903"/>
              <a:ext cx="333569" cy="96559"/>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solidFill>
              <a:srgbClr val="0078D4"/>
            </a:solidFill>
            <a:ln w="19050" cap="flat">
              <a:solidFill>
                <a:sysClr val="window" lastClr="FFFFFF"/>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5" name="Line 22">
              <a:extLst>
                <a:ext uri="{FF2B5EF4-FFF2-40B4-BE49-F238E27FC236}">
                  <a16:creationId xmlns:a16="http://schemas.microsoft.com/office/drawing/2014/main" id="{671A1A67-16D1-4A9F-92C3-FC090DD1628A}"/>
                </a:ext>
              </a:extLst>
            </p:cNvPr>
            <p:cNvSpPr>
              <a:spLocks noChangeShapeType="1"/>
            </p:cNvSpPr>
            <p:nvPr/>
          </p:nvSpPr>
          <p:spPr bwMode="auto">
            <a:xfrm>
              <a:off x="7116533" y="2546295"/>
              <a:ext cx="0" cy="204091"/>
            </a:xfrm>
            <a:prstGeom prst="line">
              <a:avLst/>
            </a:prstGeom>
            <a:noFill/>
            <a:ln w="19050" cap="flat">
              <a:solidFill>
                <a:sysClr val="window" lastClr="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6" name="Freeform 24">
              <a:extLst>
                <a:ext uri="{FF2B5EF4-FFF2-40B4-BE49-F238E27FC236}">
                  <a16:creationId xmlns:a16="http://schemas.microsoft.com/office/drawing/2014/main" id="{771427C2-A159-49B6-A272-7F4EFA131F07}"/>
                </a:ext>
              </a:extLst>
            </p:cNvPr>
            <p:cNvSpPr>
              <a:spLocks/>
            </p:cNvSpPr>
            <p:nvPr/>
          </p:nvSpPr>
          <p:spPr bwMode="auto">
            <a:xfrm>
              <a:off x="7169202" y="1942799"/>
              <a:ext cx="333569" cy="386238"/>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solidFill>
              <a:srgbClr val="0078D4"/>
            </a:solidFill>
            <a:ln w="19050" cap="flat">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7" name="Freeform 25">
              <a:extLst>
                <a:ext uri="{FF2B5EF4-FFF2-40B4-BE49-F238E27FC236}">
                  <a16:creationId xmlns:a16="http://schemas.microsoft.com/office/drawing/2014/main" id="{4B76C8A3-3560-4FA5-AB56-59073C5CE464}"/>
                </a:ext>
              </a:extLst>
            </p:cNvPr>
            <p:cNvSpPr>
              <a:spLocks/>
            </p:cNvSpPr>
            <p:nvPr/>
          </p:nvSpPr>
          <p:spPr bwMode="auto">
            <a:xfrm>
              <a:off x="7169202" y="2041553"/>
              <a:ext cx="333569" cy="96559"/>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solidFill>
              <a:srgbClr val="0078D4"/>
            </a:solidFill>
            <a:ln w="19050" cap="flat">
              <a:solidFill>
                <a:sysClr val="window" lastClr="FFFFFF"/>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8" name="Line 26">
              <a:extLst>
                <a:ext uri="{FF2B5EF4-FFF2-40B4-BE49-F238E27FC236}">
                  <a16:creationId xmlns:a16="http://schemas.microsoft.com/office/drawing/2014/main" id="{6238B8E7-A844-45DE-A61D-218DB9EB6F30}"/>
                </a:ext>
              </a:extLst>
            </p:cNvPr>
            <p:cNvSpPr>
              <a:spLocks noChangeShapeType="1"/>
            </p:cNvSpPr>
            <p:nvPr/>
          </p:nvSpPr>
          <p:spPr bwMode="auto">
            <a:xfrm>
              <a:off x="7335986" y="2138112"/>
              <a:ext cx="0" cy="190924"/>
            </a:xfrm>
            <a:prstGeom prst="line">
              <a:avLst/>
            </a:prstGeom>
            <a:noFill/>
            <a:ln w="19050" cap="flat">
              <a:solidFill>
                <a:sysClr val="window" lastClr="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grpSp>
      <p:grpSp>
        <p:nvGrpSpPr>
          <p:cNvPr id="109" name="Group 387">
            <a:extLst>
              <a:ext uri="{FF2B5EF4-FFF2-40B4-BE49-F238E27FC236}">
                <a16:creationId xmlns:a16="http://schemas.microsoft.com/office/drawing/2014/main" id="{960F246F-909D-4ED8-8012-F34FC4A35F15}"/>
              </a:ext>
            </a:extLst>
          </p:cNvPr>
          <p:cNvGrpSpPr>
            <a:grpSpLocks noChangeAspect="1"/>
          </p:cNvGrpSpPr>
          <p:nvPr/>
        </p:nvGrpSpPr>
        <p:grpSpPr bwMode="auto">
          <a:xfrm>
            <a:off x="8031460" y="1356408"/>
            <a:ext cx="497030" cy="497030"/>
            <a:chOff x="999" y="3388"/>
            <a:chExt cx="359" cy="359"/>
          </a:xfrm>
        </p:grpSpPr>
        <p:sp>
          <p:nvSpPr>
            <p:cNvPr id="110" name="Freeform 388">
              <a:extLst>
                <a:ext uri="{FF2B5EF4-FFF2-40B4-BE49-F238E27FC236}">
                  <a16:creationId xmlns:a16="http://schemas.microsoft.com/office/drawing/2014/main" id="{14033488-8D30-486C-A570-1655310BB742}"/>
                </a:ext>
              </a:extLst>
            </p:cNvPr>
            <p:cNvSpPr>
              <a:spLocks/>
            </p:cNvSpPr>
            <p:nvPr/>
          </p:nvSpPr>
          <p:spPr bwMode="auto">
            <a:xfrm>
              <a:off x="999" y="3388"/>
              <a:ext cx="104" cy="359"/>
            </a:xfrm>
            <a:custGeom>
              <a:avLst/>
              <a:gdLst>
                <a:gd name="T0" fmla="*/ 1762 w 1762"/>
                <a:gd name="T1" fmla="*/ 6080 h 6080"/>
                <a:gd name="T2" fmla="*/ 834 w 1762"/>
                <a:gd name="T3" fmla="*/ 5810 h 6080"/>
                <a:gd name="T4" fmla="*/ 539 w 1762"/>
                <a:gd name="T5" fmla="*/ 4933 h 6080"/>
                <a:gd name="T6" fmla="*/ 539 w 1762"/>
                <a:gd name="T7" fmla="*/ 3955 h 6080"/>
                <a:gd name="T8" fmla="*/ 0 w 1762"/>
                <a:gd name="T9" fmla="*/ 3306 h 6080"/>
                <a:gd name="T10" fmla="*/ 0 w 1762"/>
                <a:gd name="T11" fmla="*/ 2774 h 6080"/>
                <a:gd name="T12" fmla="*/ 539 w 1762"/>
                <a:gd name="T13" fmla="*/ 2090 h 6080"/>
                <a:gd name="T14" fmla="*/ 539 w 1762"/>
                <a:gd name="T15" fmla="*/ 1174 h 6080"/>
                <a:gd name="T16" fmla="*/ 839 w 1762"/>
                <a:gd name="T17" fmla="*/ 286 h 6080"/>
                <a:gd name="T18" fmla="*/ 1762 w 1762"/>
                <a:gd name="T19" fmla="*/ 0 h 6080"/>
                <a:gd name="T20" fmla="*/ 1762 w 1762"/>
                <a:gd name="T21" fmla="*/ 545 h 6080"/>
                <a:gd name="T22" fmla="*/ 1209 w 1762"/>
                <a:gd name="T23" fmla="*/ 1174 h 6080"/>
                <a:gd name="T24" fmla="*/ 1209 w 1762"/>
                <a:gd name="T25" fmla="*/ 2097 h 6080"/>
                <a:gd name="T26" fmla="*/ 694 w 1762"/>
                <a:gd name="T27" fmla="*/ 3029 h 6080"/>
                <a:gd name="T28" fmla="*/ 694 w 1762"/>
                <a:gd name="T29" fmla="*/ 3043 h 6080"/>
                <a:gd name="T30" fmla="*/ 1209 w 1762"/>
                <a:gd name="T31" fmla="*/ 3955 h 6080"/>
                <a:gd name="T32" fmla="*/ 1209 w 1762"/>
                <a:gd name="T33" fmla="*/ 4874 h 6080"/>
                <a:gd name="T34" fmla="*/ 1335 w 1762"/>
                <a:gd name="T35" fmla="*/ 5375 h 6080"/>
                <a:gd name="T36" fmla="*/ 1762 w 1762"/>
                <a:gd name="T37" fmla="*/ 5534 h 6080"/>
                <a:gd name="T38" fmla="*/ 1762 w 1762"/>
                <a:gd name="T39" fmla="*/ 608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2" h="6080">
                  <a:moveTo>
                    <a:pt x="1762" y="6080"/>
                  </a:moveTo>
                  <a:cubicBezTo>
                    <a:pt x="1340" y="6080"/>
                    <a:pt x="1031" y="5990"/>
                    <a:pt x="834" y="5810"/>
                  </a:cubicBezTo>
                  <a:cubicBezTo>
                    <a:pt x="637" y="5631"/>
                    <a:pt x="539" y="5338"/>
                    <a:pt x="539" y="4933"/>
                  </a:cubicBezTo>
                  <a:cubicBezTo>
                    <a:pt x="539" y="3955"/>
                    <a:pt x="539" y="3955"/>
                    <a:pt x="539" y="3955"/>
                  </a:cubicBezTo>
                  <a:cubicBezTo>
                    <a:pt x="539" y="3522"/>
                    <a:pt x="359" y="3306"/>
                    <a:pt x="0" y="3306"/>
                  </a:cubicBezTo>
                  <a:cubicBezTo>
                    <a:pt x="0" y="2774"/>
                    <a:pt x="0" y="2774"/>
                    <a:pt x="0" y="2774"/>
                  </a:cubicBezTo>
                  <a:cubicBezTo>
                    <a:pt x="359" y="2774"/>
                    <a:pt x="539" y="2546"/>
                    <a:pt x="539" y="2090"/>
                  </a:cubicBezTo>
                  <a:cubicBezTo>
                    <a:pt x="539" y="1174"/>
                    <a:pt x="539" y="1174"/>
                    <a:pt x="539" y="1174"/>
                  </a:cubicBezTo>
                  <a:cubicBezTo>
                    <a:pt x="539" y="773"/>
                    <a:pt x="639" y="478"/>
                    <a:pt x="839" y="286"/>
                  </a:cubicBezTo>
                  <a:cubicBezTo>
                    <a:pt x="1040" y="95"/>
                    <a:pt x="1347" y="0"/>
                    <a:pt x="1762" y="0"/>
                  </a:cubicBezTo>
                  <a:cubicBezTo>
                    <a:pt x="1762" y="545"/>
                    <a:pt x="1762" y="545"/>
                    <a:pt x="1762" y="545"/>
                  </a:cubicBezTo>
                  <a:cubicBezTo>
                    <a:pt x="1393" y="545"/>
                    <a:pt x="1209" y="755"/>
                    <a:pt x="1209" y="1174"/>
                  </a:cubicBezTo>
                  <a:cubicBezTo>
                    <a:pt x="1209" y="2097"/>
                    <a:pt x="1209" y="2097"/>
                    <a:pt x="1209" y="2097"/>
                  </a:cubicBezTo>
                  <a:cubicBezTo>
                    <a:pt x="1209" y="2594"/>
                    <a:pt x="1037" y="2905"/>
                    <a:pt x="694" y="3029"/>
                  </a:cubicBezTo>
                  <a:cubicBezTo>
                    <a:pt x="694" y="3043"/>
                    <a:pt x="694" y="3043"/>
                    <a:pt x="694" y="3043"/>
                  </a:cubicBezTo>
                  <a:cubicBezTo>
                    <a:pt x="1037" y="3154"/>
                    <a:pt x="1209" y="3458"/>
                    <a:pt x="1209" y="3955"/>
                  </a:cubicBezTo>
                  <a:cubicBezTo>
                    <a:pt x="1209" y="4874"/>
                    <a:pt x="1209" y="4874"/>
                    <a:pt x="1209" y="4874"/>
                  </a:cubicBezTo>
                  <a:cubicBezTo>
                    <a:pt x="1209" y="5102"/>
                    <a:pt x="1251" y="5269"/>
                    <a:pt x="1335" y="5375"/>
                  </a:cubicBezTo>
                  <a:cubicBezTo>
                    <a:pt x="1419" y="5481"/>
                    <a:pt x="1561" y="5534"/>
                    <a:pt x="1762" y="5534"/>
                  </a:cubicBezTo>
                  <a:lnTo>
                    <a:pt x="1762" y="608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1" name="Freeform 389">
              <a:extLst>
                <a:ext uri="{FF2B5EF4-FFF2-40B4-BE49-F238E27FC236}">
                  <a16:creationId xmlns:a16="http://schemas.microsoft.com/office/drawing/2014/main" id="{71A9C758-81C8-4602-9414-B899FC7EC8EB}"/>
                </a:ext>
              </a:extLst>
            </p:cNvPr>
            <p:cNvSpPr>
              <a:spLocks/>
            </p:cNvSpPr>
            <p:nvPr/>
          </p:nvSpPr>
          <p:spPr bwMode="auto">
            <a:xfrm>
              <a:off x="1254" y="3388"/>
              <a:ext cx="104" cy="359"/>
            </a:xfrm>
            <a:custGeom>
              <a:avLst/>
              <a:gdLst>
                <a:gd name="T0" fmla="*/ 0 w 1762"/>
                <a:gd name="T1" fmla="*/ 5534 h 6080"/>
                <a:gd name="T2" fmla="*/ 427 w 1762"/>
                <a:gd name="T3" fmla="*/ 5375 h 6080"/>
                <a:gd name="T4" fmla="*/ 553 w 1762"/>
                <a:gd name="T5" fmla="*/ 4874 h 6080"/>
                <a:gd name="T6" fmla="*/ 553 w 1762"/>
                <a:gd name="T7" fmla="*/ 3955 h 6080"/>
                <a:gd name="T8" fmla="*/ 1068 w 1762"/>
                <a:gd name="T9" fmla="*/ 3043 h 6080"/>
                <a:gd name="T10" fmla="*/ 1068 w 1762"/>
                <a:gd name="T11" fmla="*/ 3029 h 6080"/>
                <a:gd name="T12" fmla="*/ 553 w 1762"/>
                <a:gd name="T13" fmla="*/ 2097 h 6080"/>
                <a:gd name="T14" fmla="*/ 553 w 1762"/>
                <a:gd name="T15" fmla="*/ 1174 h 6080"/>
                <a:gd name="T16" fmla="*/ 0 w 1762"/>
                <a:gd name="T17" fmla="*/ 545 h 6080"/>
                <a:gd name="T18" fmla="*/ 0 w 1762"/>
                <a:gd name="T19" fmla="*/ 0 h 6080"/>
                <a:gd name="T20" fmla="*/ 923 w 1762"/>
                <a:gd name="T21" fmla="*/ 286 h 6080"/>
                <a:gd name="T22" fmla="*/ 1223 w 1762"/>
                <a:gd name="T23" fmla="*/ 1174 h 6080"/>
                <a:gd name="T24" fmla="*/ 1223 w 1762"/>
                <a:gd name="T25" fmla="*/ 2090 h 6080"/>
                <a:gd name="T26" fmla="*/ 1762 w 1762"/>
                <a:gd name="T27" fmla="*/ 2774 h 6080"/>
                <a:gd name="T28" fmla="*/ 1762 w 1762"/>
                <a:gd name="T29" fmla="*/ 3306 h 6080"/>
                <a:gd name="T30" fmla="*/ 1223 w 1762"/>
                <a:gd name="T31" fmla="*/ 3955 h 6080"/>
                <a:gd name="T32" fmla="*/ 1223 w 1762"/>
                <a:gd name="T33" fmla="*/ 4933 h 6080"/>
                <a:gd name="T34" fmla="*/ 928 w 1762"/>
                <a:gd name="T35" fmla="*/ 5810 h 6080"/>
                <a:gd name="T36" fmla="*/ 0 w 1762"/>
                <a:gd name="T37" fmla="*/ 6080 h 6080"/>
                <a:gd name="T38" fmla="*/ 0 w 1762"/>
                <a:gd name="T39" fmla="*/ 5534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2" h="6080">
                  <a:moveTo>
                    <a:pt x="0" y="5534"/>
                  </a:moveTo>
                  <a:cubicBezTo>
                    <a:pt x="201" y="5534"/>
                    <a:pt x="343" y="5481"/>
                    <a:pt x="427" y="5375"/>
                  </a:cubicBezTo>
                  <a:cubicBezTo>
                    <a:pt x="511" y="5269"/>
                    <a:pt x="553" y="5102"/>
                    <a:pt x="553" y="4874"/>
                  </a:cubicBezTo>
                  <a:cubicBezTo>
                    <a:pt x="553" y="3955"/>
                    <a:pt x="553" y="3955"/>
                    <a:pt x="553" y="3955"/>
                  </a:cubicBezTo>
                  <a:cubicBezTo>
                    <a:pt x="553" y="3458"/>
                    <a:pt x="725" y="3154"/>
                    <a:pt x="1068" y="3043"/>
                  </a:cubicBezTo>
                  <a:cubicBezTo>
                    <a:pt x="1068" y="3029"/>
                    <a:pt x="1068" y="3029"/>
                    <a:pt x="1068" y="3029"/>
                  </a:cubicBezTo>
                  <a:cubicBezTo>
                    <a:pt x="725" y="2905"/>
                    <a:pt x="553" y="2594"/>
                    <a:pt x="553" y="2097"/>
                  </a:cubicBezTo>
                  <a:cubicBezTo>
                    <a:pt x="553" y="1174"/>
                    <a:pt x="553" y="1174"/>
                    <a:pt x="553" y="1174"/>
                  </a:cubicBezTo>
                  <a:cubicBezTo>
                    <a:pt x="553" y="755"/>
                    <a:pt x="369" y="545"/>
                    <a:pt x="0" y="545"/>
                  </a:cubicBezTo>
                  <a:cubicBezTo>
                    <a:pt x="0" y="0"/>
                    <a:pt x="0" y="0"/>
                    <a:pt x="0" y="0"/>
                  </a:cubicBezTo>
                  <a:cubicBezTo>
                    <a:pt x="415" y="0"/>
                    <a:pt x="722" y="95"/>
                    <a:pt x="923" y="286"/>
                  </a:cubicBezTo>
                  <a:cubicBezTo>
                    <a:pt x="1123" y="478"/>
                    <a:pt x="1223" y="773"/>
                    <a:pt x="1223" y="1174"/>
                  </a:cubicBezTo>
                  <a:cubicBezTo>
                    <a:pt x="1223" y="2090"/>
                    <a:pt x="1223" y="2090"/>
                    <a:pt x="1223" y="2090"/>
                  </a:cubicBezTo>
                  <a:cubicBezTo>
                    <a:pt x="1223" y="2546"/>
                    <a:pt x="1403" y="2774"/>
                    <a:pt x="1762" y="2774"/>
                  </a:cubicBezTo>
                  <a:cubicBezTo>
                    <a:pt x="1762" y="3306"/>
                    <a:pt x="1762" y="3306"/>
                    <a:pt x="1762" y="3306"/>
                  </a:cubicBezTo>
                  <a:cubicBezTo>
                    <a:pt x="1403" y="3306"/>
                    <a:pt x="1223" y="3522"/>
                    <a:pt x="1223" y="3955"/>
                  </a:cubicBezTo>
                  <a:cubicBezTo>
                    <a:pt x="1223" y="4933"/>
                    <a:pt x="1223" y="4933"/>
                    <a:pt x="1223" y="4933"/>
                  </a:cubicBezTo>
                  <a:cubicBezTo>
                    <a:pt x="1223" y="5338"/>
                    <a:pt x="1125" y="5631"/>
                    <a:pt x="928" y="5810"/>
                  </a:cubicBezTo>
                  <a:cubicBezTo>
                    <a:pt x="731" y="5990"/>
                    <a:pt x="422" y="6080"/>
                    <a:pt x="0" y="6080"/>
                  </a:cubicBezTo>
                  <a:lnTo>
                    <a:pt x="0" y="55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12" name="Group 48">
            <a:extLst>
              <a:ext uri="{FF2B5EF4-FFF2-40B4-BE49-F238E27FC236}">
                <a16:creationId xmlns:a16="http://schemas.microsoft.com/office/drawing/2014/main" id="{BA4CFD93-F616-4014-B831-B236CE772F39}"/>
              </a:ext>
            </a:extLst>
          </p:cNvPr>
          <p:cNvGrpSpPr>
            <a:grpSpLocks noChangeAspect="1"/>
          </p:cNvGrpSpPr>
          <p:nvPr/>
        </p:nvGrpSpPr>
        <p:grpSpPr bwMode="auto">
          <a:xfrm>
            <a:off x="940346" y="1413070"/>
            <a:ext cx="485265" cy="455713"/>
            <a:chOff x="2208" y="1009"/>
            <a:chExt cx="312" cy="293"/>
          </a:xfrm>
          <a:solidFill>
            <a:srgbClr val="50E6FF"/>
          </a:solidFill>
        </p:grpSpPr>
        <p:sp>
          <p:nvSpPr>
            <p:cNvPr id="113" name="Rectangle 49">
              <a:extLst>
                <a:ext uri="{FF2B5EF4-FFF2-40B4-BE49-F238E27FC236}">
                  <a16:creationId xmlns:a16="http://schemas.microsoft.com/office/drawing/2014/main" id="{64EEE568-6E56-4E43-BC3C-1B4281F46786}"/>
                </a:ext>
              </a:extLst>
            </p:cNvPr>
            <p:cNvSpPr>
              <a:spLocks noChangeArrowheads="1"/>
            </p:cNvSpPr>
            <p:nvPr/>
          </p:nvSpPr>
          <p:spPr bwMode="auto">
            <a:xfrm>
              <a:off x="2208" y="1009"/>
              <a:ext cx="312" cy="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4" name="Rectangle 50">
              <a:extLst>
                <a:ext uri="{FF2B5EF4-FFF2-40B4-BE49-F238E27FC236}">
                  <a16:creationId xmlns:a16="http://schemas.microsoft.com/office/drawing/2014/main" id="{76CC5100-348E-49A8-8AFA-AA33EE353A9E}"/>
                </a:ext>
              </a:extLst>
            </p:cNvPr>
            <p:cNvSpPr>
              <a:spLocks noChangeArrowheads="1"/>
            </p:cNvSpPr>
            <p:nvPr/>
          </p:nvSpPr>
          <p:spPr bwMode="auto">
            <a:xfrm>
              <a:off x="2208" y="1087"/>
              <a:ext cx="312" cy="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5" name="Rectangle 51">
              <a:extLst>
                <a:ext uri="{FF2B5EF4-FFF2-40B4-BE49-F238E27FC236}">
                  <a16:creationId xmlns:a16="http://schemas.microsoft.com/office/drawing/2014/main" id="{D973A0DB-EDC9-4792-9A90-1D9105C43F5C}"/>
                </a:ext>
              </a:extLst>
            </p:cNvPr>
            <p:cNvSpPr>
              <a:spLocks noChangeArrowheads="1"/>
            </p:cNvSpPr>
            <p:nvPr/>
          </p:nvSpPr>
          <p:spPr bwMode="auto">
            <a:xfrm>
              <a:off x="2208" y="1165"/>
              <a:ext cx="312" cy="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6" name="Rectangle 52">
              <a:extLst>
                <a:ext uri="{FF2B5EF4-FFF2-40B4-BE49-F238E27FC236}">
                  <a16:creationId xmlns:a16="http://schemas.microsoft.com/office/drawing/2014/main" id="{F158F6B0-E724-4F11-8201-528FE2BA3E2C}"/>
                </a:ext>
              </a:extLst>
            </p:cNvPr>
            <p:cNvSpPr>
              <a:spLocks noChangeArrowheads="1"/>
            </p:cNvSpPr>
            <p:nvPr/>
          </p:nvSpPr>
          <p:spPr bwMode="auto">
            <a:xfrm>
              <a:off x="2208" y="1243"/>
              <a:ext cx="312" cy="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7" name="Oval 53">
              <a:extLst>
                <a:ext uri="{FF2B5EF4-FFF2-40B4-BE49-F238E27FC236}">
                  <a16:creationId xmlns:a16="http://schemas.microsoft.com/office/drawing/2014/main" id="{E3DF084D-3D5A-44CC-91AA-E277D05411E2}"/>
                </a:ext>
              </a:extLst>
            </p:cNvPr>
            <p:cNvSpPr>
              <a:spLocks noChangeArrowheads="1"/>
            </p:cNvSpPr>
            <p:nvPr/>
          </p:nvSpPr>
          <p:spPr bwMode="auto">
            <a:xfrm>
              <a:off x="2227" y="1258"/>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8" name="Oval 54">
              <a:extLst>
                <a:ext uri="{FF2B5EF4-FFF2-40B4-BE49-F238E27FC236}">
                  <a16:creationId xmlns:a16="http://schemas.microsoft.com/office/drawing/2014/main" id="{DAFE2D75-3C55-4EA6-BBE7-E9517740B468}"/>
                </a:ext>
              </a:extLst>
            </p:cNvPr>
            <p:cNvSpPr>
              <a:spLocks noChangeArrowheads="1"/>
            </p:cNvSpPr>
            <p:nvPr/>
          </p:nvSpPr>
          <p:spPr bwMode="auto">
            <a:xfrm>
              <a:off x="2271" y="1258"/>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9" name="Oval 55">
              <a:extLst>
                <a:ext uri="{FF2B5EF4-FFF2-40B4-BE49-F238E27FC236}">
                  <a16:creationId xmlns:a16="http://schemas.microsoft.com/office/drawing/2014/main" id="{7CCDA539-E957-42BE-9028-7623CAD51543}"/>
                </a:ext>
              </a:extLst>
            </p:cNvPr>
            <p:cNvSpPr>
              <a:spLocks noChangeArrowheads="1"/>
            </p:cNvSpPr>
            <p:nvPr/>
          </p:nvSpPr>
          <p:spPr bwMode="auto">
            <a:xfrm>
              <a:off x="2315" y="1258"/>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0" name="Oval 56">
              <a:extLst>
                <a:ext uri="{FF2B5EF4-FFF2-40B4-BE49-F238E27FC236}">
                  <a16:creationId xmlns:a16="http://schemas.microsoft.com/office/drawing/2014/main" id="{F5B10BE3-CDA1-4DBF-9CEE-C81A47BD1A24}"/>
                </a:ext>
              </a:extLst>
            </p:cNvPr>
            <p:cNvSpPr>
              <a:spLocks noChangeArrowheads="1"/>
            </p:cNvSpPr>
            <p:nvPr/>
          </p:nvSpPr>
          <p:spPr bwMode="auto">
            <a:xfrm>
              <a:off x="2227" y="1180"/>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1" name="Oval 57">
              <a:extLst>
                <a:ext uri="{FF2B5EF4-FFF2-40B4-BE49-F238E27FC236}">
                  <a16:creationId xmlns:a16="http://schemas.microsoft.com/office/drawing/2014/main" id="{9C16E0D1-FE2B-4A58-84BC-8682F5C04330}"/>
                </a:ext>
              </a:extLst>
            </p:cNvPr>
            <p:cNvSpPr>
              <a:spLocks noChangeArrowheads="1"/>
            </p:cNvSpPr>
            <p:nvPr/>
          </p:nvSpPr>
          <p:spPr bwMode="auto">
            <a:xfrm>
              <a:off x="2271" y="1180"/>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2" name="Oval 58">
              <a:extLst>
                <a:ext uri="{FF2B5EF4-FFF2-40B4-BE49-F238E27FC236}">
                  <a16:creationId xmlns:a16="http://schemas.microsoft.com/office/drawing/2014/main" id="{7FDB78B0-BB83-440E-8B20-6D869C71E90F}"/>
                </a:ext>
              </a:extLst>
            </p:cNvPr>
            <p:cNvSpPr>
              <a:spLocks noChangeArrowheads="1"/>
            </p:cNvSpPr>
            <p:nvPr/>
          </p:nvSpPr>
          <p:spPr bwMode="auto">
            <a:xfrm>
              <a:off x="2315" y="1180"/>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3" name="Oval 59">
              <a:extLst>
                <a:ext uri="{FF2B5EF4-FFF2-40B4-BE49-F238E27FC236}">
                  <a16:creationId xmlns:a16="http://schemas.microsoft.com/office/drawing/2014/main" id="{77E3C635-1B1C-4F16-BFEF-838769C3FCAB}"/>
                </a:ext>
              </a:extLst>
            </p:cNvPr>
            <p:cNvSpPr>
              <a:spLocks noChangeArrowheads="1"/>
            </p:cNvSpPr>
            <p:nvPr/>
          </p:nvSpPr>
          <p:spPr bwMode="auto">
            <a:xfrm>
              <a:off x="2227" y="1102"/>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4" name="Oval 60">
              <a:extLst>
                <a:ext uri="{FF2B5EF4-FFF2-40B4-BE49-F238E27FC236}">
                  <a16:creationId xmlns:a16="http://schemas.microsoft.com/office/drawing/2014/main" id="{BBE86DED-A6DB-4D2A-AD0A-AF0A178A43B9}"/>
                </a:ext>
              </a:extLst>
            </p:cNvPr>
            <p:cNvSpPr>
              <a:spLocks noChangeArrowheads="1"/>
            </p:cNvSpPr>
            <p:nvPr/>
          </p:nvSpPr>
          <p:spPr bwMode="auto">
            <a:xfrm>
              <a:off x="2271" y="1102"/>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5" name="Oval 61">
              <a:extLst>
                <a:ext uri="{FF2B5EF4-FFF2-40B4-BE49-F238E27FC236}">
                  <a16:creationId xmlns:a16="http://schemas.microsoft.com/office/drawing/2014/main" id="{04DF5BC9-68C1-4599-9064-A16E537994EC}"/>
                </a:ext>
              </a:extLst>
            </p:cNvPr>
            <p:cNvSpPr>
              <a:spLocks noChangeArrowheads="1"/>
            </p:cNvSpPr>
            <p:nvPr/>
          </p:nvSpPr>
          <p:spPr bwMode="auto">
            <a:xfrm>
              <a:off x="2315" y="110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6" name="Oval 62">
              <a:extLst>
                <a:ext uri="{FF2B5EF4-FFF2-40B4-BE49-F238E27FC236}">
                  <a16:creationId xmlns:a16="http://schemas.microsoft.com/office/drawing/2014/main" id="{2E0CCC85-F7CD-488B-8F9B-1657B1E1B614}"/>
                </a:ext>
              </a:extLst>
            </p:cNvPr>
            <p:cNvSpPr>
              <a:spLocks noChangeArrowheads="1"/>
            </p:cNvSpPr>
            <p:nvPr/>
          </p:nvSpPr>
          <p:spPr bwMode="auto">
            <a:xfrm>
              <a:off x="2227" y="1024"/>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7" name="Oval 63">
              <a:extLst>
                <a:ext uri="{FF2B5EF4-FFF2-40B4-BE49-F238E27FC236}">
                  <a16:creationId xmlns:a16="http://schemas.microsoft.com/office/drawing/2014/main" id="{FE789EF7-C69E-438D-B273-BF50AE492D28}"/>
                </a:ext>
              </a:extLst>
            </p:cNvPr>
            <p:cNvSpPr>
              <a:spLocks noChangeArrowheads="1"/>
            </p:cNvSpPr>
            <p:nvPr/>
          </p:nvSpPr>
          <p:spPr bwMode="auto">
            <a:xfrm>
              <a:off x="2271" y="1024"/>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8" name="Oval 64">
              <a:extLst>
                <a:ext uri="{FF2B5EF4-FFF2-40B4-BE49-F238E27FC236}">
                  <a16:creationId xmlns:a16="http://schemas.microsoft.com/office/drawing/2014/main" id="{597A871A-81B2-42A3-BB28-D49AB2AC73C8}"/>
                </a:ext>
              </a:extLst>
            </p:cNvPr>
            <p:cNvSpPr>
              <a:spLocks noChangeArrowheads="1"/>
            </p:cNvSpPr>
            <p:nvPr/>
          </p:nvSpPr>
          <p:spPr bwMode="auto">
            <a:xfrm>
              <a:off x="2315" y="1024"/>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29" name="Group 128">
            <a:extLst>
              <a:ext uri="{FF2B5EF4-FFF2-40B4-BE49-F238E27FC236}">
                <a16:creationId xmlns:a16="http://schemas.microsoft.com/office/drawing/2014/main" id="{315B62EA-D74E-46D1-8A9D-9B8D59C848F3}"/>
              </a:ext>
            </a:extLst>
          </p:cNvPr>
          <p:cNvGrpSpPr/>
          <p:nvPr/>
        </p:nvGrpSpPr>
        <p:grpSpPr>
          <a:xfrm>
            <a:off x="3215266" y="1386286"/>
            <a:ext cx="533791" cy="504765"/>
            <a:chOff x="3903471" y="2056738"/>
            <a:chExt cx="692353" cy="654706"/>
          </a:xfrm>
        </p:grpSpPr>
        <p:grpSp>
          <p:nvGrpSpPr>
            <p:cNvPr id="130" name="Group 129">
              <a:extLst>
                <a:ext uri="{FF2B5EF4-FFF2-40B4-BE49-F238E27FC236}">
                  <a16:creationId xmlns:a16="http://schemas.microsoft.com/office/drawing/2014/main" id="{952E6EF7-A2B3-48FA-8528-721EEA542909}"/>
                </a:ext>
              </a:extLst>
            </p:cNvPr>
            <p:cNvGrpSpPr/>
            <p:nvPr/>
          </p:nvGrpSpPr>
          <p:grpSpPr>
            <a:xfrm>
              <a:off x="3903471" y="2580518"/>
              <a:ext cx="692353" cy="130926"/>
              <a:chOff x="3903471" y="2580518"/>
              <a:chExt cx="692353" cy="130926"/>
            </a:xfrm>
          </p:grpSpPr>
          <p:sp>
            <p:nvSpPr>
              <p:cNvPr id="142" name="Rectangle 52">
                <a:extLst>
                  <a:ext uri="{FF2B5EF4-FFF2-40B4-BE49-F238E27FC236}">
                    <a16:creationId xmlns:a16="http://schemas.microsoft.com/office/drawing/2014/main" id="{4590C109-7433-41B1-9530-451F5CE7F345}"/>
                  </a:ext>
                </a:extLst>
              </p:cNvPr>
              <p:cNvSpPr>
                <a:spLocks noChangeArrowheads="1"/>
              </p:cNvSpPr>
              <p:nvPr/>
            </p:nvSpPr>
            <p:spPr bwMode="auto">
              <a:xfrm>
                <a:off x="3903471" y="2580518"/>
                <a:ext cx="692353" cy="13092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prstClr val="black"/>
                  </a:solidFill>
                  <a:effectLst/>
                  <a:uLnTx/>
                  <a:uFillTx/>
                </a:endParaRPr>
              </a:p>
            </p:txBody>
          </p:sp>
          <p:sp>
            <p:nvSpPr>
              <p:cNvPr id="143" name="Oval 53">
                <a:extLst>
                  <a:ext uri="{FF2B5EF4-FFF2-40B4-BE49-F238E27FC236}">
                    <a16:creationId xmlns:a16="http://schemas.microsoft.com/office/drawing/2014/main" id="{D5E044EC-98CF-40F2-AA72-48A9BB848E70}"/>
                  </a:ext>
                </a:extLst>
              </p:cNvPr>
              <p:cNvSpPr>
                <a:spLocks noChangeArrowheads="1"/>
              </p:cNvSpPr>
              <p:nvPr/>
            </p:nvSpPr>
            <p:spPr bwMode="auto">
              <a:xfrm>
                <a:off x="3945634" y="2613805"/>
                <a:ext cx="66572" cy="6435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prstClr val="black"/>
                  </a:solidFill>
                  <a:effectLst/>
                  <a:uLnTx/>
                  <a:uFillTx/>
                </a:endParaRPr>
              </a:p>
            </p:txBody>
          </p:sp>
          <p:sp>
            <p:nvSpPr>
              <p:cNvPr id="144" name="Oval 54">
                <a:extLst>
                  <a:ext uri="{FF2B5EF4-FFF2-40B4-BE49-F238E27FC236}">
                    <a16:creationId xmlns:a16="http://schemas.microsoft.com/office/drawing/2014/main" id="{AFF7799D-BC9E-47C2-84B4-0EF3AE8ECAA1}"/>
                  </a:ext>
                </a:extLst>
              </p:cNvPr>
              <p:cNvSpPr>
                <a:spLocks noChangeArrowheads="1"/>
              </p:cNvSpPr>
              <p:nvPr/>
            </p:nvSpPr>
            <p:spPr bwMode="auto">
              <a:xfrm>
                <a:off x="4043273" y="2613805"/>
                <a:ext cx="66572" cy="6435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prstClr val="black"/>
                  </a:solidFill>
                  <a:effectLst/>
                  <a:uLnTx/>
                  <a:uFillTx/>
                </a:endParaRPr>
              </a:p>
            </p:txBody>
          </p:sp>
          <p:sp>
            <p:nvSpPr>
              <p:cNvPr id="145" name="Oval 55">
                <a:extLst>
                  <a:ext uri="{FF2B5EF4-FFF2-40B4-BE49-F238E27FC236}">
                    <a16:creationId xmlns:a16="http://schemas.microsoft.com/office/drawing/2014/main" id="{F95D7425-83D6-474F-AFF0-D0643B3A0260}"/>
                  </a:ext>
                </a:extLst>
              </p:cNvPr>
              <p:cNvSpPr>
                <a:spLocks noChangeArrowheads="1"/>
              </p:cNvSpPr>
              <p:nvPr/>
            </p:nvSpPr>
            <p:spPr bwMode="auto">
              <a:xfrm>
                <a:off x="4140913" y="2613805"/>
                <a:ext cx="64353" cy="6435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prstClr val="black"/>
                  </a:solidFill>
                  <a:effectLst/>
                  <a:uLnTx/>
                  <a:uFillTx/>
                </a:endParaRPr>
              </a:p>
            </p:txBody>
          </p:sp>
        </p:grpSp>
        <p:grpSp>
          <p:nvGrpSpPr>
            <p:cNvPr id="131" name="Group 130">
              <a:extLst>
                <a:ext uri="{FF2B5EF4-FFF2-40B4-BE49-F238E27FC236}">
                  <a16:creationId xmlns:a16="http://schemas.microsoft.com/office/drawing/2014/main" id="{42058069-249A-450C-BF3F-C33DBFCAD201}"/>
                </a:ext>
              </a:extLst>
            </p:cNvPr>
            <p:cNvGrpSpPr/>
            <p:nvPr/>
          </p:nvGrpSpPr>
          <p:grpSpPr>
            <a:xfrm>
              <a:off x="4034337" y="2056738"/>
              <a:ext cx="430620" cy="430620"/>
              <a:chOff x="1716088" y="1693863"/>
              <a:chExt cx="279400" cy="279400"/>
            </a:xfrm>
          </p:grpSpPr>
          <p:sp>
            <p:nvSpPr>
              <p:cNvPr id="132" name="Rectangle 26">
                <a:extLst>
                  <a:ext uri="{FF2B5EF4-FFF2-40B4-BE49-F238E27FC236}">
                    <a16:creationId xmlns:a16="http://schemas.microsoft.com/office/drawing/2014/main" id="{2997851B-CB08-4432-ACBB-9F6B1B5C51B8}"/>
                  </a:ext>
                </a:extLst>
              </p:cNvPr>
              <p:cNvSpPr>
                <a:spLocks noChangeArrowheads="1"/>
              </p:cNvSpPr>
              <p:nvPr/>
            </p:nvSpPr>
            <p:spPr bwMode="auto">
              <a:xfrm>
                <a:off x="1716088" y="1849438"/>
                <a:ext cx="47625"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3" name="Rectangle 27">
                <a:extLst>
                  <a:ext uri="{FF2B5EF4-FFF2-40B4-BE49-F238E27FC236}">
                    <a16:creationId xmlns:a16="http://schemas.microsoft.com/office/drawing/2014/main" id="{D01661CE-3B1E-4A4A-A74D-77B730DC89EE}"/>
                  </a:ext>
                </a:extLst>
              </p:cNvPr>
              <p:cNvSpPr>
                <a:spLocks noChangeArrowheads="1"/>
              </p:cNvSpPr>
              <p:nvPr/>
            </p:nvSpPr>
            <p:spPr bwMode="auto">
              <a:xfrm>
                <a:off x="1793876" y="1849438"/>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4" name="Rectangle 28">
                <a:extLst>
                  <a:ext uri="{FF2B5EF4-FFF2-40B4-BE49-F238E27FC236}">
                    <a16:creationId xmlns:a16="http://schemas.microsoft.com/office/drawing/2014/main" id="{01663987-7FE9-4FF6-A812-6E9E5E2D7086}"/>
                  </a:ext>
                </a:extLst>
              </p:cNvPr>
              <p:cNvSpPr>
                <a:spLocks noChangeArrowheads="1"/>
              </p:cNvSpPr>
              <p:nvPr/>
            </p:nvSpPr>
            <p:spPr bwMode="auto">
              <a:xfrm>
                <a:off x="1716088" y="1925638"/>
                <a:ext cx="47625"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5" name="Rectangle 29">
                <a:extLst>
                  <a:ext uri="{FF2B5EF4-FFF2-40B4-BE49-F238E27FC236}">
                    <a16:creationId xmlns:a16="http://schemas.microsoft.com/office/drawing/2014/main" id="{D386CF0D-9D23-4C5A-A8AC-B5264B85A566}"/>
                  </a:ext>
                </a:extLst>
              </p:cNvPr>
              <p:cNvSpPr>
                <a:spLocks noChangeArrowheads="1"/>
              </p:cNvSpPr>
              <p:nvPr/>
            </p:nvSpPr>
            <p:spPr bwMode="auto">
              <a:xfrm>
                <a:off x="1793876" y="192563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6" name="Rectangle 30">
                <a:extLst>
                  <a:ext uri="{FF2B5EF4-FFF2-40B4-BE49-F238E27FC236}">
                    <a16:creationId xmlns:a16="http://schemas.microsoft.com/office/drawing/2014/main" id="{7CDF534F-964F-49C3-8937-FC6D2D671773}"/>
                  </a:ext>
                </a:extLst>
              </p:cNvPr>
              <p:cNvSpPr>
                <a:spLocks noChangeArrowheads="1"/>
              </p:cNvSpPr>
              <p:nvPr/>
            </p:nvSpPr>
            <p:spPr bwMode="auto">
              <a:xfrm>
                <a:off x="1871663" y="1849438"/>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7" name="Rectangle 31">
                <a:extLst>
                  <a:ext uri="{FF2B5EF4-FFF2-40B4-BE49-F238E27FC236}">
                    <a16:creationId xmlns:a16="http://schemas.microsoft.com/office/drawing/2014/main" id="{E30C67BB-788A-451A-BB10-3D19E4C8E8CA}"/>
                  </a:ext>
                </a:extLst>
              </p:cNvPr>
              <p:cNvSpPr>
                <a:spLocks noChangeArrowheads="1"/>
              </p:cNvSpPr>
              <p:nvPr/>
            </p:nvSpPr>
            <p:spPr bwMode="auto">
              <a:xfrm>
                <a:off x="1716088" y="1771651"/>
                <a:ext cx="47625"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8" name="Rectangle 32">
                <a:extLst>
                  <a:ext uri="{FF2B5EF4-FFF2-40B4-BE49-F238E27FC236}">
                    <a16:creationId xmlns:a16="http://schemas.microsoft.com/office/drawing/2014/main" id="{FEA3EE47-E986-4EDC-AF81-1197101EE360}"/>
                  </a:ext>
                </a:extLst>
              </p:cNvPr>
              <p:cNvSpPr>
                <a:spLocks noChangeArrowheads="1"/>
              </p:cNvSpPr>
              <p:nvPr/>
            </p:nvSpPr>
            <p:spPr bwMode="auto">
              <a:xfrm>
                <a:off x="1793876" y="1771651"/>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9" name="Rectangle 33">
                <a:extLst>
                  <a:ext uri="{FF2B5EF4-FFF2-40B4-BE49-F238E27FC236}">
                    <a16:creationId xmlns:a16="http://schemas.microsoft.com/office/drawing/2014/main" id="{C7A6E070-E175-448F-B73E-106D78D0A96F}"/>
                  </a:ext>
                </a:extLst>
              </p:cNvPr>
              <p:cNvSpPr>
                <a:spLocks noChangeArrowheads="1"/>
              </p:cNvSpPr>
              <p:nvPr/>
            </p:nvSpPr>
            <p:spPr bwMode="auto">
              <a:xfrm>
                <a:off x="1716088" y="1693863"/>
                <a:ext cx="47625"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0" name="Rectangle 34">
                <a:extLst>
                  <a:ext uri="{FF2B5EF4-FFF2-40B4-BE49-F238E27FC236}">
                    <a16:creationId xmlns:a16="http://schemas.microsoft.com/office/drawing/2014/main" id="{1B9E485C-5A00-4709-B97A-632F8508D720}"/>
                  </a:ext>
                </a:extLst>
              </p:cNvPr>
              <p:cNvSpPr>
                <a:spLocks noChangeArrowheads="1"/>
              </p:cNvSpPr>
              <p:nvPr/>
            </p:nvSpPr>
            <p:spPr bwMode="auto">
              <a:xfrm>
                <a:off x="1871663" y="192563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1" name="Rectangle 35">
                <a:extLst>
                  <a:ext uri="{FF2B5EF4-FFF2-40B4-BE49-F238E27FC236}">
                    <a16:creationId xmlns:a16="http://schemas.microsoft.com/office/drawing/2014/main" id="{A75F7BD9-0715-415C-AFF1-E80A51285347}"/>
                  </a:ext>
                </a:extLst>
              </p:cNvPr>
              <p:cNvSpPr>
                <a:spLocks noChangeArrowheads="1"/>
              </p:cNvSpPr>
              <p:nvPr/>
            </p:nvSpPr>
            <p:spPr bwMode="auto">
              <a:xfrm>
                <a:off x="1947863" y="1925638"/>
                <a:ext cx="47625"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sp>
        <p:nvSpPr>
          <p:cNvPr id="146" name="Oval 145">
            <a:extLst>
              <a:ext uri="{FF2B5EF4-FFF2-40B4-BE49-F238E27FC236}">
                <a16:creationId xmlns:a16="http://schemas.microsoft.com/office/drawing/2014/main" id="{B2FC2BEE-AF90-4084-BFBF-8A61350D54FC}"/>
              </a:ext>
            </a:extLst>
          </p:cNvPr>
          <p:cNvSpPr/>
          <p:nvPr/>
        </p:nvSpPr>
        <p:spPr bwMode="auto">
          <a:xfrm>
            <a:off x="3409507" y="1982889"/>
            <a:ext cx="145307" cy="145307"/>
          </a:xfrm>
          <a:prstGeom prst="ellipse">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7" name="Straight Arrow Connector 146">
            <a:extLst>
              <a:ext uri="{FF2B5EF4-FFF2-40B4-BE49-F238E27FC236}">
                <a16:creationId xmlns:a16="http://schemas.microsoft.com/office/drawing/2014/main" id="{70FFE919-EB42-4877-B8BC-C8C2FC6CCA2F}"/>
              </a:ext>
            </a:extLst>
          </p:cNvPr>
          <p:cNvCxnSpPr>
            <a:cxnSpLocks/>
          </p:cNvCxnSpPr>
          <p:nvPr/>
        </p:nvCxnSpPr>
        <p:spPr>
          <a:xfrm>
            <a:off x="604565" y="6117568"/>
            <a:ext cx="11227344" cy="0"/>
          </a:xfrm>
          <a:prstGeom prst="straightConnector1">
            <a:avLst/>
          </a:prstGeom>
          <a:noFill/>
          <a:ln w="12700" cap="flat" cmpd="sng" algn="ctr">
            <a:solidFill>
              <a:srgbClr val="3C3C41"/>
            </a:solidFill>
            <a:prstDash val="solid"/>
            <a:round/>
            <a:headEnd type="triangle" w="med" len="med"/>
            <a:tailEnd type="triangle" w="med" len="med"/>
          </a:ln>
          <a:effectLst/>
        </p:spPr>
      </p:cxnSp>
      <p:grpSp>
        <p:nvGrpSpPr>
          <p:cNvPr id="154" name="Group 153">
            <a:extLst>
              <a:ext uri="{FF2B5EF4-FFF2-40B4-BE49-F238E27FC236}">
                <a16:creationId xmlns:a16="http://schemas.microsoft.com/office/drawing/2014/main" id="{C59B969F-2525-4D13-A965-FF6629F7CC0E}"/>
              </a:ext>
            </a:extLst>
          </p:cNvPr>
          <p:cNvGrpSpPr/>
          <p:nvPr/>
        </p:nvGrpSpPr>
        <p:grpSpPr>
          <a:xfrm>
            <a:off x="2081029" y="3473473"/>
            <a:ext cx="1429538" cy="1348757"/>
            <a:chOff x="4149858" y="3191903"/>
            <a:chExt cx="1429538" cy="1348757"/>
          </a:xfrm>
        </p:grpSpPr>
        <p:pic>
          <p:nvPicPr>
            <p:cNvPr id="155" name="Graphic 154">
              <a:extLst>
                <a:ext uri="{FF2B5EF4-FFF2-40B4-BE49-F238E27FC236}">
                  <a16:creationId xmlns:a16="http://schemas.microsoft.com/office/drawing/2014/main" id="{28899A93-E7FB-4879-BF42-CAA1F91E75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11949" y="3191903"/>
              <a:ext cx="757821" cy="757821"/>
            </a:xfrm>
            <a:prstGeom prst="rect">
              <a:avLst/>
            </a:prstGeom>
          </p:spPr>
        </p:pic>
        <p:sp>
          <p:nvSpPr>
            <p:cNvPr id="156" name="TextBox 155">
              <a:extLst>
                <a:ext uri="{FF2B5EF4-FFF2-40B4-BE49-F238E27FC236}">
                  <a16:creationId xmlns:a16="http://schemas.microsoft.com/office/drawing/2014/main" id="{65FC5C27-6465-4C9B-8C00-BA126C4D64E5}"/>
                </a:ext>
              </a:extLst>
            </p:cNvPr>
            <p:cNvSpPr txBox="1"/>
            <p:nvPr/>
          </p:nvSpPr>
          <p:spPr>
            <a:xfrm>
              <a:off x="4149858" y="4078995"/>
              <a:ext cx="1429538" cy="461665"/>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r>
                <a:rPr lang="en-US" sz="1200">
                  <a:solidFill>
                    <a:schemeClr val="accent1"/>
                  </a:solidFill>
                </a:rPr>
                <a:t>Azure Kubernetes</a:t>
              </a:r>
            </a:p>
            <a:p>
              <a:r>
                <a:rPr lang="en-US" sz="1200">
                  <a:solidFill>
                    <a:schemeClr val="accent1"/>
                  </a:solidFill>
                </a:rPr>
                <a:t>Service</a:t>
              </a:r>
            </a:p>
          </p:txBody>
        </p:sp>
      </p:grpSp>
      <p:grpSp>
        <p:nvGrpSpPr>
          <p:cNvPr id="157" name="Group 156">
            <a:extLst>
              <a:ext uri="{FF2B5EF4-FFF2-40B4-BE49-F238E27FC236}">
                <a16:creationId xmlns:a16="http://schemas.microsoft.com/office/drawing/2014/main" id="{AE83094D-4BEC-40B0-8423-C05B2086F199}"/>
              </a:ext>
            </a:extLst>
          </p:cNvPr>
          <p:cNvGrpSpPr/>
          <p:nvPr/>
        </p:nvGrpSpPr>
        <p:grpSpPr>
          <a:xfrm>
            <a:off x="188361" y="3496266"/>
            <a:ext cx="1840528" cy="1152017"/>
            <a:chOff x="1277411" y="3191903"/>
            <a:chExt cx="1840528" cy="1152017"/>
          </a:xfrm>
        </p:grpSpPr>
        <p:pic>
          <p:nvPicPr>
            <p:cNvPr id="158" name="Graphic 157">
              <a:extLst>
                <a:ext uri="{FF2B5EF4-FFF2-40B4-BE49-F238E27FC236}">
                  <a16:creationId xmlns:a16="http://schemas.microsoft.com/office/drawing/2014/main" id="{04672A7B-644E-47A3-92D3-3CE2ADB2C17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49519" y="3191903"/>
              <a:ext cx="757821" cy="757821"/>
            </a:xfrm>
            <a:prstGeom prst="rect">
              <a:avLst/>
            </a:prstGeom>
          </p:spPr>
        </p:pic>
        <p:sp>
          <p:nvSpPr>
            <p:cNvPr id="159" name="TextBox 158">
              <a:extLst>
                <a:ext uri="{FF2B5EF4-FFF2-40B4-BE49-F238E27FC236}">
                  <a16:creationId xmlns:a16="http://schemas.microsoft.com/office/drawing/2014/main" id="{2F1AD441-EC81-4E6F-8F57-CE7DEAE8600B}"/>
                </a:ext>
              </a:extLst>
            </p:cNvPr>
            <p:cNvSpPr txBox="1"/>
            <p:nvPr/>
          </p:nvSpPr>
          <p:spPr>
            <a:xfrm>
              <a:off x="1277411" y="4066921"/>
              <a:ext cx="1840528" cy="276999"/>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1200" kern="0">
                  <a:solidFill>
                    <a:schemeClr val="accent1"/>
                  </a:solidFill>
                  <a:latin typeface="Segoe UI Light"/>
                </a:rPr>
                <a:t>Virtual</a:t>
              </a:r>
              <a:r>
                <a:rPr kumimoji="0" lang="en-US" sz="1200" b="0" i="0" u="none" strike="noStrike" kern="0" cap="none" spc="0" normalizeH="0" baseline="0" noProof="0">
                  <a:ln>
                    <a:noFill/>
                  </a:ln>
                  <a:solidFill>
                    <a:schemeClr val="accent1"/>
                  </a:solidFill>
                  <a:effectLst/>
                  <a:uLnTx/>
                  <a:uFillTx/>
                </a:rPr>
                <a:t> </a:t>
              </a:r>
              <a:r>
                <a:rPr lang="en-US" sz="1200" kern="0">
                  <a:solidFill>
                    <a:schemeClr val="accent1"/>
                  </a:solidFill>
                  <a:latin typeface="Segoe UI Light"/>
                </a:rPr>
                <a:t>Machines </a:t>
              </a:r>
            </a:p>
          </p:txBody>
        </p:sp>
      </p:grpSp>
      <p:grpSp>
        <p:nvGrpSpPr>
          <p:cNvPr id="2" name="Group 1">
            <a:extLst>
              <a:ext uri="{FF2B5EF4-FFF2-40B4-BE49-F238E27FC236}">
                <a16:creationId xmlns:a16="http://schemas.microsoft.com/office/drawing/2014/main" id="{F8C885EA-3B9E-4544-AF01-A4452F7D414A}"/>
              </a:ext>
            </a:extLst>
          </p:cNvPr>
          <p:cNvGrpSpPr/>
          <p:nvPr/>
        </p:nvGrpSpPr>
        <p:grpSpPr>
          <a:xfrm>
            <a:off x="7319876" y="3473473"/>
            <a:ext cx="1840528" cy="1160211"/>
            <a:chOff x="9947510" y="3191903"/>
            <a:chExt cx="1840528" cy="1160211"/>
          </a:xfrm>
        </p:grpSpPr>
        <p:pic>
          <p:nvPicPr>
            <p:cNvPr id="160" name="Graphic 159">
              <a:extLst>
                <a:ext uri="{FF2B5EF4-FFF2-40B4-BE49-F238E27FC236}">
                  <a16:creationId xmlns:a16="http://schemas.microsoft.com/office/drawing/2014/main" id="{5A7BE6BC-B273-42E0-9D15-6540DB6BA6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47367" y="3191903"/>
              <a:ext cx="883212" cy="883212"/>
            </a:xfrm>
            <a:prstGeom prst="rect">
              <a:avLst/>
            </a:prstGeom>
          </p:spPr>
        </p:pic>
        <p:sp>
          <p:nvSpPr>
            <p:cNvPr id="161" name="TextBox 160">
              <a:extLst>
                <a:ext uri="{FF2B5EF4-FFF2-40B4-BE49-F238E27FC236}">
                  <a16:creationId xmlns:a16="http://schemas.microsoft.com/office/drawing/2014/main" id="{F6A61BB1-3294-41A2-8867-404754B576F4}"/>
                </a:ext>
              </a:extLst>
            </p:cNvPr>
            <p:cNvSpPr txBox="1"/>
            <p:nvPr/>
          </p:nvSpPr>
          <p:spPr>
            <a:xfrm>
              <a:off x="9947510" y="4075115"/>
              <a:ext cx="1840528" cy="276999"/>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r>
                <a:rPr lang="en-US" sz="1200">
                  <a:solidFill>
                    <a:schemeClr val="accent1"/>
                  </a:solidFill>
                </a:rPr>
                <a:t>Azure Functions</a:t>
              </a:r>
            </a:p>
          </p:txBody>
        </p:sp>
      </p:grpSp>
      <p:grpSp>
        <p:nvGrpSpPr>
          <p:cNvPr id="12" name="Group 11">
            <a:extLst>
              <a:ext uri="{FF2B5EF4-FFF2-40B4-BE49-F238E27FC236}">
                <a16:creationId xmlns:a16="http://schemas.microsoft.com/office/drawing/2014/main" id="{F9F053E7-33E3-40DC-B508-D9FD64094BF4}"/>
              </a:ext>
            </a:extLst>
          </p:cNvPr>
          <p:cNvGrpSpPr/>
          <p:nvPr/>
        </p:nvGrpSpPr>
        <p:grpSpPr>
          <a:xfrm>
            <a:off x="5750652" y="3465819"/>
            <a:ext cx="1840528" cy="1359492"/>
            <a:chOff x="6968254" y="3161456"/>
            <a:chExt cx="1840528" cy="1359492"/>
          </a:xfrm>
        </p:grpSpPr>
        <p:sp>
          <p:nvSpPr>
            <p:cNvPr id="152" name="TextBox 151">
              <a:extLst>
                <a:ext uri="{FF2B5EF4-FFF2-40B4-BE49-F238E27FC236}">
                  <a16:creationId xmlns:a16="http://schemas.microsoft.com/office/drawing/2014/main" id="{D64D7643-9E11-4363-872B-2DE2170C8EBE}"/>
                </a:ext>
              </a:extLst>
            </p:cNvPr>
            <p:cNvSpPr txBox="1"/>
            <p:nvPr/>
          </p:nvSpPr>
          <p:spPr>
            <a:xfrm>
              <a:off x="6968254" y="4059283"/>
              <a:ext cx="1840528" cy="461665"/>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r>
                <a:rPr lang="en-US" sz="1200">
                  <a:solidFill>
                    <a:schemeClr val="accent1"/>
                  </a:solidFill>
                </a:rPr>
                <a:t>Azure App</a:t>
              </a:r>
            </a:p>
            <a:p>
              <a:r>
                <a:rPr lang="en-US" sz="1200">
                  <a:solidFill>
                    <a:schemeClr val="accent1"/>
                  </a:solidFill>
                </a:rPr>
                <a:t>Service</a:t>
              </a:r>
            </a:p>
          </p:txBody>
        </p:sp>
        <p:pic>
          <p:nvPicPr>
            <p:cNvPr id="9" name="Graphic 8">
              <a:extLst>
                <a:ext uri="{FF2B5EF4-FFF2-40B4-BE49-F238E27FC236}">
                  <a16:creationId xmlns:a16="http://schemas.microsoft.com/office/drawing/2014/main" id="{0F1C99D9-B3C0-4E9C-9C5A-777301BE4D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03971" y="3161456"/>
              <a:ext cx="757820" cy="757820"/>
            </a:xfrm>
            <a:prstGeom prst="rect">
              <a:avLst/>
            </a:prstGeom>
          </p:spPr>
        </p:pic>
      </p:grpSp>
      <p:grpSp>
        <p:nvGrpSpPr>
          <p:cNvPr id="15" name="Group 14">
            <a:extLst>
              <a:ext uri="{FF2B5EF4-FFF2-40B4-BE49-F238E27FC236}">
                <a16:creationId xmlns:a16="http://schemas.microsoft.com/office/drawing/2014/main" id="{9CB883BB-823F-4545-B8F2-C1234D905FA1}"/>
              </a:ext>
            </a:extLst>
          </p:cNvPr>
          <p:cNvGrpSpPr/>
          <p:nvPr/>
        </p:nvGrpSpPr>
        <p:grpSpPr>
          <a:xfrm>
            <a:off x="4897466" y="3495097"/>
            <a:ext cx="1229096" cy="1317784"/>
            <a:chOff x="6031468" y="3190734"/>
            <a:chExt cx="1229096" cy="1317784"/>
          </a:xfrm>
        </p:grpSpPr>
        <p:sp>
          <p:nvSpPr>
            <p:cNvPr id="3" name="TextBox 2">
              <a:extLst>
                <a:ext uri="{FF2B5EF4-FFF2-40B4-BE49-F238E27FC236}">
                  <a16:creationId xmlns:a16="http://schemas.microsoft.com/office/drawing/2014/main" id="{67C47F85-5767-4A2D-B8B9-59AC19A46B15}"/>
                </a:ext>
              </a:extLst>
            </p:cNvPr>
            <p:cNvSpPr txBox="1"/>
            <p:nvPr/>
          </p:nvSpPr>
          <p:spPr>
            <a:xfrm>
              <a:off x="6031468" y="4046853"/>
              <a:ext cx="1229096" cy="461665"/>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r>
                <a:rPr lang="en-US" sz="1200">
                  <a:solidFill>
                    <a:schemeClr val="accent1"/>
                  </a:solidFill>
                </a:rPr>
                <a:t>Azure Spring Apps</a:t>
              </a:r>
            </a:p>
          </p:txBody>
        </p:sp>
        <p:pic>
          <p:nvPicPr>
            <p:cNvPr id="14" name="Graphic 13">
              <a:extLst>
                <a:ext uri="{FF2B5EF4-FFF2-40B4-BE49-F238E27FC236}">
                  <a16:creationId xmlns:a16="http://schemas.microsoft.com/office/drawing/2014/main" id="{1D789953-F86B-4C5E-B835-B3DE9ADD22F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67106" y="3190734"/>
              <a:ext cx="757820" cy="757820"/>
            </a:xfrm>
            <a:prstGeom prst="rect">
              <a:avLst/>
            </a:prstGeom>
          </p:spPr>
        </p:pic>
      </p:grpSp>
      <p:sp>
        <p:nvSpPr>
          <p:cNvPr id="162" name="TextBox 161">
            <a:extLst>
              <a:ext uri="{FF2B5EF4-FFF2-40B4-BE49-F238E27FC236}">
                <a16:creationId xmlns:a16="http://schemas.microsoft.com/office/drawing/2014/main" id="{99F50979-992C-4D40-A8E6-D2A9095F0105}"/>
              </a:ext>
            </a:extLst>
          </p:cNvPr>
          <p:cNvSpPr txBox="1"/>
          <p:nvPr/>
        </p:nvSpPr>
        <p:spPr>
          <a:xfrm>
            <a:off x="3426128" y="4360565"/>
            <a:ext cx="1229096" cy="461665"/>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r>
              <a:rPr lang="en-US" sz="1200">
                <a:solidFill>
                  <a:schemeClr val="accent1"/>
                </a:solidFill>
              </a:rPr>
              <a:t>Azure Container Apps</a:t>
            </a:r>
          </a:p>
        </p:txBody>
      </p:sp>
      <p:pic>
        <p:nvPicPr>
          <p:cNvPr id="5" name="Picture 2">
            <a:extLst>
              <a:ext uri="{FF2B5EF4-FFF2-40B4-BE49-F238E27FC236}">
                <a16:creationId xmlns:a16="http://schemas.microsoft.com/office/drawing/2014/main" id="{727C6929-7552-4A6B-ADEE-037216CF0E9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93851" y="3475503"/>
            <a:ext cx="855663" cy="749358"/>
          </a:xfrm>
          <a:prstGeom prst="rect">
            <a:avLst/>
          </a:prstGeom>
          <a:noFill/>
          <a:extLst>
            <a:ext uri="{909E8E84-426E-40DD-AFC4-6F175D3DCCD1}">
              <a14:hiddenFill xmlns:a14="http://schemas.microsoft.com/office/drawing/2010/main">
                <a:solidFill>
                  <a:srgbClr val="FFFFFF"/>
                </a:solidFill>
              </a14:hiddenFill>
            </a:ext>
          </a:extLst>
        </p:spPr>
      </p:pic>
      <p:sp>
        <p:nvSpPr>
          <p:cNvPr id="164" name="TextBox 163">
            <a:extLst>
              <a:ext uri="{FF2B5EF4-FFF2-40B4-BE49-F238E27FC236}">
                <a16:creationId xmlns:a16="http://schemas.microsoft.com/office/drawing/2014/main" id="{A96CC9C6-5E9C-417D-9427-8F1D3F15E8D8}"/>
              </a:ext>
            </a:extLst>
          </p:cNvPr>
          <p:cNvSpPr txBox="1"/>
          <p:nvPr/>
        </p:nvSpPr>
        <p:spPr>
          <a:xfrm>
            <a:off x="9815676" y="2171541"/>
            <a:ext cx="1604927" cy="707886"/>
          </a:xfrm>
          <a:prstGeom prst="rect">
            <a:avLst/>
          </a:prstGeom>
          <a:noFill/>
        </p:spPr>
        <p:txBody>
          <a:bodyPr wrap="none" lIns="91440" tIns="45720" rIns="91440" bIns="45720" rtlCol="0">
            <a:spAutoFit/>
          </a:bodyP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Segoe UI Light"/>
              </a:rPr>
              <a:t>Low Code</a:t>
            </a:r>
            <a:endParaRPr kumimoji="0" lang="en-US" sz="1800" b="0" i="0" u="none" strike="noStrike" kern="0" cap="none" spc="0" normalizeH="0" baseline="0" noProof="0">
              <a:ln>
                <a:noFill/>
              </a:ln>
              <a:effectLst/>
              <a:uLnTx/>
              <a:uFillTx/>
              <a:latin typeface="Segoe UI Light"/>
            </a:endParaRPr>
          </a:p>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rPr>
              <a:t>App and Orchestration</a:t>
            </a:r>
          </a:p>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rPr>
              <a:t>Platform</a:t>
            </a:r>
          </a:p>
        </p:txBody>
      </p:sp>
      <p:sp>
        <p:nvSpPr>
          <p:cNvPr id="165" name="Oval 164">
            <a:extLst>
              <a:ext uri="{FF2B5EF4-FFF2-40B4-BE49-F238E27FC236}">
                <a16:creationId xmlns:a16="http://schemas.microsoft.com/office/drawing/2014/main" id="{E0091938-3B11-4536-822F-B49A3CC646D2}"/>
              </a:ext>
            </a:extLst>
          </p:cNvPr>
          <p:cNvSpPr/>
          <p:nvPr/>
        </p:nvSpPr>
        <p:spPr bwMode="auto">
          <a:xfrm>
            <a:off x="10545481" y="1983268"/>
            <a:ext cx="145307" cy="145307"/>
          </a:xfrm>
          <a:prstGeom prst="ellipse">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69" name="Group 168">
            <a:extLst>
              <a:ext uri="{FF2B5EF4-FFF2-40B4-BE49-F238E27FC236}">
                <a16:creationId xmlns:a16="http://schemas.microsoft.com/office/drawing/2014/main" id="{EF4AE630-F087-4E97-BBCE-9DF5DAB7EA36}"/>
              </a:ext>
            </a:extLst>
          </p:cNvPr>
          <p:cNvGrpSpPr/>
          <p:nvPr/>
        </p:nvGrpSpPr>
        <p:grpSpPr>
          <a:xfrm>
            <a:off x="10183300" y="3473852"/>
            <a:ext cx="1840528" cy="1144822"/>
            <a:chOff x="9947510" y="3191903"/>
            <a:chExt cx="1840528" cy="1144822"/>
          </a:xfrm>
        </p:grpSpPr>
        <p:pic>
          <p:nvPicPr>
            <p:cNvPr id="170" name="Graphic 169">
              <a:extLst>
                <a:ext uri="{FF2B5EF4-FFF2-40B4-BE49-F238E27FC236}">
                  <a16:creationId xmlns:a16="http://schemas.microsoft.com/office/drawing/2014/main" id="{8B005B8A-276D-4E09-8718-05B4B1E36CD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10447367" y="3191903"/>
              <a:ext cx="883212" cy="883212"/>
            </a:xfrm>
            <a:prstGeom prst="rect">
              <a:avLst/>
            </a:prstGeom>
          </p:spPr>
        </p:pic>
        <p:sp>
          <p:nvSpPr>
            <p:cNvPr id="171" name="TextBox 170">
              <a:extLst>
                <a:ext uri="{FF2B5EF4-FFF2-40B4-BE49-F238E27FC236}">
                  <a16:creationId xmlns:a16="http://schemas.microsoft.com/office/drawing/2014/main" id="{45918763-6F02-4D2B-B91B-4F9758F22A08}"/>
                </a:ext>
              </a:extLst>
            </p:cNvPr>
            <p:cNvSpPr txBox="1"/>
            <p:nvPr/>
          </p:nvSpPr>
          <p:spPr>
            <a:xfrm>
              <a:off x="9947510" y="4075115"/>
              <a:ext cx="1840528" cy="261610"/>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r>
                <a:rPr lang="en-US">
                  <a:solidFill>
                    <a:schemeClr val="accent1"/>
                  </a:solidFill>
                </a:rPr>
                <a:t>Power Apps</a:t>
              </a:r>
            </a:p>
          </p:txBody>
        </p:sp>
      </p:grpSp>
      <p:pic>
        <p:nvPicPr>
          <p:cNvPr id="6" name="Graphic 5" descr="Workflow with solid fill">
            <a:extLst>
              <a:ext uri="{FF2B5EF4-FFF2-40B4-BE49-F238E27FC236}">
                <a16:creationId xmlns:a16="http://schemas.microsoft.com/office/drawing/2014/main" id="{7EBD0566-0252-2FA2-AF12-3DB50B8C8D6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299078" y="1271819"/>
            <a:ext cx="638112" cy="638112"/>
          </a:xfrm>
          <a:prstGeom prst="rect">
            <a:avLst/>
          </a:prstGeom>
        </p:spPr>
      </p:pic>
      <p:grpSp>
        <p:nvGrpSpPr>
          <p:cNvPr id="148" name="Group 147">
            <a:extLst>
              <a:ext uri="{FF2B5EF4-FFF2-40B4-BE49-F238E27FC236}">
                <a16:creationId xmlns:a16="http://schemas.microsoft.com/office/drawing/2014/main" id="{BE588569-71A9-37EE-5495-BCC324A28A7B}"/>
              </a:ext>
            </a:extLst>
          </p:cNvPr>
          <p:cNvGrpSpPr/>
          <p:nvPr/>
        </p:nvGrpSpPr>
        <p:grpSpPr>
          <a:xfrm>
            <a:off x="9115535" y="3428716"/>
            <a:ext cx="1840528" cy="1396595"/>
            <a:chOff x="7951364" y="3036511"/>
            <a:chExt cx="1840528" cy="1396595"/>
          </a:xfrm>
        </p:grpSpPr>
        <p:pic>
          <p:nvPicPr>
            <p:cNvPr id="149" name="Graphic 148">
              <a:extLst>
                <a:ext uri="{FF2B5EF4-FFF2-40B4-BE49-F238E27FC236}">
                  <a16:creationId xmlns:a16="http://schemas.microsoft.com/office/drawing/2014/main" id="{523C8155-60C8-B2BD-7B8F-2B4586F0EAF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406487" y="3036511"/>
              <a:ext cx="906748" cy="906748"/>
            </a:xfrm>
            <a:prstGeom prst="rect">
              <a:avLst/>
            </a:prstGeom>
          </p:spPr>
        </p:pic>
        <p:sp>
          <p:nvSpPr>
            <p:cNvPr id="150" name="TextBox 149">
              <a:extLst>
                <a:ext uri="{FF2B5EF4-FFF2-40B4-BE49-F238E27FC236}">
                  <a16:creationId xmlns:a16="http://schemas.microsoft.com/office/drawing/2014/main" id="{1567B87C-8D42-54F6-2DC8-529F39A53F86}"/>
                </a:ext>
              </a:extLst>
            </p:cNvPr>
            <p:cNvSpPr txBox="1"/>
            <p:nvPr/>
          </p:nvSpPr>
          <p:spPr>
            <a:xfrm>
              <a:off x="7951364" y="3971441"/>
              <a:ext cx="1840528" cy="461665"/>
            </a:xfrm>
            <a:prstGeom prst="rect">
              <a:avLst/>
            </a:prstGeom>
            <a:noFill/>
          </p:spPr>
          <p:txBody>
            <a:bodyPr wrap="square" rtlCol="0">
              <a:spAutoFit/>
            </a:bodyPr>
            <a:lstStyle>
              <a:defPPr>
                <a:defRPr lang="en-US"/>
              </a:defPPr>
              <a:lvl1pPr marR="0" lvl="0" indent="0" algn="ctr" defTabSz="457200" fontAlgn="auto">
                <a:lnSpc>
                  <a:spcPct val="100000"/>
                </a:lnSpc>
                <a:spcBef>
                  <a:spcPts val="0"/>
                </a:spcBef>
                <a:spcAft>
                  <a:spcPts val="0"/>
                </a:spcAft>
                <a:buClrTx/>
                <a:buSzTx/>
                <a:buFontTx/>
                <a:buNone/>
                <a:tabLst/>
                <a:defRPr sz="1100" kern="0">
                  <a:solidFill>
                    <a:srgbClr val="0078D4"/>
                  </a:solidFill>
                  <a:latin typeface="Segoe UI Light"/>
                </a:defRPr>
              </a:lvl1pPr>
            </a:lstStyle>
            <a:p>
              <a:r>
                <a:rPr lang="en-US" sz="1200">
                  <a:solidFill>
                    <a:schemeClr val="accent1"/>
                  </a:solidFill>
                </a:rPr>
                <a:t>Azure Logic</a:t>
              </a:r>
            </a:p>
            <a:p>
              <a:r>
                <a:rPr lang="en-US" sz="1200">
                  <a:solidFill>
                    <a:schemeClr val="accent1"/>
                  </a:solidFill>
                </a:rPr>
                <a:t>Apps</a:t>
              </a:r>
            </a:p>
          </p:txBody>
        </p:sp>
      </p:grpSp>
      <p:sp>
        <p:nvSpPr>
          <p:cNvPr id="7" name="Title 6">
            <a:extLst>
              <a:ext uri="{FF2B5EF4-FFF2-40B4-BE49-F238E27FC236}">
                <a16:creationId xmlns:a16="http://schemas.microsoft.com/office/drawing/2014/main" id="{4B93D328-5A9A-0AE3-5D64-F462D97CBF73}"/>
              </a:ext>
            </a:extLst>
          </p:cNvPr>
          <p:cNvSpPr>
            <a:spLocks noGrp="1"/>
          </p:cNvSpPr>
          <p:nvPr>
            <p:ph type="title"/>
          </p:nvPr>
        </p:nvSpPr>
        <p:spPr>
          <a:xfrm>
            <a:off x="588263" y="457200"/>
            <a:ext cx="11018520" cy="553998"/>
          </a:xfrm>
        </p:spPr>
        <p:txBody>
          <a:bodyPr>
            <a:normAutofit fontScale="90000"/>
          </a:bodyPr>
          <a:lstStyle/>
          <a:p>
            <a:r>
              <a:rPr lang="en-US"/>
              <a:t>Application hosting continuum</a:t>
            </a:r>
          </a:p>
        </p:txBody>
      </p:sp>
    </p:spTree>
    <p:extLst>
      <p:ext uri="{BB962C8B-B14F-4D97-AF65-F5344CB8AC3E}">
        <p14:creationId xmlns:p14="http://schemas.microsoft.com/office/powerpoint/2010/main" val="408618986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a:t>Microservice Solutions Lab</a:t>
            </a:r>
          </a:p>
        </p:txBody>
      </p:sp>
      <p:sp>
        <p:nvSpPr>
          <p:cNvPr id="8" name="Text Placeholder 5">
            <a:extLst>
              <a:ext uri="{FF2B5EF4-FFF2-40B4-BE49-F238E27FC236}">
                <a16:creationId xmlns:a16="http://schemas.microsoft.com/office/drawing/2014/main" id="{56559FDE-9FF4-4EC7-BB59-29C1760756A8}"/>
              </a:ext>
            </a:extLst>
          </p:cNvPr>
          <p:cNvSpPr txBox="1">
            <a:spLocks/>
          </p:cNvSpPr>
          <p:nvPr/>
        </p:nvSpPr>
        <p:spPr>
          <a:xfrm>
            <a:off x="4796340" y="346174"/>
            <a:ext cx="2976060" cy="30777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a:cs typeface="Segoe UI"/>
              </a:rPr>
              <a:t>Deploy containers to AKS</a:t>
            </a:r>
            <a:endParaRPr lang="en-US" sz="2000"/>
          </a:p>
        </p:txBody>
      </p:sp>
      <p:sp>
        <p:nvSpPr>
          <p:cNvPr id="14" name="TextBox 13">
            <a:extLst>
              <a:ext uri="{FF2B5EF4-FFF2-40B4-BE49-F238E27FC236}">
                <a16:creationId xmlns:a16="http://schemas.microsoft.com/office/drawing/2014/main" id="{A7B30B67-3E12-49F9-BB81-1D3DFF9F87EB}"/>
              </a:ext>
            </a:extLst>
          </p:cNvPr>
          <p:cNvSpPr txBox="1"/>
          <p:nvPr/>
        </p:nvSpPr>
        <p:spPr>
          <a:xfrm>
            <a:off x="4371433" y="5822938"/>
            <a:ext cx="7820567" cy="523220"/>
          </a:xfrm>
          <a:prstGeom prst="rect">
            <a:avLst/>
          </a:prstGeom>
          <a:noFill/>
        </p:spPr>
        <p:txBody>
          <a:bodyPr wrap="square">
            <a:spAutoFit/>
          </a:bodyPr>
          <a:lstStyle/>
          <a:p>
            <a:pPr algn="ctr"/>
            <a:r>
              <a:rPr lang="en-US" sz="2800">
                <a:hlinkClick r:id="rId3"/>
              </a:rPr>
              <a:t>aka.ms/azuredevdaylabs/microservices</a:t>
            </a:r>
            <a:endParaRPr lang="en-US" sz="2800"/>
          </a:p>
        </p:txBody>
      </p:sp>
      <p:pic>
        <p:nvPicPr>
          <p:cNvPr id="1025" name="Picture 1" descr="Client &#10;AKS &#10;Load Balancer &#10;WebApp &#10;Git &#10;External Azure Load &#10;Balancer is deployed with &#10;solution &#10;Rezi% &#10;Internal Load balancers are created via YAML &#10;Load Balancer &#10;Web p &#10;Container instances are created based on YAML ">
            <a:extLst>
              <a:ext uri="{FF2B5EF4-FFF2-40B4-BE49-F238E27FC236}">
                <a16:creationId xmlns:a16="http://schemas.microsoft.com/office/drawing/2014/main" id="{790B4E62-405A-6A1A-9275-F75CADEE7A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1212" y="679469"/>
            <a:ext cx="6714772" cy="457729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52238F03-42D8-0D50-C0EF-5C285EAC010A}"/>
              </a:ext>
            </a:extLst>
          </p:cNvPr>
          <p:cNvGrpSpPr/>
          <p:nvPr/>
        </p:nvGrpSpPr>
        <p:grpSpPr>
          <a:xfrm>
            <a:off x="685918" y="3479569"/>
            <a:ext cx="2986715" cy="3158977"/>
            <a:chOff x="525538" y="1283361"/>
            <a:chExt cx="2986715" cy="3158977"/>
          </a:xfrm>
        </p:grpSpPr>
        <p:pic>
          <p:nvPicPr>
            <p:cNvPr id="9" name="Picture 8" descr="Icon&#10;&#10;Description automatically generated">
              <a:extLst>
                <a:ext uri="{FF2B5EF4-FFF2-40B4-BE49-F238E27FC236}">
                  <a16:creationId xmlns:a16="http://schemas.microsoft.com/office/drawing/2014/main" id="{6BEFE2B4-886F-ECD4-7337-2D20FA94B0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991" y="1283361"/>
              <a:ext cx="2667810" cy="2667810"/>
            </a:xfrm>
            <a:prstGeom prst="rect">
              <a:avLst/>
            </a:prstGeom>
          </p:spPr>
        </p:pic>
        <p:sp>
          <p:nvSpPr>
            <p:cNvPr id="10" name="TextBox 9">
              <a:extLst>
                <a:ext uri="{FF2B5EF4-FFF2-40B4-BE49-F238E27FC236}">
                  <a16:creationId xmlns:a16="http://schemas.microsoft.com/office/drawing/2014/main" id="{032F50EB-1748-FA0A-04E7-F139F5C12B68}"/>
                </a:ext>
              </a:extLst>
            </p:cNvPr>
            <p:cNvSpPr txBox="1"/>
            <p:nvPr/>
          </p:nvSpPr>
          <p:spPr>
            <a:xfrm>
              <a:off x="525538" y="3888340"/>
              <a:ext cx="2986715"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50E6FF"/>
                  </a:solidFill>
                  <a:effectLst/>
                  <a:uLnTx/>
                  <a:uFillTx/>
                  <a:latin typeface="Segoe UI"/>
                  <a:ea typeface="+mn-ea"/>
                  <a:cs typeface="+mn-cs"/>
                </a:rPr>
                <a:t>Azure Dev Day</a:t>
              </a:r>
            </a:p>
          </p:txBody>
        </p:sp>
      </p:grpSp>
    </p:spTree>
    <p:extLst>
      <p:ext uri="{BB962C8B-B14F-4D97-AF65-F5344CB8AC3E}">
        <p14:creationId xmlns:p14="http://schemas.microsoft.com/office/powerpoint/2010/main" val="271962417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con&#10;&#10;Description automatically generated">
            <a:extLst>
              <a:ext uri="{FF2B5EF4-FFF2-40B4-BE49-F238E27FC236}">
                <a16:creationId xmlns:a16="http://schemas.microsoft.com/office/drawing/2014/main" id="{1370332E-4A14-4494-8714-D91C343E17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385" y="1421033"/>
            <a:ext cx="3716169" cy="3716169"/>
          </a:xfrm>
          <a:prstGeom prst="rect">
            <a:avLst/>
          </a:prstGeom>
        </p:spPr>
      </p:pic>
      <p:sp>
        <p:nvSpPr>
          <p:cNvPr id="5" name="Heart 4">
            <a:extLst>
              <a:ext uri="{FF2B5EF4-FFF2-40B4-BE49-F238E27FC236}">
                <a16:creationId xmlns:a16="http://schemas.microsoft.com/office/drawing/2014/main" id="{34AA029F-BD34-43FA-A8E3-D6F55E23BE40}"/>
              </a:ext>
            </a:extLst>
          </p:cNvPr>
          <p:cNvSpPr/>
          <p:nvPr/>
        </p:nvSpPr>
        <p:spPr bwMode="auto">
          <a:xfrm>
            <a:off x="5012131" y="2662498"/>
            <a:ext cx="1923897" cy="1600435"/>
          </a:xfrm>
          <a:prstGeom prst="hear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F76F7F99-389D-4110-B5DA-73E2BF7EBD13}"/>
              </a:ext>
            </a:extLst>
          </p:cNvPr>
          <p:cNvSpPr txBox="1"/>
          <p:nvPr/>
        </p:nvSpPr>
        <p:spPr>
          <a:xfrm>
            <a:off x="7598693" y="2286159"/>
            <a:ext cx="3646832" cy="2000548"/>
          </a:xfrm>
          <a:prstGeom prst="rect">
            <a:avLst/>
          </a:prstGeom>
          <a:noFill/>
        </p:spPr>
        <p:txBody>
          <a:bodyPr wrap="none" lIns="0" tIns="0" rIns="0" bIns="0" rtlCol="0">
            <a:spAutoFit/>
          </a:bodyPr>
          <a:lstStyle/>
          <a:p>
            <a:pPr algn="l"/>
            <a:r>
              <a:rPr lang="en-US" sz="13000" dirty="0">
                <a:latin typeface="+mj-lt"/>
              </a:rPr>
              <a:t>Devs</a:t>
            </a:r>
          </a:p>
        </p:txBody>
      </p:sp>
    </p:spTree>
    <p:extLst>
      <p:ext uri="{BB962C8B-B14F-4D97-AF65-F5344CB8AC3E}">
        <p14:creationId xmlns:p14="http://schemas.microsoft.com/office/powerpoint/2010/main" val="38709562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C3EE3E9-3CDB-1140-9929-C6FA41835A90}"/>
              </a:ext>
            </a:extLst>
          </p:cNvPr>
          <p:cNvSpPr>
            <a:spLocks noGrp="1"/>
          </p:cNvSpPr>
          <p:nvPr>
            <p:ph type="body" sz="quarter" idx="12"/>
          </p:nvPr>
        </p:nvSpPr>
        <p:spPr>
          <a:xfrm>
            <a:off x="6450527" y="3951171"/>
            <a:ext cx="3835400" cy="276999"/>
          </a:xfrm>
        </p:spPr>
        <p:txBody>
          <a:bodyPr>
            <a:normAutofit fontScale="85000" lnSpcReduction="20000"/>
          </a:bodyPr>
          <a:lstStyle/>
          <a:p>
            <a:pPr algn="ctr"/>
            <a:r>
              <a:rPr lang="en-US" sz="1800"/>
              <a:t>Cloud Solution Architect</a:t>
            </a:r>
          </a:p>
        </p:txBody>
      </p:sp>
      <p:sp>
        <p:nvSpPr>
          <p:cNvPr id="3" name="Text Placeholder 2">
            <a:extLst>
              <a:ext uri="{FF2B5EF4-FFF2-40B4-BE49-F238E27FC236}">
                <a16:creationId xmlns:a16="http://schemas.microsoft.com/office/drawing/2014/main" id="{D2D5D6E4-6B8F-E04E-97F2-F97D7B33081A}"/>
              </a:ext>
            </a:extLst>
          </p:cNvPr>
          <p:cNvSpPr>
            <a:spLocks noGrp="1"/>
          </p:cNvSpPr>
          <p:nvPr>
            <p:ph type="body" sz="quarter" idx="11"/>
          </p:nvPr>
        </p:nvSpPr>
        <p:spPr>
          <a:xfrm>
            <a:off x="6450527" y="3483196"/>
            <a:ext cx="3835400" cy="430887"/>
          </a:xfrm>
        </p:spPr>
        <p:txBody>
          <a:bodyPr>
            <a:normAutofit fontScale="92500" lnSpcReduction="10000"/>
          </a:bodyPr>
          <a:lstStyle/>
          <a:p>
            <a:pPr algn="ctr"/>
            <a:r>
              <a:rPr lang="en-US" sz="2800"/>
              <a:t>Jim Blizzard</a:t>
            </a:r>
          </a:p>
        </p:txBody>
      </p:sp>
      <p:sp>
        <p:nvSpPr>
          <p:cNvPr id="21" name="TextBox 20">
            <a:extLst>
              <a:ext uri="{FF2B5EF4-FFF2-40B4-BE49-F238E27FC236}">
                <a16:creationId xmlns:a16="http://schemas.microsoft.com/office/drawing/2014/main" id="{C715A1A4-CD97-472A-896A-2D78E409FCD4}"/>
              </a:ext>
            </a:extLst>
          </p:cNvPr>
          <p:cNvSpPr txBox="1"/>
          <p:nvPr/>
        </p:nvSpPr>
        <p:spPr>
          <a:xfrm>
            <a:off x="6927684" y="4918551"/>
            <a:ext cx="3919084" cy="276999"/>
          </a:xfrm>
          <a:prstGeom prst="rect">
            <a:avLst/>
          </a:prstGeom>
          <a:noFill/>
        </p:spPr>
        <p:txBody>
          <a:bodyPr wrap="square" lIns="0" tIns="0" rIns="0" bIns="0" rtlCol="0">
            <a:spAutoFit/>
          </a:bodyPr>
          <a:lstStyle/>
          <a:p>
            <a:r>
              <a:rPr lang="en-US" sz="1800"/>
              <a:t>jim.blizzard@microsoft.com</a:t>
            </a:r>
            <a:endParaRPr lang="en-US" sz="1800">
              <a:latin typeface="Segoe UI" panose="020B0502040204020203" pitchFamily="34" charset="0"/>
            </a:endParaRPr>
          </a:p>
        </p:txBody>
      </p:sp>
      <p:pic>
        <p:nvPicPr>
          <p:cNvPr id="13" name="Graphic 12">
            <a:extLst>
              <a:ext uri="{FF2B5EF4-FFF2-40B4-BE49-F238E27FC236}">
                <a16:creationId xmlns:a16="http://schemas.microsoft.com/office/drawing/2014/main" id="{F9E0B09C-2D94-4B2E-AACB-1D8466E85F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30951" y="5412365"/>
            <a:ext cx="355765" cy="355765"/>
          </a:xfrm>
          <a:prstGeom prst="rect">
            <a:avLst/>
          </a:prstGeom>
        </p:spPr>
      </p:pic>
      <p:pic>
        <p:nvPicPr>
          <p:cNvPr id="15" name="Graphic 14">
            <a:extLst>
              <a:ext uri="{FF2B5EF4-FFF2-40B4-BE49-F238E27FC236}">
                <a16:creationId xmlns:a16="http://schemas.microsoft.com/office/drawing/2014/main" id="{19B443EF-13DC-4BE2-B14B-15A821F411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11900" y="4866266"/>
            <a:ext cx="393700" cy="393700"/>
          </a:xfrm>
          <a:prstGeom prst="rect">
            <a:avLst/>
          </a:prstGeom>
        </p:spPr>
      </p:pic>
      <p:pic>
        <p:nvPicPr>
          <p:cNvPr id="19" name="Graphic 18">
            <a:extLst>
              <a:ext uri="{FF2B5EF4-FFF2-40B4-BE49-F238E27FC236}">
                <a16:creationId xmlns:a16="http://schemas.microsoft.com/office/drawing/2014/main" id="{924065D1-A89D-4719-BBED-1319B8F849F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35420" y="5920529"/>
            <a:ext cx="351296" cy="351296"/>
          </a:xfrm>
          <a:prstGeom prst="rect">
            <a:avLst/>
          </a:prstGeom>
        </p:spPr>
      </p:pic>
      <p:sp>
        <p:nvSpPr>
          <p:cNvPr id="24" name="TextBox 23">
            <a:extLst>
              <a:ext uri="{FF2B5EF4-FFF2-40B4-BE49-F238E27FC236}">
                <a16:creationId xmlns:a16="http://schemas.microsoft.com/office/drawing/2014/main" id="{F87043AA-A8C0-4436-A68C-066671263920}"/>
              </a:ext>
            </a:extLst>
          </p:cNvPr>
          <p:cNvSpPr txBox="1"/>
          <p:nvPr/>
        </p:nvSpPr>
        <p:spPr>
          <a:xfrm>
            <a:off x="6810375" y="5398798"/>
            <a:ext cx="6762750" cy="369332"/>
          </a:xfrm>
          <a:prstGeom prst="rect">
            <a:avLst/>
          </a:prstGeom>
          <a:noFill/>
        </p:spPr>
        <p:txBody>
          <a:bodyPr wrap="square">
            <a:spAutoFit/>
          </a:bodyPr>
          <a:lstStyle/>
          <a:p>
            <a:r>
              <a:rPr lang="en-US" sz="1800"/>
              <a:t>https://www.linkedin.com/in/jimblizzard/</a:t>
            </a:r>
          </a:p>
        </p:txBody>
      </p:sp>
      <p:sp>
        <p:nvSpPr>
          <p:cNvPr id="28" name="TextBox 27">
            <a:extLst>
              <a:ext uri="{FF2B5EF4-FFF2-40B4-BE49-F238E27FC236}">
                <a16:creationId xmlns:a16="http://schemas.microsoft.com/office/drawing/2014/main" id="{6E5B1544-D3B5-43EE-9BF7-A49B31FDBA1D}"/>
              </a:ext>
            </a:extLst>
          </p:cNvPr>
          <p:cNvSpPr txBox="1"/>
          <p:nvPr/>
        </p:nvSpPr>
        <p:spPr>
          <a:xfrm>
            <a:off x="6810375" y="5911511"/>
            <a:ext cx="3660775" cy="369332"/>
          </a:xfrm>
          <a:prstGeom prst="rect">
            <a:avLst/>
          </a:prstGeom>
          <a:noFill/>
        </p:spPr>
        <p:txBody>
          <a:bodyPr wrap="square">
            <a:spAutoFit/>
          </a:bodyPr>
          <a:lstStyle/>
          <a:p>
            <a:r>
              <a:rPr lang="en-US" sz="1800"/>
              <a:t>https://</a:t>
            </a:r>
            <a:r>
              <a:rPr lang="en-US" sz="1800" err="1"/>
              <a:t>github.com</a:t>
            </a:r>
            <a:r>
              <a:rPr lang="en-US" sz="1800"/>
              <a:t>/</a:t>
            </a:r>
            <a:r>
              <a:rPr lang="en-US" sz="1800" err="1"/>
              <a:t>jimblizzard</a:t>
            </a:r>
            <a:endParaRPr lang="en-US" sz="1800"/>
          </a:p>
        </p:txBody>
      </p:sp>
      <p:pic>
        <p:nvPicPr>
          <p:cNvPr id="7" name="Picture Placeholder 6" descr="A picture containing person, person, wall, indoor&#10;&#10;Description automatically generated">
            <a:extLst>
              <a:ext uri="{FF2B5EF4-FFF2-40B4-BE49-F238E27FC236}">
                <a16:creationId xmlns:a16="http://schemas.microsoft.com/office/drawing/2014/main" id="{3DF097BF-9C09-1C42-95E3-2C04520145AA}"/>
              </a:ext>
            </a:extLst>
          </p:cNvPr>
          <p:cNvPicPr>
            <a:picLocks noGrp="1" noChangeAspect="1"/>
          </p:cNvPicPr>
          <p:nvPr>
            <p:ph type="pic" sz="quarter" idx="17"/>
          </p:nvPr>
        </p:nvPicPr>
        <p:blipFill rotWithShape="1">
          <a:blip r:embed="rId9"/>
          <a:srcRect t="8462" b="8462"/>
          <a:stretch>
            <a:fillRect/>
          </a:stretch>
        </p:blipFill>
        <p:spPr>
          <a:xfrm>
            <a:off x="7124259" y="742200"/>
            <a:ext cx="2487935" cy="2487935"/>
          </a:xfrm>
        </p:spPr>
      </p:pic>
      <p:pic>
        <p:nvPicPr>
          <p:cNvPr id="2" name="Picture 1" descr="Icon&#10;&#10;Description automatically generated">
            <a:extLst>
              <a:ext uri="{FF2B5EF4-FFF2-40B4-BE49-F238E27FC236}">
                <a16:creationId xmlns:a16="http://schemas.microsoft.com/office/drawing/2014/main" id="{5475AF61-FCDF-4815-BAC5-AA66E21F47E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8239" y="1558093"/>
            <a:ext cx="2667810" cy="2667810"/>
          </a:xfrm>
          <a:prstGeom prst="rect">
            <a:avLst/>
          </a:prstGeom>
        </p:spPr>
      </p:pic>
      <p:sp>
        <p:nvSpPr>
          <p:cNvPr id="5" name="TextBox 4">
            <a:extLst>
              <a:ext uri="{FF2B5EF4-FFF2-40B4-BE49-F238E27FC236}">
                <a16:creationId xmlns:a16="http://schemas.microsoft.com/office/drawing/2014/main" id="{A63911E7-5E03-4E0E-A86C-97BD7D01904E}"/>
              </a:ext>
            </a:extLst>
          </p:cNvPr>
          <p:cNvSpPr txBox="1"/>
          <p:nvPr/>
        </p:nvSpPr>
        <p:spPr>
          <a:xfrm>
            <a:off x="568786" y="4163072"/>
            <a:ext cx="2986715" cy="553998"/>
          </a:xfrm>
          <a:prstGeom prst="rect">
            <a:avLst/>
          </a:prstGeom>
          <a:noFill/>
        </p:spPr>
        <p:txBody>
          <a:bodyPr wrap="none" lIns="0" tIns="0" rIns="0" bIns="0" rtlCol="0">
            <a:spAutoFit/>
          </a:bodyPr>
          <a:lstStyle/>
          <a:p>
            <a:pPr algn="l"/>
            <a:r>
              <a:rPr lang="en-US" sz="3600">
                <a:solidFill>
                  <a:schemeClr val="accent3"/>
                </a:solidFill>
              </a:rPr>
              <a:t>Azure Dev Day</a:t>
            </a:r>
          </a:p>
        </p:txBody>
      </p:sp>
    </p:spTree>
    <p:extLst>
      <p:ext uri="{BB962C8B-B14F-4D97-AF65-F5344CB8AC3E}">
        <p14:creationId xmlns:p14="http://schemas.microsoft.com/office/powerpoint/2010/main" val="9277359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51FE2A-8840-2642-98A8-7B3ABD61270D}"/>
              </a:ext>
            </a:extLst>
          </p:cNvPr>
          <p:cNvSpPr>
            <a:spLocks noGrp="1"/>
          </p:cNvSpPr>
          <p:nvPr>
            <p:ph type="body" sz="quarter" idx="12"/>
          </p:nvPr>
        </p:nvSpPr>
        <p:spPr/>
        <p:txBody>
          <a:bodyPr/>
          <a:lstStyle/>
          <a:p>
            <a:r>
              <a:rPr lang="en-US"/>
              <a:t>Making the DevOps easier, faster, and more cost-effective with Azure and GitHub.</a:t>
            </a:r>
          </a:p>
        </p:txBody>
      </p:sp>
      <p:sp>
        <p:nvSpPr>
          <p:cNvPr id="4" name="Title 3">
            <a:extLst>
              <a:ext uri="{FF2B5EF4-FFF2-40B4-BE49-F238E27FC236}">
                <a16:creationId xmlns:a16="http://schemas.microsoft.com/office/drawing/2014/main" id="{E2BC5389-44A0-534A-A695-EAF770FA2E7B}"/>
              </a:ext>
            </a:extLst>
          </p:cNvPr>
          <p:cNvSpPr>
            <a:spLocks noGrp="1"/>
          </p:cNvSpPr>
          <p:nvPr>
            <p:ph type="title"/>
          </p:nvPr>
        </p:nvSpPr>
        <p:spPr/>
        <p:txBody>
          <a:bodyPr/>
          <a:lstStyle/>
          <a:p>
            <a:r>
              <a:rPr lang="en-US"/>
              <a:t>DevOps with GitHub</a:t>
            </a:r>
          </a:p>
        </p:txBody>
      </p:sp>
      <p:pic>
        <p:nvPicPr>
          <p:cNvPr id="8" name="Picture 7" descr="A black and white photo of a person's head&#10;&#10;Description automatically generated with low confidence">
            <a:extLst>
              <a:ext uri="{FF2B5EF4-FFF2-40B4-BE49-F238E27FC236}">
                <a16:creationId xmlns:a16="http://schemas.microsoft.com/office/drawing/2014/main" id="{BC7DF9B3-5BF5-437D-BBA3-6BB651B47FF6}"/>
              </a:ext>
            </a:extLst>
          </p:cNvPr>
          <p:cNvPicPr>
            <a:picLocks noChangeAspect="1"/>
          </p:cNvPicPr>
          <p:nvPr/>
        </p:nvPicPr>
        <p:blipFill>
          <a:blip r:embed="rId3"/>
          <a:stretch>
            <a:fillRect/>
          </a:stretch>
        </p:blipFill>
        <p:spPr>
          <a:xfrm>
            <a:off x="5854914" y="3429000"/>
            <a:ext cx="1522399" cy="1522399"/>
          </a:xfrm>
          <a:prstGeom prst="rect">
            <a:avLst/>
          </a:prstGeom>
        </p:spPr>
      </p:pic>
      <p:pic>
        <p:nvPicPr>
          <p:cNvPr id="9" name="Picture 8" descr="Icon&#10;&#10;Description automatically generated">
            <a:extLst>
              <a:ext uri="{FF2B5EF4-FFF2-40B4-BE49-F238E27FC236}">
                <a16:creationId xmlns:a16="http://schemas.microsoft.com/office/drawing/2014/main" id="{17F46FA2-6247-494E-ABFC-D376D3F8D1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8208" y="3463433"/>
            <a:ext cx="1453533" cy="1453533"/>
          </a:xfrm>
          <a:prstGeom prst="rect">
            <a:avLst/>
          </a:prstGeom>
        </p:spPr>
      </p:pic>
      <p:sp>
        <p:nvSpPr>
          <p:cNvPr id="10" name="TextBox 9">
            <a:extLst>
              <a:ext uri="{FF2B5EF4-FFF2-40B4-BE49-F238E27FC236}">
                <a16:creationId xmlns:a16="http://schemas.microsoft.com/office/drawing/2014/main" id="{B793D376-0157-499A-A0CC-8F08CE39D727}"/>
              </a:ext>
            </a:extLst>
          </p:cNvPr>
          <p:cNvSpPr txBox="1"/>
          <p:nvPr/>
        </p:nvSpPr>
        <p:spPr>
          <a:xfrm>
            <a:off x="7929721" y="3557708"/>
            <a:ext cx="631583" cy="1107996"/>
          </a:xfrm>
          <a:prstGeom prst="rect">
            <a:avLst/>
          </a:prstGeom>
          <a:noFill/>
        </p:spPr>
        <p:txBody>
          <a:bodyPr wrap="none" lIns="0" tIns="0" rIns="0" bIns="0" rtlCol="0">
            <a:spAutoFit/>
          </a:bodyPr>
          <a:lstStyle/>
          <a:p>
            <a:pPr algn="l"/>
            <a:r>
              <a:rPr lang="en-US" sz="7200"/>
              <a:t>+</a:t>
            </a:r>
          </a:p>
        </p:txBody>
      </p:sp>
    </p:spTree>
    <p:extLst>
      <p:ext uri="{BB962C8B-B14F-4D97-AF65-F5344CB8AC3E}">
        <p14:creationId xmlns:p14="http://schemas.microsoft.com/office/powerpoint/2010/main" val="197170423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 name="Title 1">
            <a:extLst>
              <a:ext uri="{FF2B5EF4-FFF2-40B4-BE49-F238E27FC236}">
                <a16:creationId xmlns:a16="http://schemas.microsoft.com/office/drawing/2014/main" id="{2D04E62B-6F58-48BB-8B44-820A464E3C9F}"/>
              </a:ext>
              <a:ext uri="{C183D7F6-B498-43B3-948B-1728B52AA6E4}">
                <adec:decorative xmlns:adec="http://schemas.microsoft.com/office/drawing/2017/decorative" val="1"/>
              </a:ext>
            </a:extLst>
          </p:cNvPr>
          <p:cNvSpPr>
            <a:spLocks noGrp="1"/>
          </p:cNvSpPr>
          <p:nvPr>
            <p:ph type="title"/>
          </p:nvPr>
        </p:nvSpPr>
        <p:spPr>
          <a:xfrm>
            <a:off x="589825" y="-545104"/>
            <a:ext cx="11015394" cy="553998"/>
          </a:xfrm>
        </p:spPr>
        <p:txBody>
          <a:bodyPr vert="horz" wrap="square" lIns="0" tIns="0" rIns="0" bIns="0" rtlCol="0" anchor="b">
            <a:spAutoFit/>
          </a:bodyPr>
          <a:lstStyle/>
          <a:p>
            <a:r>
              <a:rPr lang="en-US">
                <a:noFill/>
              </a:rPr>
              <a:t>Azure</a:t>
            </a:r>
          </a:p>
        </p:txBody>
      </p:sp>
      <p:sp>
        <p:nvSpPr>
          <p:cNvPr id="41" name="Title 16">
            <a:extLst>
              <a:ext uri="{FF2B5EF4-FFF2-40B4-BE49-F238E27FC236}">
                <a16:creationId xmlns:a16="http://schemas.microsoft.com/office/drawing/2014/main" id="{8B7553F5-E8A9-4E72-9B9D-6B9E4A7B1435}"/>
              </a:ext>
            </a:extLst>
          </p:cNvPr>
          <p:cNvSpPr txBox="1">
            <a:spLocks/>
          </p:cNvSpPr>
          <p:nvPr/>
        </p:nvSpPr>
        <p:spPr>
          <a:xfrm>
            <a:off x="589825" y="458044"/>
            <a:ext cx="11015394"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4">
              <a:defRPr/>
            </a:pPr>
            <a:r>
              <a:rPr lang="en-US">
                <a:gradFill>
                  <a:gsLst>
                    <a:gs pos="1250">
                      <a:srgbClr val="000000"/>
                    </a:gs>
                    <a:gs pos="100000">
                      <a:srgbClr val="000000"/>
                    </a:gs>
                  </a:gsLst>
                  <a:lin ang="5400000" scaled="0"/>
                </a:gradFill>
                <a:latin typeface="Segoe UI Semibold"/>
              </a:rPr>
              <a:t>DevOps Phases</a:t>
            </a:r>
          </a:p>
        </p:txBody>
      </p:sp>
      <p:sp>
        <p:nvSpPr>
          <p:cNvPr id="227" name="Google Shape;227;p63">
            <a:extLst>
              <a:ext uri="{C183D7F6-B498-43B3-948B-1728B52AA6E4}">
                <adec:decorative xmlns:adec="http://schemas.microsoft.com/office/drawing/2017/decorative" val="1"/>
              </a:ext>
            </a:extLst>
          </p:cNvPr>
          <p:cNvSpPr/>
          <p:nvPr/>
        </p:nvSpPr>
        <p:spPr>
          <a:xfrm>
            <a:off x="589825" y="2461947"/>
            <a:ext cx="10963142" cy="967053"/>
          </a:xfrm>
          <a:custGeom>
            <a:avLst/>
            <a:gdLst/>
            <a:ahLst/>
            <a:cxnLst/>
            <a:rect l="l" t="t" r="r" b="b"/>
            <a:pathLst>
              <a:path w="9563592" h="1134735" extrusionOk="0">
                <a:moveTo>
                  <a:pt x="403619" y="1134735"/>
                </a:moveTo>
                <a:lnTo>
                  <a:pt x="0" y="1134319"/>
                </a:lnTo>
                <a:lnTo>
                  <a:pt x="0" y="0"/>
                </a:lnTo>
                <a:lnTo>
                  <a:pt x="9563592" y="0"/>
                </a:lnTo>
                <a:lnTo>
                  <a:pt x="9563592" y="1134319"/>
                </a:lnTo>
                <a:lnTo>
                  <a:pt x="9238605" y="1132834"/>
                </a:lnTo>
              </a:path>
            </a:pathLst>
          </a:custGeom>
          <a:noFill/>
          <a:ln w="38100" cap="flat" cmpd="sng">
            <a:solidFill>
              <a:srgbClr val="BFBFBF"/>
            </a:solidFill>
            <a:prstDash val="solid"/>
            <a:round/>
            <a:headEnd type="arrow" w="med" len="sm"/>
            <a:tailEnd type="none" w="sm" len="sm"/>
          </a:ln>
        </p:spPr>
        <p:txBody>
          <a:bodyPr spcFirstLastPara="1" wrap="square" lIns="182815" tIns="146258" rIns="182815" bIns="146258" anchor="t" anchorCtr="0">
            <a:noAutofit/>
          </a:bodyPr>
          <a:lstStyle/>
          <a:p>
            <a:pPr defTabSz="914016">
              <a:defRPr/>
            </a:pPr>
            <a:endParaRPr sz="2000">
              <a:solidFill>
                <a:srgbClr val="FFFFFF"/>
              </a:solidFill>
              <a:latin typeface="Quattrocento Sans"/>
              <a:ea typeface="Quattrocento Sans"/>
              <a:cs typeface="Quattrocento Sans"/>
              <a:sym typeface="Quattrocento Sans"/>
            </a:endParaRPr>
          </a:p>
        </p:txBody>
      </p:sp>
      <p:cxnSp>
        <p:nvCxnSpPr>
          <p:cNvPr id="248" name="Google Shape;248;p63">
            <a:extLst>
              <a:ext uri="{C183D7F6-B498-43B3-948B-1728B52AA6E4}">
                <adec:decorative xmlns:adec="http://schemas.microsoft.com/office/drawing/2017/decorative" val="1"/>
              </a:ext>
            </a:extLst>
          </p:cNvPr>
          <p:cNvCxnSpPr>
            <a:cxnSpLocks/>
          </p:cNvCxnSpPr>
          <p:nvPr/>
        </p:nvCxnSpPr>
        <p:spPr>
          <a:xfrm>
            <a:off x="2427028" y="3403954"/>
            <a:ext cx="777020" cy="0"/>
          </a:xfrm>
          <a:prstGeom prst="straightConnector1">
            <a:avLst/>
          </a:prstGeom>
          <a:noFill/>
          <a:ln w="38100" cap="flat" cmpd="sng">
            <a:solidFill>
              <a:srgbClr val="BFBFBF"/>
            </a:solidFill>
            <a:prstDash val="solid"/>
            <a:round/>
            <a:headEnd type="none" w="sm" len="sm"/>
            <a:tailEnd type="arrow" w="med" len="sm"/>
          </a:ln>
        </p:spPr>
      </p:cxnSp>
      <p:cxnSp>
        <p:nvCxnSpPr>
          <p:cNvPr id="249" name="Google Shape;249;p63">
            <a:extLst>
              <a:ext uri="{C183D7F6-B498-43B3-948B-1728B52AA6E4}">
                <adec:decorative xmlns:adec="http://schemas.microsoft.com/office/drawing/2017/decorative" val="1"/>
              </a:ext>
            </a:extLst>
          </p:cNvPr>
          <p:cNvCxnSpPr/>
          <p:nvPr/>
        </p:nvCxnSpPr>
        <p:spPr>
          <a:xfrm>
            <a:off x="4519928" y="3403954"/>
            <a:ext cx="822566" cy="0"/>
          </a:xfrm>
          <a:prstGeom prst="straightConnector1">
            <a:avLst/>
          </a:prstGeom>
          <a:noFill/>
          <a:ln w="38100" cap="flat" cmpd="sng">
            <a:solidFill>
              <a:srgbClr val="BFBFBF"/>
            </a:solidFill>
            <a:prstDash val="solid"/>
            <a:round/>
            <a:headEnd type="none" w="sm" len="sm"/>
            <a:tailEnd type="arrow" w="med" len="sm"/>
          </a:ln>
        </p:spPr>
      </p:cxnSp>
      <p:cxnSp>
        <p:nvCxnSpPr>
          <p:cNvPr id="250" name="Google Shape;250;p63">
            <a:extLst>
              <a:ext uri="{C183D7F6-B498-43B3-948B-1728B52AA6E4}">
                <adec:decorative xmlns:adec="http://schemas.microsoft.com/office/drawing/2017/decorative" val="1"/>
              </a:ext>
            </a:extLst>
          </p:cNvPr>
          <p:cNvCxnSpPr/>
          <p:nvPr/>
        </p:nvCxnSpPr>
        <p:spPr>
          <a:xfrm>
            <a:off x="6747764" y="3403954"/>
            <a:ext cx="822566" cy="0"/>
          </a:xfrm>
          <a:prstGeom prst="straightConnector1">
            <a:avLst/>
          </a:prstGeom>
          <a:noFill/>
          <a:ln w="38100" cap="flat" cmpd="sng">
            <a:solidFill>
              <a:srgbClr val="BFBFBF"/>
            </a:solidFill>
            <a:prstDash val="solid"/>
            <a:round/>
            <a:headEnd type="none" w="sm" len="sm"/>
            <a:tailEnd type="arrow" w="med" len="sm"/>
          </a:ln>
        </p:spPr>
      </p:cxnSp>
      <p:cxnSp>
        <p:nvCxnSpPr>
          <p:cNvPr id="251" name="Google Shape;251;p63">
            <a:extLst>
              <a:ext uri="{C183D7F6-B498-43B3-948B-1728B52AA6E4}">
                <adec:decorative xmlns:adec="http://schemas.microsoft.com/office/drawing/2017/decorative" val="1"/>
              </a:ext>
            </a:extLst>
          </p:cNvPr>
          <p:cNvCxnSpPr/>
          <p:nvPr/>
        </p:nvCxnSpPr>
        <p:spPr>
          <a:xfrm>
            <a:off x="8911560" y="3403954"/>
            <a:ext cx="777020" cy="0"/>
          </a:xfrm>
          <a:prstGeom prst="straightConnector1">
            <a:avLst/>
          </a:prstGeom>
          <a:noFill/>
          <a:ln w="38100" cap="flat" cmpd="sng">
            <a:solidFill>
              <a:srgbClr val="BFBFBF"/>
            </a:solidFill>
            <a:prstDash val="solid"/>
            <a:round/>
            <a:headEnd type="none" w="sm" len="sm"/>
            <a:tailEnd type="arrow" w="med" len="sm"/>
          </a:ln>
        </p:spPr>
      </p:cxnSp>
      <p:grpSp>
        <p:nvGrpSpPr>
          <p:cNvPr id="9" name="Group 8" descr="Plan">
            <a:extLst>
              <a:ext uri="{FF2B5EF4-FFF2-40B4-BE49-F238E27FC236}">
                <a16:creationId xmlns:a16="http://schemas.microsoft.com/office/drawing/2014/main" id="{333A9135-FD18-4FB4-AF07-B79781327BBB}"/>
              </a:ext>
            </a:extLst>
          </p:cNvPr>
          <p:cNvGrpSpPr/>
          <p:nvPr/>
        </p:nvGrpSpPr>
        <p:grpSpPr>
          <a:xfrm>
            <a:off x="1159914" y="2585079"/>
            <a:ext cx="1306729" cy="1364481"/>
            <a:chOff x="1219201" y="1487150"/>
            <a:chExt cx="1307100" cy="1364869"/>
          </a:xfrm>
        </p:grpSpPr>
        <p:sp>
          <p:nvSpPr>
            <p:cNvPr id="243" name="Google Shape;243;p63"/>
            <p:cNvSpPr/>
            <p:nvPr/>
          </p:nvSpPr>
          <p:spPr>
            <a:xfrm>
              <a:off x="1219201" y="1487150"/>
              <a:ext cx="1307100" cy="273300"/>
            </a:xfrm>
            <a:prstGeom prst="rect">
              <a:avLst/>
            </a:prstGeom>
            <a:noFill/>
            <a:ln>
              <a:noFill/>
            </a:ln>
          </p:spPr>
          <p:txBody>
            <a:bodyPr spcFirstLastPara="1" wrap="square" lIns="182749" tIns="146192" rIns="182749" bIns="146192" anchor="ctr" anchorCtr="0">
              <a:noAutofit/>
            </a:bodyPr>
            <a:lstStyle/>
            <a:p>
              <a:pPr algn="ctr" defTabSz="914016">
                <a:buClr>
                  <a:srgbClr val="0078D4"/>
                </a:buClr>
                <a:buSzPts val="1400"/>
                <a:defRPr/>
              </a:pPr>
              <a:r>
                <a:rPr lang="en" sz="1866">
                  <a:solidFill>
                    <a:srgbClr val="0078D4"/>
                  </a:solidFill>
                  <a:latin typeface="Segoe UI Semibold"/>
                  <a:ea typeface="Quattrocento Sans"/>
                  <a:cs typeface="Quattrocento Sans"/>
                  <a:sym typeface="Quattrocento Sans"/>
                </a:rPr>
                <a:t>Plan</a:t>
              </a:r>
              <a:endParaRPr sz="1467">
                <a:solidFill>
                  <a:srgbClr val="0078D4"/>
                </a:solidFill>
                <a:latin typeface="Segoe UI Semibold"/>
              </a:endParaRPr>
            </a:p>
          </p:txBody>
        </p:sp>
        <p:sp>
          <p:nvSpPr>
            <p:cNvPr id="241" name="Google Shape;241;p63"/>
            <p:cNvSpPr/>
            <p:nvPr/>
          </p:nvSpPr>
          <p:spPr>
            <a:xfrm>
              <a:off x="1397353" y="1901320"/>
              <a:ext cx="950700" cy="950699"/>
            </a:xfrm>
            <a:prstGeom prst="ellipse">
              <a:avLst/>
            </a:prstGeom>
            <a:noFill/>
            <a:ln w="25400" cap="flat" cmpd="sng">
              <a:solidFill>
                <a:schemeClr val="accent1"/>
              </a:solidFill>
              <a:prstDash val="solid"/>
              <a:round/>
              <a:headEnd type="none" w="sm" len="sm"/>
              <a:tailEnd type="none" w="sm" len="sm"/>
            </a:ln>
          </p:spPr>
          <p:txBody>
            <a:bodyPr spcFirstLastPara="1" wrap="square" lIns="182749" tIns="146192" rIns="182749" bIns="146192" anchor="t" anchorCtr="0">
              <a:noAutofit/>
            </a:bodyPr>
            <a:lstStyle/>
            <a:p>
              <a:pPr defTabSz="914016">
                <a:buClr>
                  <a:srgbClr val="FFFFFF"/>
                </a:buClr>
                <a:buSzPts val="1300"/>
                <a:defRPr/>
              </a:pPr>
              <a:endParaRPr sz="1731">
                <a:solidFill>
                  <a:srgbClr val="FFFFFF"/>
                </a:solidFill>
                <a:latin typeface="Quattrocento Sans"/>
                <a:ea typeface="Quattrocento Sans"/>
                <a:cs typeface="Quattrocento Sans"/>
                <a:sym typeface="Quattrocento Sans"/>
              </a:endParaRPr>
            </a:p>
          </p:txBody>
        </p:sp>
        <p:sp>
          <p:nvSpPr>
            <p:cNvPr id="242" name="Google Shape;242;p63" title="Icon of a circle made of two curved arrows"/>
            <p:cNvSpPr/>
            <p:nvPr/>
          </p:nvSpPr>
          <p:spPr>
            <a:xfrm>
              <a:off x="1677143" y="2180217"/>
              <a:ext cx="377478" cy="394329"/>
            </a:xfrm>
            <a:custGeom>
              <a:avLst/>
              <a:gdLst/>
              <a:ahLst/>
              <a:cxnLst/>
              <a:rect l="l" t="t" r="r" b="b"/>
              <a:pathLst>
                <a:path w="310" h="322" extrusionOk="0">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9050" cap="sq" cmpd="sng">
              <a:solidFill>
                <a:schemeClr val="accent1"/>
              </a:solidFill>
              <a:prstDash val="solid"/>
              <a:miter lim="800000"/>
              <a:headEnd type="none" w="sm" len="sm"/>
              <a:tailEnd type="none" w="sm" len="sm"/>
            </a:ln>
          </p:spPr>
          <p:txBody>
            <a:bodyPr spcFirstLastPara="1" wrap="square" lIns="91407" tIns="45688" rIns="91407" bIns="45688" anchor="t" anchorCtr="0">
              <a:noAutofit/>
            </a:bodyPr>
            <a:lstStyle/>
            <a:p>
              <a:pPr defTabSz="914016">
                <a:buClr>
                  <a:srgbClr val="000000"/>
                </a:buClr>
                <a:buSzPts val="700"/>
                <a:defRPr/>
              </a:pPr>
              <a:endParaRPr sz="933">
                <a:solidFill>
                  <a:srgbClr val="505050"/>
                </a:solidFill>
                <a:latin typeface="Quattrocento Sans"/>
                <a:ea typeface="Quattrocento Sans"/>
                <a:cs typeface="Quattrocento Sans"/>
                <a:sym typeface="Quattrocento Sans"/>
              </a:endParaRPr>
            </a:p>
          </p:txBody>
        </p:sp>
      </p:grpSp>
      <p:grpSp>
        <p:nvGrpSpPr>
          <p:cNvPr id="10" name="Group 9" descr="Develop">
            <a:extLst>
              <a:ext uri="{FF2B5EF4-FFF2-40B4-BE49-F238E27FC236}">
                <a16:creationId xmlns:a16="http://schemas.microsoft.com/office/drawing/2014/main" id="{F6C0C080-6B61-481F-A02E-EE2C16FEBE9A}"/>
              </a:ext>
            </a:extLst>
          </p:cNvPr>
          <p:cNvGrpSpPr/>
          <p:nvPr/>
        </p:nvGrpSpPr>
        <p:grpSpPr>
          <a:xfrm>
            <a:off x="3204048" y="2585080"/>
            <a:ext cx="1306729" cy="1364483"/>
            <a:chOff x="3333046" y="1487151"/>
            <a:chExt cx="1307100" cy="1364871"/>
          </a:xfrm>
        </p:grpSpPr>
        <p:sp>
          <p:nvSpPr>
            <p:cNvPr id="229" name="Google Shape;229;p63"/>
            <p:cNvSpPr/>
            <p:nvPr/>
          </p:nvSpPr>
          <p:spPr>
            <a:xfrm>
              <a:off x="3333046" y="1487151"/>
              <a:ext cx="1307100" cy="273300"/>
            </a:xfrm>
            <a:prstGeom prst="rect">
              <a:avLst/>
            </a:prstGeom>
            <a:noFill/>
            <a:ln>
              <a:noFill/>
            </a:ln>
          </p:spPr>
          <p:txBody>
            <a:bodyPr spcFirstLastPara="1" wrap="square" lIns="182749" tIns="146192" rIns="182749" bIns="146192" anchor="ctr" anchorCtr="0">
              <a:noAutofit/>
            </a:bodyPr>
            <a:lstStyle/>
            <a:p>
              <a:pPr algn="ctr" defTabSz="914016">
                <a:buClr>
                  <a:srgbClr val="0078D4"/>
                </a:buClr>
                <a:buSzPts val="1400"/>
                <a:defRPr/>
              </a:pPr>
              <a:r>
                <a:rPr lang="en" sz="1866">
                  <a:solidFill>
                    <a:srgbClr val="0078D4"/>
                  </a:solidFill>
                  <a:latin typeface="Segoe UI Semibold"/>
                  <a:ea typeface="Quattrocento Sans"/>
                  <a:cs typeface="Quattrocento Sans"/>
                  <a:sym typeface="Quattrocento Sans"/>
                </a:rPr>
                <a:t>Develop</a:t>
              </a:r>
              <a:endParaRPr sz="1467">
                <a:solidFill>
                  <a:srgbClr val="0078D4"/>
                </a:solidFill>
                <a:latin typeface="Segoe UI Semibold"/>
              </a:endParaRPr>
            </a:p>
          </p:txBody>
        </p:sp>
        <p:sp>
          <p:nvSpPr>
            <p:cNvPr id="230" name="Google Shape;230;p63"/>
            <p:cNvSpPr/>
            <p:nvPr/>
          </p:nvSpPr>
          <p:spPr>
            <a:xfrm>
              <a:off x="3511198" y="1901322"/>
              <a:ext cx="950700" cy="950700"/>
            </a:xfrm>
            <a:prstGeom prst="ellipse">
              <a:avLst/>
            </a:prstGeom>
            <a:noFill/>
            <a:ln w="25400" cap="flat" cmpd="sng">
              <a:solidFill>
                <a:schemeClr val="accent1"/>
              </a:solidFill>
              <a:prstDash val="solid"/>
              <a:round/>
              <a:headEnd type="none" w="sm" len="sm"/>
              <a:tailEnd type="none" w="sm" len="sm"/>
            </a:ln>
          </p:spPr>
          <p:txBody>
            <a:bodyPr spcFirstLastPara="1" wrap="square" lIns="182749" tIns="146192" rIns="182749" bIns="146192" anchor="t" anchorCtr="0">
              <a:noAutofit/>
            </a:bodyPr>
            <a:lstStyle/>
            <a:p>
              <a:pPr defTabSz="914016">
                <a:buClr>
                  <a:srgbClr val="FFFFFF"/>
                </a:buClr>
                <a:buSzPts val="1300"/>
                <a:defRPr/>
              </a:pPr>
              <a:endParaRPr sz="1731">
                <a:solidFill>
                  <a:srgbClr val="FFFFFF"/>
                </a:solidFill>
                <a:latin typeface="Quattrocento Sans"/>
                <a:ea typeface="Quattrocento Sans"/>
                <a:cs typeface="Quattrocento Sans"/>
                <a:sym typeface="Quattrocento Sans"/>
              </a:endParaRPr>
            </a:p>
          </p:txBody>
        </p:sp>
        <p:sp>
          <p:nvSpPr>
            <p:cNvPr id="231" name="Google Shape;231;p63"/>
            <p:cNvSpPr/>
            <p:nvPr/>
          </p:nvSpPr>
          <p:spPr>
            <a:xfrm>
              <a:off x="3842796" y="2174161"/>
              <a:ext cx="287612" cy="405131"/>
            </a:xfrm>
            <a:custGeom>
              <a:avLst/>
              <a:gdLst/>
              <a:ahLst/>
              <a:cxnLst/>
              <a:rect l="l" t="t" r="r" b="b"/>
              <a:pathLst>
                <a:path w="256" h="360" extrusionOk="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flat" cmpd="sng">
              <a:solidFill>
                <a:schemeClr val="accent1"/>
              </a:solidFill>
              <a:prstDash val="solid"/>
              <a:miter lim="800000"/>
              <a:headEnd type="none" w="sm" len="sm"/>
              <a:tailEnd type="none" w="sm" len="sm"/>
            </a:ln>
          </p:spPr>
          <p:txBody>
            <a:bodyPr spcFirstLastPara="1" wrap="square" lIns="89542" tIns="44754" rIns="89542" bIns="44754" anchor="t" anchorCtr="0">
              <a:noAutofit/>
            </a:bodyPr>
            <a:lstStyle/>
            <a:p>
              <a:pPr defTabSz="914016">
                <a:buClr>
                  <a:srgbClr val="000000"/>
                </a:buClr>
                <a:buSzPts val="1200"/>
                <a:defRPr/>
              </a:pPr>
              <a:endParaRPr sz="1600">
                <a:solidFill>
                  <a:srgbClr val="505050"/>
                </a:solidFill>
                <a:latin typeface="Quattrocento Sans"/>
                <a:ea typeface="Quattrocento Sans"/>
                <a:cs typeface="Quattrocento Sans"/>
                <a:sym typeface="Quattrocento Sans"/>
              </a:endParaRPr>
            </a:p>
          </p:txBody>
        </p:sp>
      </p:grpSp>
      <p:grpSp>
        <p:nvGrpSpPr>
          <p:cNvPr id="11" name="Group 10" descr="Collaborate">
            <a:extLst>
              <a:ext uri="{FF2B5EF4-FFF2-40B4-BE49-F238E27FC236}">
                <a16:creationId xmlns:a16="http://schemas.microsoft.com/office/drawing/2014/main" id="{43012528-B5A6-478D-B8DA-DE6DA8B65F76}"/>
              </a:ext>
            </a:extLst>
          </p:cNvPr>
          <p:cNvGrpSpPr/>
          <p:nvPr/>
        </p:nvGrpSpPr>
        <p:grpSpPr>
          <a:xfrm>
            <a:off x="5248184" y="2586345"/>
            <a:ext cx="1619240" cy="1363205"/>
            <a:chOff x="5337469" y="1488417"/>
            <a:chExt cx="1619700" cy="1363591"/>
          </a:xfrm>
        </p:grpSpPr>
        <p:sp>
          <p:nvSpPr>
            <p:cNvPr id="245" name="Google Shape;245;p63">
              <a:extLst>
                <a:ext uri="{C183D7F6-B498-43B3-948B-1728B52AA6E4}">
                  <adec:decorative xmlns:adec="http://schemas.microsoft.com/office/drawing/2017/decorative" val="0"/>
                </a:ext>
              </a:extLst>
            </p:cNvPr>
            <p:cNvSpPr/>
            <p:nvPr/>
          </p:nvSpPr>
          <p:spPr>
            <a:xfrm>
              <a:off x="5337469" y="1488417"/>
              <a:ext cx="1619700" cy="273300"/>
            </a:xfrm>
            <a:prstGeom prst="rect">
              <a:avLst/>
            </a:prstGeom>
            <a:noFill/>
            <a:ln>
              <a:noFill/>
            </a:ln>
          </p:spPr>
          <p:txBody>
            <a:bodyPr spcFirstLastPara="1" wrap="square" lIns="182749" tIns="146192" rIns="182749" bIns="146192" anchor="ctr" anchorCtr="0">
              <a:noAutofit/>
            </a:bodyPr>
            <a:lstStyle/>
            <a:p>
              <a:pPr algn="ctr" defTabSz="914016">
                <a:buClr>
                  <a:srgbClr val="0078D4"/>
                </a:buClr>
                <a:buSzPts val="1400"/>
                <a:defRPr/>
              </a:pPr>
              <a:r>
                <a:rPr lang="en" sz="1866">
                  <a:solidFill>
                    <a:srgbClr val="0078D4"/>
                  </a:solidFill>
                  <a:latin typeface="Segoe UI Semibold"/>
                  <a:ea typeface="Quattrocento Sans"/>
                  <a:cs typeface="Quattrocento Sans"/>
                  <a:sym typeface="Quattrocento Sans"/>
                </a:rPr>
                <a:t>Collaborate</a:t>
              </a:r>
              <a:endParaRPr sz="1467">
                <a:solidFill>
                  <a:srgbClr val="0078D4"/>
                </a:solidFill>
                <a:latin typeface="Segoe UI Semibold"/>
              </a:endParaRPr>
            </a:p>
          </p:txBody>
        </p:sp>
        <p:sp>
          <p:nvSpPr>
            <p:cNvPr id="246" name="Google Shape;246;p63">
              <a:extLst>
                <a:ext uri="{C183D7F6-B498-43B3-948B-1728B52AA6E4}">
                  <adec:decorative xmlns:adec="http://schemas.microsoft.com/office/drawing/2017/decorative" val="1"/>
                </a:ext>
              </a:extLst>
            </p:cNvPr>
            <p:cNvSpPr/>
            <p:nvPr/>
          </p:nvSpPr>
          <p:spPr>
            <a:xfrm>
              <a:off x="5671810" y="1901008"/>
              <a:ext cx="951000" cy="951000"/>
            </a:xfrm>
            <a:prstGeom prst="ellipse">
              <a:avLst/>
            </a:prstGeom>
            <a:noFill/>
            <a:ln w="25400" cap="flat" cmpd="sng">
              <a:solidFill>
                <a:schemeClr val="accent1"/>
              </a:solidFill>
              <a:prstDash val="solid"/>
              <a:round/>
              <a:headEnd type="none" w="sm" len="sm"/>
              <a:tailEnd type="none" w="sm" len="sm"/>
            </a:ln>
          </p:spPr>
          <p:txBody>
            <a:bodyPr spcFirstLastPara="1" wrap="square" lIns="182749" tIns="146192" rIns="182749" bIns="146192" anchor="t" anchorCtr="0">
              <a:noAutofit/>
            </a:bodyPr>
            <a:lstStyle/>
            <a:p>
              <a:pPr defTabSz="914016">
                <a:buClr>
                  <a:srgbClr val="FFFFFF"/>
                </a:buClr>
                <a:buSzPts val="1300"/>
                <a:defRPr/>
              </a:pPr>
              <a:endParaRPr sz="1731">
                <a:solidFill>
                  <a:srgbClr val="FFFFFF"/>
                </a:solidFill>
                <a:latin typeface="Quattrocento Sans"/>
                <a:ea typeface="Quattrocento Sans"/>
                <a:cs typeface="Quattrocento Sans"/>
                <a:sym typeface="Quattrocento Sans"/>
              </a:endParaRPr>
            </a:p>
          </p:txBody>
        </p:sp>
        <p:pic>
          <p:nvPicPr>
            <p:cNvPr id="4" name="Graphic 3">
              <a:extLst>
                <a:ext uri="{FF2B5EF4-FFF2-40B4-BE49-F238E27FC236}">
                  <a16:creationId xmlns:a16="http://schemas.microsoft.com/office/drawing/2014/main" id="{D2151320-C2FE-47A3-99F6-FCE732C1260E}"/>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07541" y="2036739"/>
              <a:ext cx="679538" cy="679538"/>
            </a:xfrm>
            <a:prstGeom prst="rect">
              <a:avLst/>
            </a:prstGeom>
          </p:spPr>
        </p:pic>
      </p:grpSp>
      <p:grpSp>
        <p:nvGrpSpPr>
          <p:cNvPr id="12" name="Group 11" descr="Deliver">
            <a:extLst>
              <a:ext uri="{FF2B5EF4-FFF2-40B4-BE49-F238E27FC236}">
                <a16:creationId xmlns:a16="http://schemas.microsoft.com/office/drawing/2014/main" id="{0EDD8DE0-019E-47DD-8BEB-B8F1C437434C}"/>
              </a:ext>
            </a:extLst>
          </p:cNvPr>
          <p:cNvGrpSpPr/>
          <p:nvPr/>
        </p:nvGrpSpPr>
        <p:grpSpPr>
          <a:xfrm>
            <a:off x="7604831" y="2585080"/>
            <a:ext cx="1306729" cy="1364483"/>
            <a:chOff x="7560738" y="1487151"/>
            <a:chExt cx="1307100" cy="1364871"/>
          </a:xfrm>
        </p:grpSpPr>
        <p:sp>
          <p:nvSpPr>
            <p:cNvPr id="237" name="Google Shape;237;p63"/>
            <p:cNvSpPr/>
            <p:nvPr/>
          </p:nvSpPr>
          <p:spPr>
            <a:xfrm>
              <a:off x="7560738" y="1487151"/>
              <a:ext cx="1307100" cy="273300"/>
            </a:xfrm>
            <a:prstGeom prst="rect">
              <a:avLst/>
            </a:prstGeom>
            <a:noFill/>
            <a:ln>
              <a:noFill/>
            </a:ln>
          </p:spPr>
          <p:txBody>
            <a:bodyPr spcFirstLastPara="1" wrap="square" lIns="182749" tIns="146192" rIns="182749" bIns="146192" anchor="ctr" anchorCtr="0">
              <a:noAutofit/>
            </a:bodyPr>
            <a:lstStyle/>
            <a:p>
              <a:pPr algn="ctr" defTabSz="914016">
                <a:buClr>
                  <a:srgbClr val="0078D4"/>
                </a:buClr>
                <a:buSzPts val="1400"/>
                <a:defRPr/>
              </a:pPr>
              <a:r>
                <a:rPr lang="en" sz="1866">
                  <a:solidFill>
                    <a:srgbClr val="0078D4"/>
                  </a:solidFill>
                  <a:latin typeface="Segoe UI Semibold"/>
                  <a:ea typeface="Quattrocento Sans"/>
                  <a:cs typeface="Quattrocento Sans"/>
                  <a:sym typeface="Quattrocento Sans"/>
                </a:rPr>
                <a:t>Deliver</a:t>
              </a:r>
              <a:endParaRPr sz="1467">
                <a:solidFill>
                  <a:srgbClr val="0078D4"/>
                </a:solidFill>
                <a:latin typeface="Segoe UI Semibold"/>
              </a:endParaRPr>
            </a:p>
          </p:txBody>
        </p:sp>
        <p:sp>
          <p:nvSpPr>
            <p:cNvPr id="238" name="Google Shape;238;p63"/>
            <p:cNvSpPr/>
            <p:nvPr/>
          </p:nvSpPr>
          <p:spPr>
            <a:xfrm>
              <a:off x="7738890" y="1901322"/>
              <a:ext cx="950700" cy="950700"/>
            </a:xfrm>
            <a:prstGeom prst="ellipse">
              <a:avLst/>
            </a:prstGeom>
            <a:noFill/>
            <a:ln w="25400" cap="flat" cmpd="sng">
              <a:solidFill>
                <a:schemeClr val="accent1"/>
              </a:solidFill>
              <a:prstDash val="solid"/>
              <a:round/>
              <a:headEnd type="none" w="sm" len="sm"/>
              <a:tailEnd type="none" w="sm" len="sm"/>
            </a:ln>
          </p:spPr>
          <p:txBody>
            <a:bodyPr spcFirstLastPara="1" wrap="square" lIns="182749" tIns="146192" rIns="182749" bIns="146192" anchor="t" anchorCtr="0">
              <a:noAutofit/>
            </a:bodyPr>
            <a:lstStyle/>
            <a:p>
              <a:pPr defTabSz="914016">
                <a:buClr>
                  <a:srgbClr val="FFFFFF"/>
                </a:buClr>
                <a:buSzPts val="1300"/>
                <a:defRPr/>
              </a:pPr>
              <a:endParaRPr sz="1731">
                <a:solidFill>
                  <a:srgbClr val="FFFFFF"/>
                </a:solidFill>
                <a:latin typeface="Quattrocento Sans"/>
                <a:ea typeface="Quattrocento Sans"/>
                <a:cs typeface="Quattrocento Sans"/>
                <a:sym typeface="Quattrocento Sans"/>
              </a:endParaRPr>
            </a:p>
          </p:txBody>
        </p:sp>
        <p:sp>
          <p:nvSpPr>
            <p:cNvPr id="239" name="Google Shape;239;p63"/>
            <p:cNvSpPr/>
            <p:nvPr/>
          </p:nvSpPr>
          <p:spPr>
            <a:xfrm>
              <a:off x="8035473" y="2201412"/>
              <a:ext cx="357642" cy="350629"/>
            </a:xfrm>
            <a:custGeom>
              <a:avLst/>
              <a:gdLst/>
              <a:ahLst/>
              <a:cxnLst/>
              <a:rect l="l" t="t" r="r" b="b"/>
              <a:pathLst>
                <a:path w="352" h="346" extrusionOk="0">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cmpd="sng">
              <a:solidFill>
                <a:schemeClr val="accent1"/>
              </a:solidFill>
              <a:prstDash val="solid"/>
              <a:miter lim="800000"/>
              <a:headEnd type="none" w="sm" len="sm"/>
              <a:tailEnd type="none" w="sm" len="sm"/>
            </a:ln>
          </p:spPr>
          <p:txBody>
            <a:bodyPr spcFirstLastPara="1" wrap="square" lIns="89542" tIns="44754" rIns="89542" bIns="44754" anchor="t" anchorCtr="0">
              <a:noAutofit/>
            </a:bodyPr>
            <a:lstStyle/>
            <a:p>
              <a:pPr defTabSz="914016">
                <a:buClr>
                  <a:srgbClr val="000000"/>
                </a:buClr>
                <a:buSzPts val="1200"/>
                <a:defRPr/>
              </a:pPr>
              <a:endParaRPr sz="1600">
                <a:solidFill>
                  <a:srgbClr val="505050"/>
                </a:solidFill>
                <a:latin typeface="Quattrocento Sans"/>
                <a:ea typeface="Quattrocento Sans"/>
                <a:cs typeface="Quattrocento Sans"/>
                <a:sym typeface="Quattrocento Sans"/>
              </a:endParaRPr>
            </a:p>
          </p:txBody>
        </p:sp>
      </p:grpSp>
      <p:grpSp>
        <p:nvGrpSpPr>
          <p:cNvPr id="13" name="Group 12" descr="Operate">
            <a:extLst>
              <a:ext uri="{FF2B5EF4-FFF2-40B4-BE49-F238E27FC236}">
                <a16:creationId xmlns:a16="http://schemas.microsoft.com/office/drawing/2014/main" id="{5A2E127C-0EFB-413C-B6DC-C3B0C64E2FB2}"/>
              </a:ext>
            </a:extLst>
          </p:cNvPr>
          <p:cNvGrpSpPr/>
          <p:nvPr/>
        </p:nvGrpSpPr>
        <p:grpSpPr>
          <a:xfrm>
            <a:off x="9648966" y="2585080"/>
            <a:ext cx="1306729" cy="1364483"/>
            <a:chOff x="9674585" y="1487151"/>
            <a:chExt cx="1307100" cy="1364871"/>
          </a:xfrm>
        </p:grpSpPr>
        <p:sp>
          <p:nvSpPr>
            <p:cNvPr id="233" name="Google Shape;233;p63"/>
            <p:cNvSpPr/>
            <p:nvPr/>
          </p:nvSpPr>
          <p:spPr>
            <a:xfrm>
              <a:off x="9674585" y="1487151"/>
              <a:ext cx="1307100" cy="273300"/>
            </a:xfrm>
            <a:prstGeom prst="rect">
              <a:avLst/>
            </a:prstGeom>
            <a:noFill/>
            <a:ln>
              <a:noFill/>
            </a:ln>
          </p:spPr>
          <p:txBody>
            <a:bodyPr spcFirstLastPara="1" wrap="square" lIns="182749" tIns="146192" rIns="182749" bIns="146192" anchor="ctr" anchorCtr="0">
              <a:noAutofit/>
            </a:bodyPr>
            <a:lstStyle/>
            <a:p>
              <a:pPr algn="ctr" defTabSz="914016">
                <a:buClr>
                  <a:srgbClr val="0078D4"/>
                </a:buClr>
                <a:buSzPts val="1400"/>
                <a:defRPr/>
              </a:pPr>
              <a:r>
                <a:rPr lang="en" sz="1866">
                  <a:solidFill>
                    <a:srgbClr val="0078D4"/>
                  </a:solidFill>
                  <a:latin typeface="Segoe UI Semibold"/>
                  <a:ea typeface="Quattrocento Sans"/>
                  <a:cs typeface="Quattrocento Sans"/>
                  <a:sym typeface="Quattrocento Sans"/>
                </a:rPr>
                <a:t>Operate</a:t>
              </a:r>
              <a:endParaRPr sz="1467">
                <a:solidFill>
                  <a:srgbClr val="0078D4"/>
                </a:solidFill>
                <a:latin typeface="Segoe UI Semibold"/>
              </a:endParaRPr>
            </a:p>
          </p:txBody>
        </p:sp>
        <p:sp>
          <p:nvSpPr>
            <p:cNvPr id="234" name="Google Shape;234;p63"/>
            <p:cNvSpPr/>
            <p:nvPr/>
          </p:nvSpPr>
          <p:spPr>
            <a:xfrm>
              <a:off x="9852737" y="1901322"/>
              <a:ext cx="950700" cy="950700"/>
            </a:xfrm>
            <a:prstGeom prst="ellipse">
              <a:avLst/>
            </a:prstGeom>
            <a:noFill/>
            <a:ln w="25400" cap="flat" cmpd="sng">
              <a:solidFill>
                <a:schemeClr val="accent1"/>
              </a:solidFill>
              <a:prstDash val="solid"/>
              <a:round/>
              <a:headEnd type="none" w="sm" len="sm"/>
              <a:tailEnd type="none" w="sm" len="sm"/>
            </a:ln>
          </p:spPr>
          <p:txBody>
            <a:bodyPr spcFirstLastPara="1" wrap="square" lIns="182749" tIns="146192" rIns="182749" bIns="146192" anchor="t" anchorCtr="0">
              <a:noAutofit/>
            </a:bodyPr>
            <a:lstStyle/>
            <a:p>
              <a:pPr defTabSz="914016">
                <a:buClr>
                  <a:srgbClr val="FFFFFF"/>
                </a:buClr>
                <a:buSzPts val="1300"/>
                <a:defRPr/>
              </a:pPr>
              <a:endParaRPr sz="1731">
                <a:solidFill>
                  <a:srgbClr val="FFFFFF"/>
                </a:solidFill>
                <a:latin typeface="Quattrocento Sans"/>
                <a:ea typeface="Quattrocento Sans"/>
                <a:cs typeface="Quattrocento Sans"/>
                <a:sym typeface="Quattrocento Sans"/>
              </a:endParaRPr>
            </a:p>
          </p:txBody>
        </p:sp>
        <p:sp>
          <p:nvSpPr>
            <p:cNvPr id="235" name="Google Shape;235;p63"/>
            <p:cNvSpPr/>
            <p:nvPr/>
          </p:nvSpPr>
          <p:spPr>
            <a:xfrm>
              <a:off x="10092979" y="2195894"/>
              <a:ext cx="418072" cy="361664"/>
            </a:xfrm>
            <a:custGeom>
              <a:avLst/>
              <a:gdLst/>
              <a:ahLst/>
              <a:cxnLst/>
              <a:rect l="l" t="t" r="r" b="b"/>
              <a:pathLst>
                <a:path w="349" h="302" extrusionOk="0">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flat" cmpd="sng">
              <a:solidFill>
                <a:schemeClr val="accent1"/>
              </a:solidFill>
              <a:prstDash val="solid"/>
              <a:miter lim="800000"/>
              <a:headEnd type="none" w="sm" len="sm"/>
              <a:tailEnd type="none" w="sm" len="sm"/>
            </a:ln>
          </p:spPr>
          <p:txBody>
            <a:bodyPr spcFirstLastPara="1" wrap="square" lIns="87808" tIns="43888" rIns="87808" bIns="43888" anchor="t" anchorCtr="0">
              <a:noAutofit/>
            </a:bodyPr>
            <a:lstStyle/>
            <a:p>
              <a:pPr defTabSz="914016">
                <a:buClr>
                  <a:srgbClr val="000000"/>
                </a:buClr>
                <a:buSzPts val="1300"/>
                <a:defRPr/>
              </a:pPr>
              <a:endParaRPr sz="1731">
                <a:solidFill>
                  <a:srgbClr val="505050"/>
                </a:solidFill>
                <a:latin typeface="Quattrocento Sans"/>
                <a:ea typeface="Quattrocento Sans"/>
                <a:cs typeface="Quattrocento Sans"/>
                <a:sym typeface="Quattrocento Sans"/>
              </a:endParaRPr>
            </a:p>
          </p:txBody>
        </p:sp>
      </p:grpSp>
    </p:spTree>
    <p:extLst>
      <p:ext uri="{BB962C8B-B14F-4D97-AF65-F5344CB8AC3E}">
        <p14:creationId xmlns:p14="http://schemas.microsoft.com/office/powerpoint/2010/main" val="342260954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2000"/>
                                        <p:tgtEl>
                                          <p:spTgt spid="9"/>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2000"/>
                                        <p:tgtEl>
                                          <p:spTgt spid="10"/>
                                        </p:tgtEl>
                                      </p:cBhvr>
                                    </p:animEffect>
                                  </p:childTnLst>
                                </p:cTn>
                              </p:par>
                            </p:childTnLst>
                          </p:cTn>
                        </p:par>
                        <p:par>
                          <p:cTn id="16" fill="hold">
                            <p:stCondLst>
                              <p:cond delay="4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2000"/>
                                        <p:tgtEl>
                                          <p:spTgt spid="11"/>
                                        </p:tgtEl>
                                      </p:cBhvr>
                                    </p:animEffect>
                                  </p:childTnLst>
                                </p:cTn>
                              </p:par>
                            </p:childTnLst>
                          </p:cTn>
                        </p:par>
                        <p:par>
                          <p:cTn id="20" fill="hold">
                            <p:stCondLst>
                              <p:cond delay="6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2000"/>
                                        <p:tgtEl>
                                          <p:spTgt spid="12"/>
                                        </p:tgtEl>
                                      </p:cBhvr>
                                    </p:animEffect>
                                  </p:childTnLst>
                                </p:cTn>
                              </p:par>
                            </p:childTnLst>
                          </p:cTn>
                        </p:par>
                        <p:par>
                          <p:cTn id="24" fill="hold">
                            <p:stCondLst>
                              <p:cond delay="8500"/>
                            </p:stCondLst>
                            <p:childTnLst>
                              <p:par>
                                <p:cTn id="25" presetID="10"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2000"/>
                                        <p:tgtEl>
                                          <p:spTgt spid="13"/>
                                        </p:tgtEl>
                                      </p:cBhvr>
                                    </p:animEffect>
                                  </p:childTnLst>
                                </p:cTn>
                              </p:par>
                            </p:childTnLst>
                          </p:cTn>
                        </p:par>
                        <p:par>
                          <p:cTn id="28" fill="hold">
                            <p:stCondLst>
                              <p:cond delay="10500"/>
                            </p:stCondLst>
                            <p:childTnLst>
                              <p:par>
                                <p:cTn id="29" presetID="10" presetClass="entr" presetSubtype="0" fill="hold" nodeType="afterEffect">
                                  <p:stCondLst>
                                    <p:cond delay="0"/>
                                  </p:stCondLst>
                                  <p:childTnLst>
                                    <p:set>
                                      <p:cBhvr>
                                        <p:cTn id="30" dur="1" fill="hold">
                                          <p:stCondLst>
                                            <p:cond delay="0"/>
                                          </p:stCondLst>
                                        </p:cTn>
                                        <p:tgtEl>
                                          <p:spTgt spid="248"/>
                                        </p:tgtEl>
                                        <p:attrNameLst>
                                          <p:attrName>style.visibility</p:attrName>
                                        </p:attrNameLst>
                                      </p:cBhvr>
                                      <p:to>
                                        <p:strVal val="visible"/>
                                      </p:to>
                                    </p:set>
                                    <p:animEffect transition="in" filter="fade">
                                      <p:cBhvr>
                                        <p:cTn id="31" dur="1000"/>
                                        <p:tgtEl>
                                          <p:spTgt spid="248"/>
                                        </p:tgtEl>
                                      </p:cBhvr>
                                    </p:animEffect>
                                  </p:childTnLst>
                                </p:cTn>
                              </p:par>
                            </p:childTnLst>
                          </p:cTn>
                        </p:par>
                        <p:par>
                          <p:cTn id="32" fill="hold">
                            <p:stCondLst>
                              <p:cond delay="11500"/>
                            </p:stCondLst>
                            <p:childTnLst>
                              <p:par>
                                <p:cTn id="33" presetID="10" presetClass="entr" presetSubtype="0" fill="hold" nodeType="afterEffect">
                                  <p:stCondLst>
                                    <p:cond delay="0"/>
                                  </p:stCondLst>
                                  <p:childTnLst>
                                    <p:set>
                                      <p:cBhvr>
                                        <p:cTn id="34" dur="1" fill="hold">
                                          <p:stCondLst>
                                            <p:cond delay="0"/>
                                          </p:stCondLst>
                                        </p:cTn>
                                        <p:tgtEl>
                                          <p:spTgt spid="249"/>
                                        </p:tgtEl>
                                        <p:attrNameLst>
                                          <p:attrName>style.visibility</p:attrName>
                                        </p:attrNameLst>
                                      </p:cBhvr>
                                      <p:to>
                                        <p:strVal val="visible"/>
                                      </p:to>
                                    </p:set>
                                    <p:animEffect transition="in" filter="fade">
                                      <p:cBhvr>
                                        <p:cTn id="35" dur="500"/>
                                        <p:tgtEl>
                                          <p:spTgt spid="249"/>
                                        </p:tgtEl>
                                      </p:cBhvr>
                                    </p:animEffect>
                                  </p:childTnLst>
                                </p:cTn>
                              </p:par>
                            </p:childTnLst>
                          </p:cTn>
                        </p:par>
                        <p:par>
                          <p:cTn id="36" fill="hold">
                            <p:stCondLst>
                              <p:cond delay="12000"/>
                            </p:stCondLst>
                            <p:childTnLst>
                              <p:par>
                                <p:cTn id="37" presetID="10" presetClass="entr" presetSubtype="0" fill="hold" nodeType="afterEffect">
                                  <p:stCondLst>
                                    <p:cond delay="0"/>
                                  </p:stCondLst>
                                  <p:childTnLst>
                                    <p:set>
                                      <p:cBhvr>
                                        <p:cTn id="38" dur="1" fill="hold">
                                          <p:stCondLst>
                                            <p:cond delay="0"/>
                                          </p:stCondLst>
                                        </p:cTn>
                                        <p:tgtEl>
                                          <p:spTgt spid="250"/>
                                        </p:tgtEl>
                                        <p:attrNameLst>
                                          <p:attrName>style.visibility</p:attrName>
                                        </p:attrNameLst>
                                      </p:cBhvr>
                                      <p:to>
                                        <p:strVal val="visible"/>
                                      </p:to>
                                    </p:set>
                                    <p:animEffect transition="in" filter="fade">
                                      <p:cBhvr>
                                        <p:cTn id="39" dur="500"/>
                                        <p:tgtEl>
                                          <p:spTgt spid="250"/>
                                        </p:tgtEl>
                                      </p:cBhvr>
                                    </p:animEffect>
                                  </p:childTnLst>
                                </p:cTn>
                              </p:par>
                            </p:childTnLst>
                          </p:cTn>
                        </p:par>
                        <p:par>
                          <p:cTn id="40" fill="hold">
                            <p:stCondLst>
                              <p:cond delay="12500"/>
                            </p:stCondLst>
                            <p:childTnLst>
                              <p:par>
                                <p:cTn id="41" presetID="10" presetClass="entr" presetSubtype="0" fill="hold" nodeType="afterEffect">
                                  <p:stCondLst>
                                    <p:cond delay="0"/>
                                  </p:stCondLst>
                                  <p:childTnLst>
                                    <p:set>
                                      <p:cBhvr>
                                        <p:cTn id="42" dur="1" fill="hold">
                                          <p:stCondLst>
                                            <p:cond delay="0"/>
                                          </p:stCondLst>
                                        </p:cTn>
                                        <p:tgtEl>
                                          <p:spTgt spid="251"/>
                                        </p:tgtEl>
                                        <p:attrNameLst>
                                          <p:attrName>style.visibility</p:attrName>
                                        </p:attrNameLst>
                                      </p:cBhvr>
                                      <p:to>
                                        <p:strVal val="visible"/>
                                      </p:to>
                                    </p:set>
                                    <p:animEffect transition="in" filter="fade">
                                      <p:cBhvr>
                                        <p:cTn id="43" dur="500"/>
                                        <p:tgtEl>
                                          <p:spTgt spid="251"/>
                                        </p:tgtEl>
                                      </p:cBhvr>
                                    </p:animEffect>
                                  </p:childTnLst>
                                </p:cTn>
                              </p:par>
                            </p:childTnLst>
                          </p:cTn>
                        </p:par>
                        <p:par>
                          <p:cTn id="44" fill="hold">
                            <p:stCondLst>
                              <p:cond delay="13000"/>
                            </p:stCondLst>
                            <p:childTnLst>
                              <p:par>
                                <p:cTn id="45" presetID="22" presetClass="entr" presetSubtype="2" fill="hold" grpId="0" nodeType="afterEffect">
                                  <p:stCondLst>
                                    <p:cond delay="0"/>
                                  </p:stCondLst>
                                  <p:childTnLst>
                                    <p:set>
                                      <p:cBhvr>
                                        <p:cTn id="46" dur="1" fill="hold">
                                          <p:stCondLst>
                                            <p:cond delay="0"/>
                                          </p:stCondLst>
                                        </p:cTn>
                                        <p:tgtEl>
                                          <p:spTgt spid="227"/>
                                        </p:tgtEl>
                                        <p:attrNameLst>
                                          <p:attrName>style.visibility</p:attrName>
                                        </p:attrNameLst>
                                      </p:cBhvr>
                                      <p:to>
                                        <p:strVal val="visible"/>
                                      </p:to>
                                    </p:set>
                                    <p:animEffect transition="in" filter="wipe(right)">
                                      <p:cBhvr>
                                        <p:cTn id="47" dur="500"/>
                                        <p:tgtEl>
                                          <p:spTgt spid="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22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Team of 5 employees meet around a conference table.">
            <a:extLst>
              <a:ext uri="{FF2B5EF4-FFF2-40B4-BE49-F238E27FC236}">
                <a16:creationId xmlns:a16="http://schemas.microsoft.com/office/drawing/2014/main" id="{9D01F683-F341-0B47-9EA9-C7CB88F98D7E}"/>
              </a:ext>
            </a:extLst>
          </p:cNvPr>
          <p:cNvPicPr>
            <a:picLocks noGrp="1" noChangeAspect="1"/>
          </p:cNvPicPr>
          <p:nvPr>
            <p:ph type="pic" sz="quarter" idx="10"/>
          </p:nvPr>
        </p:nvPicPr>
        <p:blipFill>
          <a:blip r:embed="rId2"/>
          <a:srcRect t="7802" b="7802"/>
          <a:stretch>
            <a:fillRect/>
          </a:stretch>
        </p:blipFill>
        <p:spPr/>
      </p:pic>
      <p:sp>
        <p:nvSpPr>
          <p:cNvPr id="3" name="Title 2">
            <a:extLst>
              <a:ext uri="{FF2B5EF4-FFF2-40B4-BE49-F238E27FC236}">
                <a16:creationId xmlns:a16="http://schemas.microsoft.com/office/drawing/2014/main" id="{2BA65F1C-6781-C740-9823-9611C822AC0D}"/>
              </a:ext>
            </a:extLst>
          </p:cNvPr>
          <p:cNvSpPr>
            <a:spLocks noGrp="1"/>
          </p:cNvSpPr>
          <p:nvPr>
            <p:ph type="title"/>
          </p:nvPr>
        </p:nvSpPr>
        <p:spPr/>
        <p:txBody>
          <a:bodyPr/>
          <a:lstStyle/>
          <a:p>
            <a:r>
              <a:rPr lang="en-US"/>
              <a:t>Why did Microsoft Acquire GitHub?</a:t>
            </a:r>
          </a:p>
        </p:txBody>
      </p:sp>
    </p:spTree>
    <p:extLst>
      <p:ext uri="{BB962C8B-B14F-4D97-AF65-F5344CB8AC3E}">
        <p14:creationId xmlns:p14="http://schemas.microsoft.com/office/powerpoint/2010/main" val="43409456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9084632-E14B-D746-9655-47B90D7F48FF}"/>
              </a:ext>
            </a:extLst>
          </p:cNvPr>
          <p:cNvSpPr txBox="1"/>
          <p:nvPr/>
        </p:nvSpPr>
        <p:spPr>
          <a:xfrm>
            <a:off x="3828081" y="2572719"/>
            <a:ext cx="65" cy="307777"/>
          </a:xfrm>
          <a:prstGeom prst="rect">
            <a:avLst/>
          </a:prstGeom>
          <a:noFill/>
        </p:spPr>
        <p:txBody>
          <a:bodyPr wrap="none" lIns="0" tIns="0" rIns="0" bIns="0" rtlCol="0">
            <a:spAutoFit/>
          </a:bodyPr>
          <a:lstStyle/>
          <a:p>
            <a:pPr algn="l"/>
            <a:endParaRPr lang="en-US" sz="2000" err="1"/>
          </a:p>
        </p:txBody>
      </p:sp>
      <p:pic>
        <p:nvPicPr>
          <p:cNvPr id="12" name="Picture 11">
            <a:extLst>
              <a:ext uri="{FF2B5EF4-FFF2-40B4-BE49-F238E27FC236}">
                <a16:creationId xmlns:a16="http://schemas.microsoft.com/office/drawing/2014/main" id="{0C6C0026-8166-C547-8817-A2328E040213}"/>
              </a:ext>
            </a:extLst>
          </p:cNvPr>
          <p:cNvPicPr>
            <a:picLocks noChangeAspect="1"/>
          </p:cNvPicPr>
          <p:nvPr/>
        </p:nvPicPr>
        <p:blipFill>
          <a:blip r:embed="rId3"/>
          <a:stretch>
            <a:fillRect/>
          </a:stretch>
        </p:blipFill>
        <p:spPr>
          <a:xfrm>
            <a:off x="6184495" y="515536"/>
            <a:ext cx="4941621" cy="2913464"/>
          </a:xfrm>
          <a:prstGeom prst="rect">
            <a:avLst/>
          </a:prstGeom>
        </p:spPr>
      </p:pic>
      <p:pic>
        <p:nvPicPr>
          <p:cNvPr id="15" name="Picture 14">
            <a:extLst>
              <a:ext uri="{FF2B5EF4-FFF2-40B4-BE49-F238E27FC236}">
                <a16:creationId xmlns:a16="http://schemas.microsoft.com/office/drawing/2014/main" id="{783BE1A1-3AD7-9D4D-BE78-0FDD9A3CE1B2}"/>
              </a:ext>
            </a:extLst>
          </p:cNvPr>
          <p:cNvPicPr>
            <a:picLocks noChangeAspect="1"/>
          </p:cNvPicPr>
          <p:nvPr/>
        </p:nvPicPr>
        <p:blipFill>
          <a:blip r:embed="rId4"/>
          <a:stretch>
            <a:fillRect/>
          </a:stretch>
        </p:blipFill>
        <p:spPr>
          <a:xfrm>
            <a:off x="7214444" y="3655144"/>
            <a:ext cx="3098800" cy="2794000"/>
          </a:xfrm>
          <a:prstGeom prst="rect">
            <a:avLst/>
          </a:prstGeom>
        </p:spPr>
      </p:pic>
      <p:sp>
        <p:nvSpPr>
          <p:cNvPr id="16" name="Oval 15">
            <a:extLst>
              <a:ext uri="{FF2B5EF4-FFF2-40B4-BE49-F238E27FC236}">
                <a16:creationId xmlns:a16="http://schemas.microsoft.com/office/drawing/2014/main" id="{478F42F0-83B4-F940-B884-8440B3621E0A}"/>
              </a:ext>
            </a:extLst>
          </p:cNvPr>
          <p:cNvSpPr/>
          <p:nvPr/>
        </p:nvSpPr>
        <p:spPr bwMode="auto">
          <a:xfrm>
            <a:off x="970961" y="1225485"/>
            <a:ext cx="4251489" cy="418550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a:p>
            <a:pPr algn="l" defTabSz="932472" fontAlgn="base">
              <a:spcBef>
                <a:spcPct val="0"/>
              </a:spcBef>
              <a:spcAft>
                <a:spcPct val="0"/>
              </a:spcAft>
            </a:pPr>
            <a:endParaRPr lang="en-US" sz="2000">
              <a:solidFill>
                <a:srgbClr val="FFFFFF"/>
              </a:solidFill>
              <a:ea typeface="Segoe UI" pitchFamily="34" charset="0"/>
              <a:cs typeface="Segoe UI" pitchFamily="34" charset="0"/>
            </a:endParaRPr>
          </a:p>
          <a:p>
            <a:pPr algn="l" defTabSz="932472" fontAlgn="base">
              <a:spcBef>
                <a:spcPct val="0"/>
              </a:spcBef>
              <a:spcAft>
                <a:spcPct val="0"/>
              </a:spcAft>
            </a:pPr>
            <a:endParaRPr lang="en-US" sz="2000">
              <a:solidFill>
                <a:srgbClr val="FFFFFF"/>
              </a:solidFill>
              <a:ea typeface="Segoe UI" pitchFamily="34" charset="0"/>
              <a:cs typeface="Segoe UI" pitchFamily="34" charset="0"/>
            </a:endParaRPr>
          </a:p>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Box 16">
            <a:extLst>
              <a:ext uri="{FF2B5EF4-FFF2-40B4-BE49-F238E27FC236}">
                <a16:creationId xmlns:a16="http://schemas.microsoft.com/office/drawing/2014/main" id="{3777DC06-A616-7543-8A91-2F7DAC5FE841}"/>
              </a:ext>
            </a:extLst>
          </p:cNvPr>
          <p:cNvSpPr txBox="1"/>
          <p:nvPr/>
        </p:nvSpPr>
        <p:spPr>
          <a:xfrm>
            <a:off x="1327438" y="3010458"/>
            <a:ext cx="3609065" cy="307777"/>
          </a:xfrm>
          <a:prstGeom prst="rect">
            <a:avLst/>
          </a:prstGeom>
          <a:noFill/>
        </p:spPr>
        <p:txBody>
          <a:bodyPr wrap="none" lIns="0" tIns="0" rIns="0" bIns="0" rtlCol="0">
            <a:spAutoFit/>
          </a:bodyPr>
          <a:lstStyle/>
          <a:p>
            <a:pPr algn="l"/>
            <a:r>
              <a:rPr lang="en-US" sz="2000">
                <a:solidFill>
                  <a:schemeClr val="bg1"/>
                </a:solidFill>
              </a:rPr>
              <a:t> Modern enterprise applications</a:t>
            </a:r>
          </a:p>
        </p:txBody>
      </p:sp>
    </p:spTree>
    <p:extLst>
      <p:ext uri="{BB962C8B-B14F-4D97-AF65-F5344CB8AC3E}">
        <p14:creationId xmlns:p14="http://schemas.microsoft.com/office/powerpoint/2010/main" val="26658153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03BC3-8D7E-4961-8A3D-A581CBAB048F}"/>
              </a:ext>
            </a:extLst>
          </p:cNvPr>
          <p:cNvSpPr>
            <a:spLocks noGrp="1"/>
          </p:cNvSpPr>
          <p:nvPr>
            <p:ph type="title"/>
          </p:nvPr>
        </p:nvSpPr>
        <p:spPr>
          <a:xfrm>
            <a:off x="589825" y="802413"/>
            <a:ext cx="4768257" cy="2321875"/>
          </a:xfrm>
        </p:spPr>
        <p:txBody>
          <a:bodyPr>
            <a:normAutofit fontScale="90000"/>
          </a:bodyPr>
          <a:lstStyle/>
          <a:p>
            <a:r>
              <a:rPr lang="en-GB"/>
              <a:t>In modern enterprise applications </a:t>
            </a:r>
            <a:r>
              <a:rPr lang="en-GB">
                <a:solidFill>
                  <a:schemeClr val="accent1"/>
                </a:solidFill>
              </a:rPr>
              <a:t>90%</a:t>
            </a:r>
            <a:r>
              <a:rPr lang="en-GB"/>
              <a:t> </a:t>
            </a:r>
            <a:br>
              <a:rPr lang="en-GB"/>
            </a:br>
            <a:r>
              <a:rPr lang="en-GB"/>
              <a:t>of the code comes from </a:t>
            </a:r>
            <a:r>
              <a:rPr lang="en-GB">
                <a:solidFill>
                  <a:schemeClr val="accent1"/>
                </a:solidFill>
              </a:rPr>
              <a:t>open source</a:t>
            </a:r>
            <a:endParaRPr lang="en-US">
              <a:solidFill>
                <a:schemeClr val="accent1"/>
              </a:solidFill>
            </a:endParaRPr>
          </a:p>
        </p:txBody>
      </p:sp>
      <p:grpSp>
        <p:nvGrpSpPr>
          <p:cNvPr id="22" name="Google Shape;3039;p643">
            <a:extLst>
              <a:ext uri="{FF2B5EF4-FFF2-40B4-BE49-F238E27FC236}">
                <a16:creationId xmlns:a16="http://schemas.microsoft.com/office/drawing/2014/main" id="{93493A86-272A-4773-9DED-6C7D1E57E434}"/>
              </a:ext>
              <a:ext uri="{C183D7F6-B498-43B3-948B-1728B52AA6E4}">
                <adec:decorative xmlns:adec="http://schemas.microsoft.com/office/drawing/2017/decorative" val="1"/>
              </a:ext>
            </a:extLst>
          </p:cNvPr>
          <p:cNvGrpSpPr/>
          <p:nvPr/>
        </p:nvGrpSpPr>
        <p:grpSpPr>
          <a:xfrm>
            <a:off x="5670433" y="1054328"/>
            <a:ext cx="6396802" cy="3177599"/>
            <a:chOff x="1317787" y="1495716"/>
            <a:chExt cx="6398616" cy="3178500"/>
          </a:xfrm>
        </p:grpSpPr>
        <p:sp>
          <p:nvSpPr>
            <p:cNvPr id="14" name="Google Shape;3040;p643">
              <a:extLst>
                <a:ext uri="{FF2B5EF4-FFF2-40B4-BE49-F238E27FC236}">
                  <a16:creationId xmlns:a16="http://schemas.microsoft.com/office/drawing/2014/main" id="{D5879367-579E-4587-A83A-8A9F818A286A}"/>
                </a:ext>
              </a:extLst>
            </p:cNvPr>
            <p:cNvSpPr/>
            <p:nvPr/>
          </p:nvSpPr>
          <p:spPr>
            <a:xfrm>
              <a:off x="2970649" y="1495716"/>
              <a:ext cx="3178500" cy="3178500"/>
            </a:xfrm>
            <a:prstGeom prst="ellipse">
              <a:avLst/>
            </a:prstGeom>
            <a:noFill/>
            <a:ln w="12700" cap="flat" cmpd="sng">
              <a:solidFill>
                <a:schemeClr val="tx1"/>
              </a:solidFill>
              <a:prstDash val="solid"/>
              <a:round/>
              <a:headEnd type="none" w="sm" len="sm"/>
              <a:tailEnd type="none" w="sm" len="sm"/>
            </a:ln>
          </p:spPr>
          <p:txBody>
            <a:bodyPr spcFirstLastPara="1" wrap="square" lIns="91399" tIns="45688" rIns="91399" bIns="45688" anchor="ctr" anchorCtr="0">
              <a:noAutofit/>
            </a:bodyPr>
            <a:lstStyle/>
            <a:p>
              <a:pPr algn="ctr" defTabSz="914016">
                <a:defRPr/>
              </a:pPr>
              <a:endParaRPr sz="1400">
                <a:solidFill>
                  <a:srgbClr val="FFFFFF"/>
                </a:solidFill>
                <a:latin typeface="Arial"/>
                <a:ea typeface="Arial"/>
                <a:cs typeface="Arial"/>
                <a:sym typeface="Arial"/>
              </a:endParaRPr>
            </a:p>
          </p:txBody>
        </p:sp>
        <p:cxnSp>
          <p:nvCxnSpPr>
            <p:cNvPr id="15" name="Google Shape;3041;p643">
              <a:extLst>
                <a:ext uri="{FF2B5EF4-FFF2-40B4-BE49-F238E27FC236}">
                  <a16:creationId xmlns:a16="http://schemas.microsoft.com/office/drawing/2014/main" id="{6120EB02-1116-4124-B1C2-E4BA217C265C}"/>
                </a:ext>
              </a:extLst>
            </p:cNvPr>
            <p:cNvCxnSpPr/>
            <p:nvPr/>
          </p:nvCxnSpPr>
          <p:spPr>
            <a:xfrm>
              <a:off x="2899808" y="3945049"/>
              <a:ext cx="330600" cy="0"/>
            </a:xfrm>
            <a:prstGeom prst="straightConnector1">
              <a:avLst/>
            </a:prstGeom>
            <a:noFill/>
            <a:ln w="12700" cap="flat" cmpd="sng">
              <a:solidFill>
                <a:schemeClr val="tx1"/>
              </a:solidFill>
              <a:prstDash val="solid"/>
              <a:round/>
              <a:headEnd type="none" w="sm" len="sm"/>
              <a:tailEnd type="none" w="sm" len="sm"/>
            </a:ln>
          </p:spPr>
        </p:cxnSp>
        <p:sp>
          <p:nvSpPr>
            <p:cNvPr id="16" name="Google Shape;3042;p643">
              <a:extLst>
                <a:ext uri="{FF2B5EF4-FFF2-40B4-BE49-F238E27FC236}">
                  <a16:creationId xmlns:a16="http://schemas.microsoft.com/office/drawing/2014/main" id="{E64CF995-677B-4AF7-A010-5AE377270A41}"/>
                </a:ext>
              </a:extLst>
            </p:cNvPr>
            <p:cNvSpPr/>
            <p:nvPr/>
          </p:nvSpPr>
          <p:spPr>
            <a:xfrm>
              <a:off x="1317787" y="3750782"/>
              <a:ext cx="1607700" cy="368100"/>
            </a:xfrm>
            <a:prstGeom prst="rect">
              <a:avLst/>
            </a:prstGeom>
            <a:noFill/>
            <a:ln>
              <a:noFill/>
            </a:ln>
          </p:spPr>
          <p:txBody>
            <a:bodyPr spcFirstLastPara="1" wrap="square" lIns="91399" tIns="45688" rIns="91399" bIns="45688" anchor="ctr" anchorCtr="0">
              <a:noAutofit/>
            </a:bodyPr>
            <a:lstStyle/>
            <a:p>
              <a:pPr algn="r" defTabSz="914016">
                <a:defRPr/>
              </a:pPr>
              <a:r>
                <a:rPr lang="en" sz="1600">
                  <a:latin typeface="Segoe UI Semibold"/>
                  <a:sym typeface="Helvetica Neue"/>
                </a:rPr>
                <a:t>Open Source</a:t>
              </a:r>
              <a:endParaRPr sz="1600">
                <a:latin typeface="Segoe UI Semibold"/>
              </a:endParaRPr>
            </a:p>
          </p:txBody>
        </p:sp>
        <p:sp>
          <p:nvSpPr>
            <p:cNvPr id="17" name="Google Shape;3043;p643">
              <a:extLst>
                <a:ext uri="{FF2B5EF4-FFF2-40B4-BE49-F238E27FC236}">
                  <a16:creationId xmlns:a16="http://schemas.microsoft.com/office/drawing/2014/main" id="{318C2842-CC14-40DC-8A19-DF71A266E10D}"/>
                </a:ext>
              </a:extLst>
            </p:cNvPr>
            <p:cNvSpPr/>
            <p:nvPr/>
          </p:nvSpPr>
          <p:spPr>
            <a:xfrm rot="7200178">
              <a:off x="5320675" y="1646449"/>
              <a:ext cx="107390" cy="122572"/>
            </a:xfrm>
            <a:prstGeom prst="rect">
              <a:avLst/>
            </a:prstGeom>
            <a:solidFill>
              <a:schemeClr val="bg1"/>
            </a:solidFill>
            <a:ln>
              <a:noFill/>
            </a:ln>
          </p:spPr>
          <p:txBody>
            <a:bodyPr spcFirstLastPara="1" wrap="square" lIns="91399" tIns="45688" rIns="91399" bIns="45688" anchor="ctr" anchorCtr="0">
              <a:noAutofit/>
            </a:bodyPr>
            <a:lstStyle/>
            <a:p>
              <a:pPr algn="ctr" defTabSz="914016">
                <a:defRPr/>
              </a:pPr>
              <a:endParaRPr sz="1400">
                <a:solidFill>
                  <a:srgbClr val="FFFFFF"/>
                </a:solidFill>
                <a:latin typeface="Arial"/>
                <a:ea typeface="Arial"/>
                <a:cs typeface="Arial"/>
                <a:sym typeface="Arial"/>
              </a:endParaRPr>
            </a:p>
          </p:txBody>
        </p:sp>
        <p:sp>
          <p:nvSpPr>
            <p:cNvPr id="18" name="Google Shape;3044;p643">
              <a:extLst>
                <a:ext uri="{FF2B5EF4-FFF2-40B4-BE49-F238E27FC236}">
                  <a16:creationId xmlns:a16="http://schemas.microsoft.com/office/drawing/2014/main" id="{770476E4-D106-4BCF-83D4-F8F0E165CB42}"/>
                </a:ext>
              </a:extLst>
            </p:cNvPr>
            <p:cNvSpPr/>
            <p:nvPr/>
          </p:nvSpPr>
          <p:spPr>
            <a:xfrm rot="9894819">
              <a:off x="5968293" y="2376087"/>
              <a:ext cx="107194" cy="122693"/>
            </a:xfrm>
            <a:prstGeom prst="rect">
              <a:avLst/>
            </a:prstGeom>
            <a:solidFill>
              <a:schemeClr val="bg1"/>
            </a:solidFill>
            <a:ln>
              <a:noFill/>
            </a:ln>
          </p:spPr>
          <p:txBody>
            <a:bodyPr spcFirstLastPara="1" wrap="square" lIns="91399" tIns="45688" rIns="91399" bIns="45688" anchor="ctr" anchorCtr="0">
              <a:noAutofit/>
            </a:bodyPr>
            <a:lstStyle/>
            <a:p>
              <a:pPr algn="ctr" defTabSz="914016">
                <a:defRPr/>
              </a:pPr>
              <a:endParaRPr sz="1400">
                <a:solidFill>
                  <a:srgbClr val="FFFFFF"/>
                </a:solidFill>
                <a:latin typeface="Arial"/>
                <a:ea typeface="Arial"/>
                <a:cs typeface="Arial"/>
                <a:sym typeface="Arial"/>
              </a:endParaRPr>
            </a:p>
          </p:txBody>
        </p:sp>
        <p:cxnSp>
          <p:nvCxnSpPr>
            <p:cNvPr id="19" name="Google Shape;3045;p643">
              <a:extLst>
                <a:ext uri="{FF2B5EF4-FFF2-40B4-BE49-F238E27FC236}">
                  <a16:creationId xmlns:a16="http://schemas.microsoft.com/office/drawing/2014/main" id="{E47DB126-BC5F-47C1-8819-7004379CB46B}"/>
                </a:ext>
              </a:extLst>
            </p:cNvPr>
            <p:cNvCxnSpPr/>
            <p:nvPr/>
          </p:nvCxnSpPr>
          <p:spPr>
            <a:xfrm>
              <a:off x="5836736" y="1957106"/>
              <a:ext cx="330600" cy="0"/>
            </a:xfrm>
            <a:prstGeom prst="straightConnector1">
              <a:avLst/>
            </a:prstGeom>
            <a:noFill/>
            <a:ln w="12700" cap="flat" cmpd="sng">
              <a:solidFill>
                <a:schemeClr val="tx1"/>
              </a:solidFill>
              <a:prstDash val="solid"/>
              <a:round/>
              <a:headEnd type="none" w="sm" len="sm"/>
              <a:tailEnd type="none" w="sm" len="sm"/>
            </a:ln>
          </p:spPr>
        </p:cxnSp>
        <p:sp>
          <p:nvSpPr>
            <p:cNvPr id="20" name="Google Shape;3046;p643">
              <a:extLst>
                <a:ext uri="{FF2B5EF4-FFF2-40B4-BE49-F238E27FC236}">
                  <a16:creationId xmlns:a16="http://schemas.microsoft.com/office/drawing/2014/main" id="{C5C67D41-92E1-4C72-B66C-3CDD291D4DCF}"/>
                </a:ext>
              </a:extLst>
            </p:cNvPr>
            <p:cNvSpPr/>
            <p:nvPr/>
          </p:nvSpPr>
          <p:spPr>
            <a:xfrm>
              <a:off x="6139603" y="1771382"/>
              <a:ext cx="1576800" cy="368100"/>
            </a:xfrm>
            <a:prstGeom prst="rect">
              <a:avLst/>
            </a:prstGeom>
            <a:noFill/>
            <a:ln>
              <a:noFill/>
            </a:ln>
          </p:spPr>
          <p:txBody>
            <a:bodyPr spcFirstLastPara="1" wrap="square" lIns="91399" tIns="45688" rIns="91399" bIns="45688" anchor="ctr" anchorCtr="0">
              <a:noAutofit/>
            </a:bodyPr>
            <a:lstStyle/>
            <a:p>
              <a:pPr defTabSz="914016">
                <a:defRPr/>
              </a:pPr>
              <a:r>
                <a:rPr lang="en" sz="1600">
                  <a:latin typeface="Segoe UI Semibold"/>
                  <a:ea typeface="Helvetica Neue"/>
                  <a:cs typeface="Helvetica Neue"/>
                  <a:sym typeface="Helvetica Neue"/>
                </a:rPr>
                <a:t>Your </a:t>
              </a:r>
              <a:r>
                <a:rPr lang="en-US" sz="1600">
                  <a:latin typeface="Segoe UI Semibold"/>
                  <a:ea typeface="Helvetica Neue"/>
                  <a:cs typeface="Helvetica Neue"/>
                  <a:sym typeface="Helvetica Neue"/>
                </a:rPr>
                <a:t>c</a:t>
              </a:r>
              <a:r>
                <a:rPr lang="en" sz="1600">
                  <a:latin typeface="Segoe UI Semibold"/>
                  <a:ea typeface="Helvetica Neue"/>
                  <a:cs typeface="Helvetica Neue"/>
                  <a:sym typeface="Helvetica Neue"/>
                </a:rPr>
                <a:t>ode</a:t>
              </a:r>
              <a:endParaRPr>
                <a:latin typeface="Segoe UI Semibold"/>
              </a:endParaRPr>
            </a:p>
          </p:txBody>
        </p:sp>
        <p:cxnSp>
          <p:nvCxnSpPr>
            <p:cNvPr id="21" name="Google Shape;3047;p643">
              <a:extLst>
                <a:ext uri="{FF2B5EF4-FFF2-40B4-BE49-F238E27FC236}">
                  <a16:creationId xmlns:a16="http://schemas.microsoft.com/office/drawing/2014/main" id="{57E22802-8ABF-43FA-8847-A1F6F5F3B443}"/>
                </a:ext>
              </a:extLst>
            </p:cNvPr>
            <p:cNvCxnSpPr/>
            <p:nvPr/>
          </p:nvCxnSpPr>
          <p:spPr>
            <a:xfrm rot="10800000" flipH="1">
              <a:off x="5755355" y="1955570"/>
              <a:ext cx="84000" cy="76200"/>
            </a:xfrm>
            <a:prstGeom prst="straightConnector1">
              <a:avLst/>
            </a:prstGeom>
            <a:noFill/>
            <a:ln w="12700" cap="flat" cmpd="sng">
              <a:solidFill>
                <a:schemeClr val="tx1"/>
              </a:solidFill>
              <a:prstDash val="solid"/>
              <a:round/>
              <a:headEnd type="none" w="sm" len="sm"/>
              <a:tailEnd type="none" w="sm" len="sm"/>
            </a:ln>
          </p:spPr>
        </p:cxnSp>
      </p:grpSp>
      <p:grpSp>
        <p:nvGrpSpPr>
          <p:cNvPr id="26" name="Google Shape;3048;p643">
            <a:extLst>
              <a:ext uri="{FF2B5EF4-FFF2-40B4-BE49-F238E27FC236}">
                <a16:creationId xmlns:a16="http://schemas.microsoft.com/office/drawing/2014/main" id="{DD7535FA-65D4-4087-89DA-0379E4FC645B}"/>
              </a:ext>
              <a:ext uri="{C183D7F6-B498-43B3-948B-1728B52AA6E4}">
                <adec:decorative xmlns:adec="http://schemas.microsoft.com/office/drawing/2017/decorative" val="1"/>
              </a:ext>
            </a:extLst>
          </p:cNvPr>
          <p:cNvGrpSpPr/>
          <p:nvPr/>
        </p:nvGrpSpPr>
        <p:grpSpPr>
          <a:xfrm rot="1800044">
            <a:off x="7307186" y="1043638"/>
            <a:ext cx="3199700" cy="3199699"/>
            <a:chOff x="6226430" y="1366866"/>
            <a:chExt cx="4572397" cy="4572396"/>
          </a:xfrm>
        </p:grpSpPr>
        <p:pic>
          <p:nvPicPr>
            <p:cNvPr id="24" name="Google Shape;3049;p643">
              <a:extLst>
                <a:ext uri="{FF2B5EF4-FFF2-40B4-BE49-F238E27FC236}">
                  <a16:creationId xmlns:a16="http://schemas.microsoft.com/office/drawing/2014/main" id="{B541F00C-968D-4B2E-900F-48F3CFD60F65}"/>
                </a:ext>
              </a:extLst>
            </p:cNvPr>
            <p:cNvPicPr preferRelativeResize="0"/>
            <p:nvPr/>
          </p:nvPicPr>
          <p:blipFill rotWithShape="1">
            <a:blip r:embed="rId3">
              <a:alphaModFix/>
            </a:blip>
            <a:srcRect/>
            <a:stretch/>
          </p:blipFill>
          <p:spPr>
            <a:xfrm>
              <a:off x="6226431" y="1366866"/>
              <a:ext cx="4572396" cy="4572396"/>
            </a:xfrm>
            <a:prstGeom prst="rect">
              <a:avLst/>
            </a:prstGeom>
            <a:noFill/>
            <a:ln>
              <a:noFill/>
            </a:ln>
          </p:spPr>
        </p:pic>
        <p:pic>
          <p:nvPicPr>
            <p:cNvPr id="25" name="Google Shape;3050;p643">
              <a:extLst>
                <a:ext uri="{FF2B5EF4-FFF2-40B4-BE49-F238E27FC236}">
                  <a16:creationId xmlns:a16="http://schemas.microsoft.com/office/drawing/2014/main" id="{ABD53CFD-8623-4120-8BFA-BDB8C3D0B5E5}"/>
                </a:ext>
              </a:extLst>
            </p:cNvPr>
            <p:cNvPicPr preferRelativeResize="0"/>
            <p:nvPr/>
          </p:nvPicPr>
          <p:blipFill rotWithShape="1">
            <a:blip r:embed="rId4">
              <a:alphaModFix/>
            </a:blip>
            <a:srcRect r="49207" b="49624"/>
            <a:stretch/>
          </p:blipFill>
          <p:spPr>
            <a:xfrm>
              <a:off x="6226430" y="1366867"/>
              <a:ext cx="2322484" cy="2303346"/>
            </a:xfrm>
            <a:prstGeom prst="rect">
              <a:avLst/>
            </a:prstGeom>
            <a:noFill/>
            <a:ln>
              <a:noFill/>
            </a:ln>
          </p:spPr>
        </p:pic>
      </p:grpSp>
      <p:grpSp>
        <p:nvGrpSpPr>
          <p:cNvPr id="55" name="Group 54">
            <a:extLst>
              <a:ext uri="{FF2B5EF4-FFF2-40B4-BE49-F238E27FC236}">
                <a16:creationId xmlns:a16="http://schemas.microsoft.com/office/drawing/2014/main" id="{7B7E3C75-3A24-4FAE-929D-5120FBE700BA}"/>
              </a:ext>
              <a:ext uri="{C183D7F6-B498-43B3-948B-1728B52AA6E4}">
                <adec:decorative xmlns:adec="http://schemas.microsoft.com/office/drawing/2017/decorative" val="1"/>
              </a:ext>
            </a:extLst>
          </p:cNvPr>
          <p:cNvGrpSpPr/>
          <p:nvPr/>
        </p:nvGrpSpPr>
        <p:grpSpPr>
          <a:xfrm>
            <a:off x="589828" y="4578107"/>
            <a:ext cx="4431061" cy="1715005"/>
            <a:chOff x="7158682" y="3777691"/>
            <a:chExt cx="3447142" cy="1334187"/>
          </a:xfrm>
        </p:grpSpPr>
        <p:pic>
          <p:nvPicPr>
            <p:cNvPr id="28" name="Google Shape;3058;p644" descr="Google Shape;4945;p908">
              <a:extLst>
                <a:ext uri="{FF2B5EF4-FFF2-40B4-BE49-F238E27FC236}">
                  <a16:creationId xmlns:a16="http://schemas.microsoft.com/office/drawing/2014/main" id="{0BA95277-D56F-4E64-AD34-8BA49360F45E}"/>
                </a:ext>
              </a:extLst>
            </p:cNvPr>
            <p:cNvPicPr preferRelativeResize="0"/>
            <p:nvPr/>
          </p:nvPicPr>
          <p:blipFill rotWithShape="1">
            <a:blip r:embed="rId5">
              <a:alphaModFix/>
            </a:blip>
            <a:srcRect/>
            <a:stretch/>
          </p:blipFill>
          <p:spPr>
            <a:xfrm>
              <a:off x="7240499" y="3777691"/>
              <a:ext cx="303591" cy="294768"/>
            </a:xfrm>
            <a:prstGeom prst="rect">
              <a:avLst/>
            </a:prstGeom>
            <a:noFill/>
            <a:ln>
              <a:noFill/>
            </a:ln>
          </p:spPr>
        </p:pic>
        <p:pic>
          <p:nvPicPr>
            <p:cNvPr id="30" name="Google Shape;3059;p644" descr="Google Shape;4946;p908">
              <a:extLst>
                <a:ext uri="{FF2B5EF4-FFF2-40B4-BE49-F238E27FC236}">
                  <a16:creationId xmlns:a16="http://schemas.microsoft.com/office/drawing/2014/main" id="{DC68649F-25A9-4306-88FD-BEE016E90A38}"/>
                </a:ext>
              </a:extLst>
            </p:cNvPr>
            <p:cNvPicPr preferRelativeResize="0"/>
            <p:nvPr/>
          </p:nvPicPr>
          <p:blipFill rotWithShape="1">
            <a:blip r:embed="rId6">
              <a:alphaModFix/>
            </a:blip>
            <a:srcRect/>
            <a:stretch/>
          </p:blipFill>
          <p:spPr>
            <a:xfrm>
              <a:off x="7178150" y="4238882"/>
              <a:ext cx="428290" cy="428290"/>
            </a:xfrm>
            <a:prstGeom prst="rect">
              <a:avLst/>
            </a:prstGeom>
            <a:noFill/>
            <a:ln>
              <a:noFill/>
            </a:ln>
          </p:spPr>
        </p:pic>
        <p:grpSp>
          <p:nvGrpSpPr>
            <p:cNvPr id="34" name="Google Shape;3060;p644">
              <a:extLst>
                <a:ext uri="{FF2B5EF4-FFF2-40B4-BE49-F238E27FC236}">
                  <a16:creationId xmlns:a16="http://schemas.microsoft.com/office/drawing/2014/main" id="{459ECC10-AD67-480F-8EEF-E1BFD8B8B315}"/>
                </a:ext>
              </a:extLst>
            </p:cNvPr>
            <p:cNvGrpSpPr/>
            <p:nvPr/>
          </p:nvGrpSpPr>
          <p:grpSpPr>
            <a:xfrm>
              <a:off x="8104975" y="4808701"/>
              <a:ext cx="903803" cy="273819"/>
              <a:chOff x="-1" y="-1"/>
              <a:chExt cx="2410147" cy="730184"/>
            </a:xfrm>
          </p:grpSpPr>
          <p:pic>
            <p:nvPicPr>
              <p:cNvPr id="32" name="Google Shape;3061;p644" descr="Google Shape;4948;p908">
                <a:extLst>
                  <a:ext uri="{FF2B5EF4-FFF2-40B4-BE49-F238E27FC236}">
                    <a16:creationId xmlns:a16="http://schemas.microsoft.com/office/drawing/2014/main" id="{E11DD179-EE13-4374-B5F9-48EE317B709A}"/>
                  </a:ext>
                </a:extLst>
              </p:cNvPr>
              <p:cNvPicPr preferRelativeResize="0"/>
              <p:nvPr/>
            </p:nvPicPr>
            <p:blipFill rotWithShape="1">
              <a:blip r:embed="rId7">
                <a:alphaModFix/>
              </a:blip>
              <a:srcRect l="18276" t="929" r="18352" b="28092"/>
              <a:stretch/>
            </p:blipFill>
            <p:spPr>
              <a:xfrm>
                <a:off x="-1" y="-1"/>
                <a:ext cx="651956" cy="730184"/>
              </a:xfrm>
              <a:prstGeom prst="rect">
                <a:avLst/>
              </a:prstGeom>
              <a:noFill/>
              <a:ln>
                <a:noFill/>
              </a:ln>
            </p:spPr>
          </p:pic>
          <p:pic>
            <p:nvPicPr>
              <p:cNvPr id="33" name="Google Shape;3062;p644" descr="Google Shape;4949;p908">
                <a:extLst>
                  <a:ext uri="{FF2B5EF4-FFF2-40B4-BE49-F238E27FC236}">
                    <a16:creationId xmlns:a16="http://schemas.microsoft.com/office/drawing/2014/main" id="{E038C5C7-D728-4D30-91C7-769D87D67A0E}"/>
                  </a:ext>
                </a:extLst>
              </p:cNvPr>
              <p:cNvPicPr preferRelativeResize="0"/>
              <p:nvPr/>
            </p:nvPicPr>
            <p:blipFill rotWithShape="1">
              <a:blip r:embed="rId7">
                <a:alphaModFix/>
              </a:blip>
              <a:srcRect t="74557"/>
              <a:stretch/>
            </p:blipFill>
            <p:spPr>
              <a:xfrm>
                <a:off x="717236" y="174897"/>
                <a:ext cx="1692910" cy="430695"/>
              </a:xfrm>
              <a:prstGeom prst="rect">
                <a:avLst/>
              </a:prstGeom>
              <a:noFill/>
              <a:ln>
                <a:noFill/>
              </a:ln>
            </p:spPr>
          </p:pic>
        </p:grpSp>
        <p:pic>
          <p:nvPicPr>
            <p:cNvPr id="36" name="Google Shape;3063;p644" descr="Google Shape;4950;p908">
              <a:extLst>
                <a:ext uri="{FF2B5EF4-FFF2-40B4-BE49-F238E27FC236}">
                  <a16:creationId xmlns:a16="http://schemas.microsoft.com/office/drawing/2014/main" id="{05813D02-0FA0-402B-BC40-9EA7D13B6BBD}"/>
                </a:ext>
              </a:extLst>
            </p:cNvPr>
            <p:cNvPicPr preferRelativeResize="0"/>
            <p:nvPr/>
          </p:nvPicPr>
          <p:blipFill rotWithShape="1">
            <a:blip r:embed="rId8">
              <a:alphaModFix/>
            </a:blip>
            <a:srcRect/>
            <a:stretch/>
          </p:blipFill>
          <p:spPr>
            <a:xfrm>
              <a:off x="8092752" y="3807520"/>
              <a:ext cx="928350" cy="238696"/>
            </a:xfrm>
            <a:prstGeom prst="rect">
              <a:avLst/>
            </a:prstGeom>
            <a:noFill/>
            <a:ln>
              <a:noFill/>
            </a:ln>
          </p:spPr>
        </p:pic>
        <p:pic>
          <p:nvPicPr>
            <p:cNvPr id="38" name="Google Shape;3064;p644" descr="Google Shape;4951;p908">
              <a:extLst>
                <a:ext uri="{FF2B5EF4-FFF2-40B4-BE49-F238E27FC236}">
                  <a16:creationId xmlns:a16="http://schemas.microsoft.com/office/drawing/2014/main" id="{BEEF6FD0-E524-4722-9D30-F4EA9BD2AB0A}"/>
                </a:ext>
              </a:extLst>
            </p:cNvPr>
            <p:cNvPicPr preferRelativeResize="0"/>
            <p:nvPr/>
          </p:nvPicPr>
          <p:blipFill rotWithShape="1">
            <a:blip r:embed="rId9">
              <a:alphaModFix/>
            </a:blip>
            <a:srcRect/>
            <a:stretch/>
          </p:blipFill>
          <p:spPr>
            <a:xfrm>
              <a:off x="7158682" y="4800395"/>
              <a:ext cx="467225" cy="311483"/>
            </a:xfrm>
            <a:prstGeom prst="rect">
              <a:avLst/>
            </a:prstGeom>
            <a:noFill/>
            <a:ln>
              <a:noFill/>
            </a:ln>
          </p:spPr>
        </p:pic>
        <p:pic>
          <p:nvPicPr>
            <p:cNvPr id="40" name="Google Shape;3065;p644" descr="Google Shape;4953;p908">
              <a:extLst>
                <a:ext uri="{FF2B5EF4-FFF2-40B4-BE49-F238E27FC236}">
                  <a16:creationId xmlns:a16="http://schemas.microsoft.com/office/drawing/2014/main" id="{6B2FC97E-CD2C-4793-8BC4-3F6543D95F83}"/>
                </a:ext>
              </a:extLst>
            </p:cNvPr>
            <p:cNvPicPr preferRelativeResize="0"/>
            <p:nvPr/>
          </p:nvPicPr>
          <p:blipFill rotWithShape="1">
            <a:blip r:embed="rId10">
              <a:alphaModFix/>
            </a:blip>
            <a:srcRect/>
            <a:stretch/>
          </p:blipFill>
          <p:spPr>
            <a:xfrm>
              <a:off x="8173311" y="4266799"/>
              <a:ext cx="767233" cy="386862"/>
            </a:xfrm>
            <a:prstGeom prst="rect">
              <a:avLst/>
            </a:prstGeom>
            <a:noFill/>
            <a:ln>
              <a:noFill/>
            </a:ln>
          </p:spPr>
        </p:pic>
        <p:grpSp>
          <p:nvGrpSpPr>
            <p:cNvPr id="44" name="Google Shape;3066;p644">
              <a:extLst>
                <a:ext uri="{FF2B5EF4-FFF2-40B4-BE49-F238E27FC236}">
                  <a16:creationId xmlns:a16="http://schemas.microsoft.com/office/drawing/2014/main" id="{320ACD29-015E-4C77-A8FC-52EE9E5512FE}"/>
                </a:ext>
              </a:extLst>
            </p:cNvPr>
            <p:cNvGrpSpPr/>
            <p:nvPr/>
          </p:nvGrpSpPr>
          <p:grpSpPr>
            <a:xfrm>
              <a:off x="9440322" y="4790735"/>
              <a:ext cx="970763" cy="273764"/>
              <a:chOff x="-1" y="0"/>
              <a:chExt cx="2588696" cy="730038"/>
            </a:xfrm>
          </p:grpSpPr>
          <p:pic>
            <p:nvPicPr>
              <p:cNvPr id="42" name="Google Shape;3067;p644" descr="Google Shape;4955;p908">
                <a:extLst>
                  <a:ext uri="{FF2B5EF4-FFF2-40B4-BE49-F238E27FC236}">
                    <a16:creationId xmlns:a16="http://schemas.microsoft.com/office/drawing/2014/main" id="{97759B0E-DD1E-4507-8D8A-65D6FB5A30F0}"/>
                  </a:ext>
                </a:extLst>
              </p:cNvPr>
              <p:cNvPicPr preferRelativeResize="0"/>
              <p:nvPr/>
            </p:nvPicPr>
            <p:blipFill rotWithShape="1">
              <a:blip r:embed="rId11">
                <a:alphaModFix/>
              </a:blip>
              <a:srcRect r="86491"/>
              <a:stretch/>
            </p:blipFill>
            <p:spPr>
              <a:xfrm>
                <a:off x="-1" y="0"/>
                <a:ext cx="365314" cy="730038"/>
              </a:xfrm>
              <a:prstGeom prst="rect">
                <a:avLst/>
              </a:prstGeom>
              <a:noFill/>
              <a:ln>
                <a:noFill/>
              </a:ln>
            </p:spPr>
          </p:pic>
          <p:pic>
            <p:nvPicPr>
              <p:cNvPr id="43" name="Google Shape;3068;p644" descr="Google Shape;4956;p908">
                <a:extLst>
                  <a:ext uri="{FF2B5EF4-FFF2-40B4-BE49-F238E27FC236}">
                    <a16:creationId xmlns:a16="http://schemas.microsoft.com/office/drawing/2014/main" id="{26016EFA-8307-4B4F-86DC-2F539C01CB67}"/>
                  </a:ext>
                </a:extLst>
              </p:cNvPr>
              <p:cNvPicPr preferRelativeResize="0"/>
              <p:nvPr/>
            </p:nvPicPr>
            <p:blipFill rotWithShape="1">
              <a:blip r:embed="rId12">
                <a:alphaModFix/>
              </a:blip>
              <a:srcRect l="14698" r="4270"/>
              <a:stretch/>
            </p:blipFill>
            <p:spPr>
              <a:xfrm>
                <a:off x="397482" y="0"/>
                <a:ext cx="2191213" cy="730038"/>
              </a:xfrm>
              <a:prstGeom prst="rect">
                <a:avLst/>
              </a:prstGeom>
              <a:noFill/>
              <a:ln>
                <a:noFill/>
              </a:ln>
            </p:spPr>
          </p:pic>
        </p:grpSp>
        <p:grpSp>
          <p:nvGrpSpPr>
            <p:cNvPr id="48" name="Google Shape;3069;p644">
              <a:extLst>
                <a:ext uri="{FF2B5EF4-FFF2-40B4-BE49-F238E27FC236}">
                  <a16:creationId xmlns:a16="http://schemas.microsoft.com/office/drawing/2014/main" id="{79B5354A-15B3-468A-9728-A225051F54E4}"/>
                </a:ext>
              </a:extLst>
            </p:cNvPr>
            <p:cNvGrpSpPr/>
            <p:nvPr/>
          </p:nvGrpSpPr>
          <p:grpSpPr>
            <a:xfrm>
              <a:off x="9355343" y="4306350"/>
              <a:ext cx="1140814" cy="283260"/>
              <a:chOff x="0" y="0"/>
              <a:chExt cx="3042170" cy="755361"/>
            </a:xfrm>
          </p:grpSpPr>
          <p:pic>
            <p:nvPicPr>
              <p:cNvPr id="46" name="Google Shape;3070;p644" descr="Google Shape;4958;p908">
                <a:extLst>
                  <a:ext uri="{FF2B5EF4-FFF2-40B4-BE49-F238E27FC236}">
                    <a16:creationId xmlns:a16="http://schemas.microsoft.com/office/drawing/2014/main" id="{C23F3456-C32B-4A73-976F-1B68B5138329}"/>
                  </a:ext>
                </a:extLst>
              </p:cNvPr>
              <p:cNvPicPr preferRelativeResize="0"/>
              <p:nvPr/>
            </p:nvPicPr>
            <p:blipFill rotWithShape="1">
              <a:blip r:embed="rId13">
                <a:alphaModFix/>
              </a:blip>
              <a:srcRect l="14477" t="31343" r="68942" b="29062"/>
              <a:stretch/>
            </p:blipFill>
            <p:spPr>
              <a:xfrm>
                <a:off x="0" y="0"/>
                <a:ext cx="694224" cy="755361"/>
              </a:xfrm>
              <a:prstGeom prst="rect">
                <a:avLst/>
              </a:prstGeom>
              <a:noFill/>
              <a:ln>
                <a:noFill/>
              </a:ln>
            </p:spPr>
          </p:pic>
          <p:pic>
            <p:nvPicPr>
              <p:cNvPr id="47" name="Google Shape;3071;p644" descr="Google Shape;4959;p908">
                <a:extLst>
                  <a:ext uri="{FF2B5EF4-FFF2-40B4-BE49-F238E27FC236}">
                    <a16:creationId xmlns:a16="http://schemas.microsoft.com/office/drawing/2014/main" id="{EE55DDEA-16EB-4738-BB38-BDB1CD794B7D}"/>
                  </a:ext>
                </a:extLst>
              </p:cNvPr>
              <p:cNvPicPr preferRelativeResize="0"/>
              <p:nvPr/>
            </p:nvPicPr>
            <p:blipFill rotWithShape="1">
              <a:blip r:embed="rId14">
                <a:alphaModFix/>
              </a:blip>
              <a:srcRect l="30095" t="31343" r="12872" b="29062"/>
              <a:stretch/>
            </p:blipFill>
            <p:spPr>
              <a:xfrm>
                <a:off x="653932" y="0"/>
                <a:ext cx="2388238" cy="755361"/>
              </a:xfrm>
              <a:prstGeom prst="rect">
                <a:avLst/>
              </a:prstGeom>
              <a:noFill/>
              <a:ln>
                <a:noFill/>
              </a:ln>
            </p:spPr>
          </p:pic>
        </p:grpSp>
        <p:pic>
          <p:nvPicPr>
            <p:cNvPr id="52" name="Google Shape;3073;p644">
              <a:extLst>
                <a:ext uri="{FF2B5EF4-FFF2-40B4-BE49-F238E27FC236}">
                  <a16:creationId xmlns:a16="http://schemas.microsoft.com/office/drawing/2014/main" id="{237092FE-89BA-4A84-B184-BA5995996F1D}"/>
                </a:ext>
              </a:extLst>
            </p:cNvPr>
            <p:cNvPicPr preferRelativeResize="0"/>
            <p:nvPr/>
          </p:nvPicPr>
          <p:blipFill rotWithShape="1">
            <a:blip r:embed="rId15"/>
            <a:srcRect/>
            <a:stretch/>
          </p:blipFill>
          <p:spPr>
            <a:xfrm>
              <a:off x="9245631" y="3800096"/>
              <a:ext cx="1360193" cy="303776"/>
            </a:xfrm>
            <a:prstGeom prst="rect">
              <a:avLst/>
            </a:prstGeom>
            <a:solidFill>
              <a:schemeClr val="bg1"/>
            </a:solidFill>
            <a:ln>
              <a:noFill/>
            </a:ln>
          </p:spPr>
        </p:pic>
      </p:grpSp>
      <p:sp>
        <p:nvSpPr>
          <p:cNvPr id="56" name="Title 1">
            <a:extLst>
              <a:ext uri="{FF2B5EF4-FFF2-40B4-BE49-F238E27FC236}">
                <a16:creationId xmlns:a16="http://schemas.microsoft.com/office/drawing/2014/main" id="{B6DCDBCC-1C80-42E2-9E6A-FB8C48F2A48C}"/>
              </a:ext>
            </a:extLst>
          </p:cNvPr>
          <p:cNvSpPr txBox="1">
            <a:spLocks/>
          </p:cNvSpPr>
          <p:nvPr/>
        </p:nvSpPr>
        <p:spPr>
          <a:xfrm>
            <a:off x="6952912" y="4961174"/>
            <a:ext cx="3908246"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32384">
              <a:defRPr/>
            </a:pPr>
            <a:r>
              <a:rPr lang="en-GB">
                <a:latin typeface="Segoe UI Semibold"/>
              </a:rPr>
              <a:t>Most of that code lives on GitHub</a:t>
            </a:r>
          </a:p>
        </p:txBody>
      </p:sp>
      <p:cxnSp>
        <p:nvCxnSpPr>
          <p:cNvPr id="58" name="Straight Connector 57">
            <a:extLst>
              <a:ext uri="{FF2B5EF4-FFF2-40B4-BE49-F238E27FC236}">
                <a16:creationId xmlns:a16="http://schemas.microsoft.com/office/drawing/2014/main" id="{01598F9B-90D7-4BE3-8C23-C8E146D6A46C}"/>
              </a:ext>
              <a:ext uri="{C183D7F6-B498-43B3-948B-1728B52AA6E4}">
                <adec:decorative xmlns:adec="http://schemas.microsoft.com/office/drawing/2017/decorative" val="1"/>
              </a:ext>
            </a:extLst>
          </p:cNvPr>
          <p:cNvCxnSpPr>
            <a:cxnSpLocks/>
          </p:cNvCxnSpPr>
          <p:nvPr/>
        </p:nvCxnSpPr>
        <p:spPr>
          <a:xfrm>
            <a:off x="6096000" y="4802148"/>
            <a:ext cx="0" cy="1371256"/>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A70C247-3221-445C-A95A-82B8EC0AFCE3}"/>
              </a:ext>
            </a:extLst>
          </p:cNvPr>
          <p:cNvSpPr/>
          <p:nvPr/>
        </p:nvSpPr>
        <p:spPr>
          <a:xfrm>
            <a:off x="8872646" y="6399958"/>
            <a:ext cx="3194199" cy="249228"/>
          </a:xfrm>
          <a:prstGeom prst="rect">
            <a:avLst/>
          </a:prstGeom>
        </p:spPr>
        <p:txBody>
          <a:bodyPr wrap="none">
            <a:spAutoFit/>
          </a:bodyPr>
          <a:lstStyle/>
          <a:p>
            <a:pPr indent="-287260" defTabSz="913874">
              <a:defRPr/>
            </a:pPr>
            <a:r>
              <a:rPr lang="fr-FR" sz="1000" kern="0">
                <a:gradFill>
                  <a:gsLst>
                    <a:gs pos="0">
                      <a:srgbClr val="FFFFFF">
                        <a:alpha val="50000"/>
                      </a:srgbClr>
                    </a:gs>
                    <a:gs pos="100000">
                      <a:srgbClr val="FFFFFF">
                        <a:alpha val="50000"/>
                      </a:srgbClr>
                    </a:gs>
                  </a:gsLst>
                  <a:lin ang="5400000" scaled="1"/>
                </a:gradFill>
                <a:latin typeface="Segoe UI Semibold" panose="020B0702040204020203" pitchFamily="34" charset="0"/>
                <a:cs typeface="Segoe UI Semibold" panose="020B0702040204020203" pitchFamily="34" charset="0"/>
              </a:rPr>
              <a:t>Source: </a:t>
            </a:r>
            <a:r>
              <a:rPr lang="en-US" sz="1000" i="1" kern="0">
                <a:solidFill>
                  <a:srgbClr val="75757A"/>
                </a:solidFill>
                <a:latin typeface="Segoe UI Semibold" panose="020B0702040204020203" pitchFamily="34" charset="0"/>
                <a:cs typeface="Segoe UI Semibold" panose="020B0702040204020203" pitchFamily="34" charset="0"/>
              </a:rPr>
              <a:t>2019 Synopsys Open Source Security report </a:t>
            </a:r>
            <a:endParaRPr lang="en-US" sz="1000" i="1" kern="0">
              <a:gradFill>
                <a:gsLst>
                  <a:gs pos="0">
                    <a:srgbClr val="FFFFFF">
                      <a:alpha val="50000"/>
                    </a:srgbClr>
                  </a:gs>
                  <a:gs pos="100000">
                    <a:srgbClr val="FFFFFF">
                      <a:alpha val="50000"/>
                    </a:srgbClr>
                  </a:gs>
                </a:gsLst>
                <a:lin ang="5400000" scaled="1"/>
              </a:gradFill>
              <a:latin typeface="Segoe UI"/>
            </a:endParaRPr>
          </a:p>
        </p:txBody>
      </p:sp>
      <p:sp>
        <p:nvSpPr>
          <p:cNvPr id="3" name="TextBox 2">
            <a:extLst>
              <a:ext uri="{FF2B5EF4-FFF2-40B4-BE49-F238E27FC236}">
                <a16:creationId xmlns:a16="http://schemas.microsoft.com/office/drawing/2014/main" id="{954A4FA5-982E-7547-ADCA-B57CF8D2F622}"/>
              </a:ext>
            </a:extLst>
          </p:cNvPr>
          <p:cNvSpPr txBox="1"/>
          <p:nvPr/>
        </p:nvSpPr>
        <p:spPr>
          <a:xfrm>
            <a:off x="2751098" y="6615483"/>
            <a:ext cx="362135" cy="615522"/>
          </a:xfrm>
          <a:prstGeom prst="rect">
            <a:avLst/>
          </a:prstGeom>
          <a:noFill/>
        </p:spPr>
        <p:txBody>
          <a:bodyPr wrap="none" lIns="179285" tIns="143428" rIns="179285" bIns="143428" rtlCol="0">
            <a:spAutoFit/>
          </a:bodyPr>
          <a:lstStyle/>
          <a:p>
            <a:pPr>
              <a:lnSpc>
                <a:spcPct val="90000"/>
              </a:lnSpc>
              <a:spcAft>
                <a:spcPts val="588"/>
              </a:spcAft>
            </a:pPr>
            <a:endParaRPr lang="en-US" sz="2353" err="1">
              <a:gradFill>
                <a:gsLst>
                  <a:gs pos="2917">
                    <a:schemeClr val="tx1"/>
                  </a:gs>
                  <a:gs pos="30000">
                    <a:schemeClr val="tx1"/>
                  </a:gs>
                </a:gsLst>
                <a:lin ang="5400000" scaled="0"/>
              </a:gradFill>
            </a:endParaRPr>
          </a:p>
        </p:txBody>
      </p:sp>
      <p:sp>
        <p:nvSpPr>
          <p:cNvPr id="4" name="TextBox 3">
            <a:extLst>
              <a:ext uri="{FF2B5EF4-FFF2-40B4-BE49-F238E27FC236}">
                <a16:creationId xmlns:a16="http://schemas.microsoft.com/office/drawing/2014/main" id="{359137FE-7003-3A40-9FD0-1E58DEC74BB1}"/>
              </a:ext>
            </a:extLst>
          </p:cNvPr>
          <p:cNvSpPr txBox="1"/>
          <p:nvPr/>
        </p:nvSpPr>
        <p:spPr>
          <a:xfrm>
            <a:off x="2112267" y="6584572"/>
            <a:ext cx="362135" cy="615522"/>
          </a:xfrm>
          <a:prstGeom prst="rect">
            <a:avLst/>
          </a:prstGeom>
          <a:noFill/>
        </p:spPr>
        <p:txBody>
          <a:bodyPr wrap="none" lIns="179285" tIns="143428" rIns="179285" bIns="143428" rtlCol="0">
            <a:spAutoFit/>
          </a:bodyPr>
          <a:lstStyle/>
          <a:p>
            <a:pPr>
              <a:lnSpc>
                <a:spcPct val="90000"/>
              </a:lnSpc>
              <a:spcAft>
                <a:spcPts val="588"/>
              </a:spcAft>
            </a:pPr>
            <a:endParaRPr lang="en-US" sz="2353"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35283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2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3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9826" y="458044"/>
            <a:ext cx="10199757" cy="1107682"/>
          </a:xfrm>
        </p:spPr>
        <p:txBody>
          <a:bodyPr>
            <a:normAutofit fontScale="90000"/>
          </a:bodyPr>
          <a:lstStyle/>
          <a:p>
            <a:r>
              <a:rPr lang="en-US"/>
              <a:t>Microsoft is now committed to the world’s largest developer community</a:t>
            </a:r>
          </a:p>
        </p:txBody>
      </p:sp>
      <p:sp>
        <p:nvSpPr>
          <p:cNvPr id="6" name="Text Placeholder 5"/>
          <p:cNvSpPr>
            <a:spLocks noGrp="1"/>
          </p:cNvSpPr>
          <p:nvPr>
            <p:ph sz="quarter" idx="10"/>
          </p:nvPr>
        </p:nvSpPr>
        <p:spPr>
          <a:xfrm>
            <a:off x="585765" y="1805553"/>
            <a:ext cx="11015712" cy="430765"/>
          </a:xfrm>
        </p:spPr>
        <p:txBody>
          <a:bodyPr>
            <a:normAutofit/>
          </a:bodyPr>
          <a:lstStyle/>
          <a:p>
            <a:endParaRPr lang="en-US"/>
          </a:p>
        </p:txBody>
      </p:sp>
      <p:grpSp>
        <p:nvGrpSpPr>
          <p:cNvPr id="3" name="Group 2" descr="Screenshot showing Azure DevOps">
            <a:extLst>
              <a:ext uri="{FF2B5EF4-FFF2-40B4-BE49-F238E27FC236}">
                <a16:creationId xmlns:a16="http://schemas.microsoft.com/office/drawing/2014/main" id="{6711B2D2-11FD-4AE1-A3B8-EC2056B45E32}"/>
              </a:ext>
            </a:extLst>
          </p:cNvPr>
          <p:cNvGrpSpPr/>
          <p:nvPr/>
        </p:nvGrpSpPr>
        <p:grpSpPr>
          <a:xfrm>
            <a:off x="1138005" y="2407277"/>
            <a:ext cx="4825787" cy="3232858"/>
            <a:chOff x="1136599" y="2406986"/>
            <a:chExt cx="4827156" cy="3233776"/>
          </a:xfrm>
        </p:grpSpPr>
        <p:pic>
          <p:nvPicPr>
            <p:cNvPr id="14" name="Picture 13">
              <a:extLst>
                <a:ext uri="{FF2B5EF4-FFF2-40B4-BE49-F238E27FC236}">
                  <a16:creationId xmlns:a16="http://schemas.microsoft.com/office/drawing/2014/main" id="{782BCCAB-DD6F-455C-9A3D-5235DF0F0C2A}"/>
                </a:ext>
              </a:extLst>
            </p:cNvPr>
            <p:cNvPicPr>
              <a:picLocks noChangeAspect="1"/>
            </p:cNvPicPr>
            <p:nvPr/>
          </p:nvPicPr>
          <p:blipFill rotWithShape="1">
            <a:blip r:embed="rId3"/>
            <a:srcRect/>
            <a:stretch/>
          </p:blipFill>
          <p:spPr>
            <a:xfrm>
              <a:off x="1933930" y="2865795"/>
              <a:ext cx="3200272" cy="1999408"/>
            </a:xfrm>
            <a:prstGeom prst="rect">
              <a:avLst/>
            </a:prstGeom>
            <a:effectLst/>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6599" y="2406986"/>
              <a:ext cx="4827156" cy="3233776"/>
            </a:xfrm>
            <a:prstGeom prst="rect">
              <a:avLst/>
            </a:prstGeom>
          </p:spPr>
        </p:pic>
      </p:grpSp>
      <p:sp>
        <p:nvSpPr>
          <p:cNvPr id="16" name="TextBox 15">
            <a:extLst>
              <a:ext uri="{FF2B5EF4-FFF2-40B4-BE49-F238E27FC236}">
                <a16:creationId xmlns:a16="http://schemas.microsoft.com/office/drawing/2014/main" id="{81F4957B-B42B-4183-9A79-59303411D2A7}"/>
              </a:ext>
            </a:extLst>
          </p:cNvPr>
          <p:cNvSpPr txBox="1"/>
          <p:nvPr/>
        </p:nvSpPr>
        <p:spPr>
          <a:xfrm>
            <a:off x="1771061" y="5055528"/>
            <a:ext cx="3527466" cy="1183578"/>
          </a:xfrm>
          <a:prstGeom prst="rect">
            <a:avLst/>
          </a:prstGeom>
          <a:noFill/>
        </p:spPr>
        <p:txBody>
          <a:bodyPr wrap="none" lIns="182828" tIns="146263" rIns="182828" bIns="146263" rtlCol="0" anchor="t">
            <a:spAutoFit/>
          </a:bodyPr>
          <a:lstStyle/>
          <a:p>
            <a:pPr algn="ctr" defTabSz="932384">
              <a:lnSpc>
                <a:spcPct val="90000"/>
              </a:lnSpc>
              <a:spcAft>
                <a:spcPts val="600"/>
              </a:spcAft>
              <a:defRPr/>
            </a:pPr>
            <a:r>
              <a:rPr lang="en-US" sz="2000" b="1">
                <a:solidFill>
                  <a:srgbClr val="0078D3"/>
                </a:solidFill>
                <a:latin typeface="Segoe UI Semibold" charset="0"/>
                <a:ea typeface="Segoe UI Semibold" charset="0"/>
                <a:cs typeface="Segoe UI Semibold" charset="0"/>
              </a:rPr>
              <a:t>Azure DevOps</a:t>
            </a:r>
          </a:p>
          <a:p>
            <a:pPr algn="ctr" defTabSz="932384">
              <a:lnSpc>
                <a:spcPct val="90000"/>
              </a:lnSpc>
              <a:spcAft>
                <a:spcPts val="600"/>
              </a:spcAft>
              <a:defRPr/>
            </a:pPr>
            <a:r>
              <a:rPr lang="en-US" sz="1600">
                <a:solidFill>
                  <a:srgbClr val="000000"/>
                </a:solidFill>
                <a:latin typeface="Segoe UI"/>
              </a:rPr>
              <a:t>Empowering 1000s of enterprises</a:t>
            </a:r>
            <a:endParaRPr lang="en-US" sz="1600">
              <a:solidFill>
                <a:srgbClr val="000000"/>
              </a:solidFill>
              <a:latin typeface="Segoe UI"/>
              <a:cs typeface="Segoe UI"/>
            </a:endParaRPr>
          </a:p>
          <a:p>
            <a:pPr algn="ctr" defTabSz="932384">
              <a:lnSpc>
                <a:spcPct val="90000"/>
              </a:lnSpc>
              <a:spcAft>
                <a:spcPts val="600"/>
              </a:spcAft>
              <a:defRPr/>
            </a:pPr>
            <a:r>
              <a:rPr lang="en-US" sz="1600">
                <a:solidFill>
                  <a:srgbClr val="000000"/>
                </a:solidFill>
                <a:latin typeface="Segoe UI"/>
              </a:rPr>
              <a:t>15+ years of developer innovation</a:t>
            </a:r>
            <a:endParaRPr lang="en-US" sz="1600">
              <a:solidFill>
                <a:srgbClr val="000000"/>
              </a:solidFill>
              <a:latin typeface="Segoe UI"/>
              <a:cs typeface="Segoe UI"/>
            </a:endParaRPr>
          </a:p>
        </p:txBody>
      </p:sp>
      <p:grpSp>
        <p:nvGrpSpPr>
          <p:cNvPr id="2" name="Group 1" descr="Screenshot of GitHub">
            <a:extLst>
              <a:ext uri="{FF2B5EF4-FFF2-40B4-BE49-F238E27FC236}">
                <a16:creationId xmlns:a16="http://schemas.microsoft.com/office/drawing/2014/main" id="{4DDE7659-A769-4B43-95FC-DA98D3DE4069}"/>
              </a:ext>
            </a:extLst>
          </p:cNvPr>
          <p:cNvGrpSpPr/>
          <p:nvPr/>
        </p:nvGrpSpPr>
        <p:grpSpPr>
          <a:xfrm>
            <a:off x="5963794" y="2409017"/>
            <a:ext cx="4825788" cy="3229378"/>
            <a:chOff x="5963755" y="2408727"/>
            <a:chExt cx="4827157" cy="3230294"/>
          </a:xfrm>
        </p:grpSpPr>
        <p:pic>
          <p:nvPicPr>
            <p:cNvPr id="13" name="Picture 2">
              <a:extLst>
                <a:ext uri="{FF2B5EF4-FFF2-40B4-BE49-F238E27FC236}">
                  <a16:creationId xmlns:a16="http://schemas.microsoft.com/office/drawing/2014/main" id="{0AAE0708-A8CF-4FA7-AC08-AF2AC0F88C70}"/>
                </a:ext>
              </a:extLst>
            </p:cNvPr>
            <p:cNvPicPr>
              <a:picLocks noChangeAspect="1" noChangeArrowheads="1"/>
            </p:cNvPicPr>
            <p:nvPr/>
          </p:nvPicPr>
          <p:blipFill>
            <a:blip r:embed="rId5"/>
            <a:srcRect/>
            <a:stretch/>
          </p:blipFill>
          <p:spPr bwMode="auto">
            <a:xfrm>
              <a:off x="6753214" y="2879126"/>
              <a:ext cx="3199699" cy="1972746"/>
            </a:xfrm>
            <a:prstGeom prst="rect">
              <a:avLst/>
            </a:prstGeom>
            <a:noFill/>
            <a:ln>
              <a:noFill/>
            </a:ln>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6"/>
            <a:srcRect/>
            <a:stretch/>
          </p:blipFill>
          <p:spPr>
            <a:xfrm>
              <a:off x="5963755" y="2408727"/>
              <a:ext cx="4827157" cy="3230294"/>
            </a:xfrm>
            <a:prstGeom prst="rect">
              <a:avLst/>
            </a:prstGeom>
          </p:spPr>
        </p:pic>
      </p:grpSp>
      <p:sp>
        <p:nvSpPr>
          <p:cNvPr id="18" name="TextBox 17">
            <a:extLst>
              <a:ext uri="{FF2B5EF4-FFF2-40B4-BE49-F238E27FC236}">
                <a16:creationId xmlns:a16="http://schemas.microsoft.com/office/drawing/2014/main" id="{81F4957B-B42B-4183-9A79-59303411D2A7}"/>
              </a:ext>
            </a:extLst>
          </p:cNvPr>
          <p:cNvSpPr txBox="1"/>
          <p:nvPr/>
        </p:nvSpPr>
        <p:spPr>
          <a:xfrm>
            <a:off x="6367580" y="5055528"/>
            <a:ext cx="4018216" cy="1183578"/>
          </a:xfrm>
          <a:prstGeom prst="rect">
            <a:avLst/>
          </a:prstGeom>
          <a:noFill/>
        </p:spPr>
        <p:txBody>
          <a:bodyPr wrap="square" lIns="182828" tIns="146263" rIns="182828" bIns="146263" rtlCol="0" anchor="t">
            <a:spAutoFit/>
          </a:bodyPr>
          <a:lstStyle/>
          <a:p>
            <a:pPr algn="ctr" defTabSz="932384">
              <a:lnSpc>
                <a:spcPct val="90000"/>
              </a:lnSpc>
              <a:spcAft>
                <a:spcPts val="600"/>
              </a:spcAft>
              <a:defRPr/>
            </a:pPr>
            <a:r>
              <a:rPr lang="en-US" sz="2000" b="1">
                <a:solidFill>
                  <a:srgbClr val="0078D3"/>
                </a:solidFill>
                <a:latin typeface="Segoe UI Semibold" charset="0"/>
                <a:ea typeface="Segoe UI Semibold" charset="0"/>
                <a:cs typeface="Segoe UI Semibold" charset="0"/>
              </a:rPr>
              <a:t>GitHub</a:t>
            </a:r>
          </a:p>
          <a:p>
            <a:pPr algn="ctr" defTabSz="932384">
              <a:lnSpc>
                <a:spcPct val="90000"/>
              </a:lnSpc>
              <a:spcAft>
                <a:spcPts val="600"/>
              </a:spcAft>
              <a:defRPr/>
            </a:pPr>
            <a:r>
              <a:rPr lang="en-US" sz="1600">
                <a:solidFill>
                  <a:srgbClr val="000000"/>
                </a:solidFill>
              </a:rPr>
              <a:t>The home of open source software</a:t>
            </a:r>
            <a:endParaRPr lang="en-US" sz="1600">
              <a:solidFill>
                <a:srgbClr val="000000"/>
              </a:solidFill>
              <a:cs typeface="Segoe UI"/>
            </a:endParaRPr>
          </a:p>
          <a:p>
            <a:pPr algn="ctr" defTabSz="932384">
              <a:lnSpc>
                <a:spcPct val="90000"/>
              </a:lnSpc>
              <a:spcAft>
                <a:spcPts val="600"/>
              </a:spcAft>
              <a:defRPr/>
            </a:pPr>
            <a:r>
              <a:rPr lang="en-US" sz="1600">
                <a:solidFill>
                  <a:srgbClr val="000000"/>
                </a:solidFill>
              </a:rPr>
              <a:t>65 million+ users</a:t>
            </a:r>
            <a:endParaRPr lang="en-US" sz="1600">
              <a:solidFill>
                <a:srgbClr val="000000"/>
              </a:solidFill>
              <a:cs typeface="Segoe UI"/>
            </a:endParaRPr>
          </a:p>
        </p:txBody>
      </p:sp>
      <p:sp>
        <p:nvSpPr>
          <p:cNvPr id="15" name="TextBox 14">
            <a:extLst>
              <a:ext uri="{FF2B5EF4-FFF2-40B4-BE49-F238E27FC236}">
                <a16:creationId xmlns:a16="http://schemas.microsoft.com/office/drawing/2014/main" id="{FC4E4387-2E14-4DD2-AC29-8739BE7AE2E1}"/>
              </a:ext>
            </a:extLst>
          </p:cNvPr>
          <p:cNvSpPr txBox="1"/>
          <p:nvPr/>
        </p:nvSpPr>
        <p:spPr>
          <a:xfrm>
            <a:off x="7011836" y="6108660"/>
            <a:ext cx="2729699" cy="343394"/>
          </a:xfrm>
          <a:prstGeom prst="rect">
            <a:avLst/>
          </a:prstGeom>
          <a:noFill/>
        </p:spPr>
        <p:txBody>
          <a:bodyPr wrap="square">
            <a:spAutoFit/>
          </a:bodyPr>
          <a:lstStyle/>
          <a:p>
            <a:pPr algn="ctr"/>
            <a:r>
              <a:rPr lang="en-US" sz="1600">
                <a:hlinkClick r:id="rId7"/>
              </a:rPr>
              <a:t>https://github.com/about</a:t>
            </a:r>
            <a:r>
              <a:rPr lang="en-US" sz="1600"/>
              <a:t> </a:t>
            </a:r>
          </a:p>
        </p:txBody>
      </p:sp>
    </p:spTree>
    <p:extLst>
      <p:ext uri="{BB962C8B-B14F-4D97-AF65-F5344CB8AC3E}">
        <p14:creationId xmlns:p14="http://schemas.microsoft.com/office/powerpoint/2010/main" val="271068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nodePh="1">
                                  <p:stCondLst>
                                    <p:cond delay="0"/>
                                  </p:stCondLst>
                                  <p:endCondLst>
                                    <p:cond evt="begin" delay="0">
                                      <p:tn val="14"/>
                                    </p:cond>
                                  </p:endCondLst>
                                  <p:childTnLst>
                                    <p:set>
                                      <p:cBhvr>
                                        <p:cTn id="15" dur="1" fill="hold">
                                          <p:stCondLst>
                                            <p:cond delay="0"/>
                                          </p:stCondLst>
                                        </p:cTn>
                                        <p:tgtEl>
                                          <p:spTgt spid="6">
                                            <p:txEl>
                                              <p:pRg st="0" end="0"/>
                                            </p:txEl>
                                          </p:spTgt>
                                        </p:tgtEl>
                                        <p:attrNameLst>
                                          <p:attrName>style.visibility</p:attrName>
                                        </p:attrNameLst>
                                      </p:cBhvr>
                                      <p:to>
                                        <p:strVal val="visible"/>
                                      </p:to>
                                    </p:set>
                                    <p:animEffect transition="in" filter="fade">
                                      <p:cBhvr>
                                        <p:cTn id="16" dur="500"/>
                                        <p:tgtEl>
                                          <p:spTgt spid="6">
                                            <p:txEl>
                                              <p:pRg st="0" end="0"/>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6" grpId="0"/>
      <p:bldP spid="18" grpId="0"/>
      <p:bldP spid="1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0027371-A5BE-44CD-87EF-883E000A9339}"/>
              </a:ext>
            </a:extLst>
          </p:cNvPr>
          <p:cNvSpPr>
            <a:spLocks noGrp="1"/>
          </p:cNvSpPr>
          <p:nvPr>
            <p:ph type="title"/>
          </p:nvPr>
        </p:nvSpPr>
        <p:spPr>
          <a:xfrm>
            <a:off x="588262" y="493707"/>
            <a:ext cx="7213499" cy="506941"/>
          </a:xfrm>
        </p:spPr>
        <p:txBody>
          <a:bodyPr>
            <a:normAutofit fontScale="90000"/>
          </a:bodyPr>
          <a:lstStyle/>
          <a:p>
            <a:pPr rtl="0" eaLnBrk="1" latinLnBrk="0" hangingPunct="1"/>
            <a:r>
              <a:rPr lang="en-US" b="1" kern="1200" dirty="0" err="1">
                <a:solidFill>
                  <a:srgbClr val="000000"/>
                </a:solidFill>
                <a:effectLst/>
                <a:latin typeface="Segoe UI" panose="020B0502040204020203" pitchFamily="34" charset="0"/>
                <a:cs typeface="+mn-cs"/>
              </a:rPr>
              <a:t>Innersource</a:t>
            </a:r>
            <a:r>
              <a:rPr lang="en-US" b="1" kern="1200" dirty="0">
                <a:solidFill>
                  <a:srgbClr val="000000"/>
                </a:solidFill>
                <a:effectLst/>
                <a:latin typeface="Segoe UI" panose="020B0502040204020203" pitchFamily="34" charset="0"/>
                <a:cs typeface="+mn-cs"/>
              </a:rPr>
              <a:t> with GitHub</a:t>
            </a:r>
            <a:endParaRPr lang="en-US" sz="6600" b="1" dirty="0"/>
          </a:p>
        </p:txBody>
      </p:sp>
      <p:sp>
        <p:nvSpPr>
          <p:cNvPr id="12" name="Text Placeholder 5"/>
          <p:cNvSpPr txBox="1">
            <a:spLocks/>
          </p:cNvSpPr>
          <p:nvPr/>
        </p:nvSpPr>
        <p:spPr>
          <a:xfrm>
            <a:off x="588262" y="1209026"/>
            <a:ext cx="11387427"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a:t>Enabling open source culture and best practices inside your organization</a:t>
            </a:r>
          </a:p>
        </p:txBody>
      </p:sp>
      <p:sp>
        <p:nvSpPr>
          <p:cNvPr id="13" name="TextBox 12">
            <a:extLst>
              <a:ext uri="{FF2B5EF4-FFF2-40B4-BE49-F238E27FC236}">
                <a16:creationId xmlns:a16="http://schemas.microsoft.com/office/drawing/2014/main" id="{81F4957B-B42B-4183-9A79-59303411D2A7}"/>
              </a:ext>
            </a:extLst>
          </p:cNvPr>
          <p:cNvSpPr txBox="1"/>
          <p:nvPr/>
        </p:nvSpPr>
        <p:spPr>
          <a:xfrm>
            <a:off x="3750825" y="2256565"/>
            <a:ext cx="4248687" cy="544765"/>
          </a:xfrm>
          <a:prstGeom prst="rect">
            <a:avLst/>
          </a:prstGeom>
          <a:noFill/>
        </p:spPr>
        <p:txBody>
          <a:bodyPr wrap="square" lIns="182880" tIns="146304" rIns="182880" bIns="146304" rtlCol="0" anchor="t">
            <a:spAutoFit/>
          </a:bodyPr>
          <a:lstStyle/>
          <a:p>
            <a:pPr defTabSz="696921">
              <a:lnSpc>
                <a:spcPct val="90000"/>
              </a:lnSpc>
              <a:spcBef>
                <a:spcPct val="0"/>
              </a:spcBef>
              <a:defRPr/>
            </a:pPr>
            <a:r>
              <a:rPr lang="en-US" sz="1800" kern="0">
                <a:gradFill>
                  <a:gsLst>
                    <a:gs pos="0">
                      <a:srgbClr val="0078D4"/>
                    </a:gs>
                    <a:gs pos="100000">
                      <a:srgbClr val="0078D4"/>
                    </a:gs>
                  </a:gsLst>
                  <a:lin ang="5400000" scaled="0"/>
                </a:gradFill>
                <a:latin typeface="Segoe UI Semibold"/>
              </a:rPr>
              <a:t>Increased collaboration</a:t>
            </a:r>
          </a:p>
        </p:txBody>
      </p:sp>
      <p:sp>
        <p:nvSpPr>
          <p:cNvPr id="14" name="TextBox 13">
            <a:extLst>
              <a:ext uri="{FF2B5EF4-FFF2-40B4-BE49-F238E27FC236}">
                <a16:creationId xmlns:a16="http://schemas.microsoft.com/office/drawing/2014/main" id="{81F4957B-B42B-4183-9A79-59303411D2A7}"/>
              </a:ext>
            </a:extLst>
          </p:cNvPr>
          <p:cNvSpPr txBox="1"/>
          <p:nvPr/>
        </p:nvSpPr>
        <p:spPr>
          <a:xfrm>
            <a:off x="3750824" y="3680274"/>
            <a:ext cx="4918277" cy="544765"/>
          </a:xfrm>
          <a:prstGeom prst="rect">
            <a:avLst/>
          </a:prstGeom>
          <a:noFill/>
        </p:spPr>
        <p:txBody>
          <a:bodyPr wrap="square" lIns="182880" tIns="146304" rIns="182880" bIns="146304" rtlCol="0" anchor="t">
            <a:spAutoFit/>
          </a:bodyPr>
          <a:lstStyle/>
          <a:p>
            <a:pPr lvl="0" defTabSz="696921">
              <a:lnSpc>
                <a:spcPct val="90000"/>
              </a:lnSpc>
              <a:spcBef>
                <a:spcPct val="0"/>
              </a:spcBef>
              <a:defRPr/>
            </a:pPr>
            <a:r>
              <a:rPr lang="en-US" sz="1800" kern="0">
                <a:gradFill>
                  <a:gsLst>
                    <a:gs pos="0">
                      <a:srgbClr val="0078D4"/>
                    </a:gs>
                    <a:gs pos="100000">
                      <a:srgbClr val="0078D4"/>
                    </a:gs>
                  </a:gsLst>
                  <a:lin ang="5400000" scaled="0"/>
                </a:gradFill>
                <a:latin typeface="Segoe UI Semibold"/>
              </a:rPr>
              <a:t>Breaking silos</a:t>
            </a:r>
          </a:p>
        </p:txBody>
      </p:sp>
      <p:sp>
        <p:nvSpPr>
          <p:cNvPr id="15" name="TextBox 14">
            <a:extLst>
              <a:ext uri="{FF2B5EF4-FFF2-40B4-BE49-F238E27FC236}">
                <a16:creationId xmlns:a16="http://schemas.microsoft.com/office/drawing/2014/main" id="{81F4957B-B42B-4183-9A79-59303411D2A7}"/>
              </a:ext>
            </a:extLst>
          </p:cNvPr>
          <p:cNvSpPr txBox="1"/>
          <p:nvPr/>
        </p:nvSpPr>
        <p:spPr>
          <a:xfrm>
            <a:off x="3750826" y="4938543"/>
            <a:ext cx="4514324" cy="544765"/>
          </a:xfrm>
          <a:prstGeom prst="rect">
            <a:avLst/>
          </a:prstGeom>
          <a:noFill/>
        </p:spPr>
        <p:txBody>
          <a:bodyPr wrap="square" lIns="182880" tIns="146304" rIns="182880" bIns="146304" rtlCol="0" anchor="t">
            <a:spAutoFit/>
          </a:bodyPr>
          <a:lstStyle/>
          <a:p>
            <a:pPr lvl="0" defTabSz="696921">
              <a:lnSpc>
                <a:spcPct val="90000"/>
              </a:lnSpc>
              <a:spcBef>
                <a:spcPct val="0"/>
              </a:spcBef>
              <a:defRPr/>
            </a:pPr>
            <a:r>
              <a:rPr lang="en-US" sz="1800" kern="0">
                <a:gradFill>
                  <a:gsLst>
                    <a:gs pos="0">
                      <a:srgbClr val="0078D4"/>
                    </a:gs>
                    <a:gs pos="100000">
                      <a:srgbClr val="0078D4"/>
                    </a:gs>
                  </a:gsLst>
                  <a:lin ang="5400000" scaled="0"/>
                </a:gradFill>
                <a:latin typeface="Segoe UI Semibold"/>
              </a:rPr>
              <a:t>Higher developer satisfaction</a:t>
            </a:r>
          </a:p>
        </p:txBody>
      </p:sp>
      <p:pic>
        <p:nvPicPr>
          <p:cNvPr id="2" name="Picture 1">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896813" y="2456225"/>
            <a:ext cx="641107" cy="641107"/>
          </a:xfrm>
          <a:prstGeom prst="rect">
            <a:avLst/>
          </a:prstGeom>
        </p:spPr>
      </p:pic>
      <p:pic>
        <p:nvPicPr>
          <p:cNvPr id="6" name="Picture 5">
            <a:extLs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2953015" y="3844723"/>
            <a:ext cx="528703" cy="528703"/>
          </a:xfrm>
          <a:prstGeom prst="rect">
            <a:avLst/>
          </a:prstGeom>
        </p:spPr>
      </p:pic>
      <p:pic>
        <p:nvPicPr>
          <p:cNvPr id="7" name="Picture 6">
            <a:extLs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2887448" y="5119115"/>
            <a:ext cx="659837" cy="597977"/>
          </a:xfrm>
          <a:prstGeom prst="rect">
            <a:avLst/>
          </a:prstGeom>
        </p:spPr>
      </p:pic>
    </p:spTree>
    <p:extLst>
      <p:ext uri="{BB962C8B-B14F-4D97-AF65-F5344CB8AC3E}">
        <p14:creationId xmlns:p14="http://schemas.microsoft.com/office/powerpoint/2010/main" val="250835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A2D76-E631-4670-960B-95E6D3AE7DAE}"/>
              </a:ext>
            </a:extLst>
          </p:cNvPr>
          <p:cNvSpPr>
            <a:spLocks noGrp="1"/>
          </p:cNvSpPr>
          <p:nvPr>
            <p:ph type="title"/>
          </p:nvPr>
        </p:nvSpPr>
        <p:spPr>
          <a:xfrm>
            <a:off x="589825" y="458045"/>
            <a:ext cx="11015394" cy="553841"/>
          </a:xfrm>
        </p:spPr>
        <p:txBody>
          <a:bodyPr>
            <a:normAutofit fontScale="90000"/>
          </a:bodyPr>
          <a:lstStyle/>
          <a:p>
            <a:r>
              <a:rPr lang="en-GB"/>
              <a:t>Secure the software lifecycle with GitHub</a:t>
            </a:r>
            <a:endParaRPr lang="en-US"/>
          </a:p>
        </p:txBody>
      </p:sp>
      <p:grpSp>
        <p:nvGrpSpPr>
          <p:cNvPr id="10" name="Group 9">
            <a:extLst>
              <a:ext uri="{FF2B5EF4-FFF2-40B4-BE49-F238E27FC236}">
                <a16:creationId xmlns:a16="http://schemas.microsoft.com/office/drawing/2014/main" id="{4B794A2D-076C-4EF6-BDBD-FAF83EEBC846}"/>
              </a:ext>
              <a:ext uri="{C183D7F6-B498-43B3-948B-1728B52AA6E4}">
                <adec:decorative xmlns:adec="http://schemas.microsoft.com/office/drawing/2017/decorative" val="1"/>
              </a:ext>
            </a:extLst>
          </p:cNvPr>
          <p:cNvGrpSpPr/>
          <p:nvPr/>
        </p:nvGrpSpPr>
        <p:grpSpPr>
          <a:xfrm>
            <a:off x="4620855" y="1884063"/>
            <a:ext cx="2950293" cy="2516692"/>
            <a:chOff x="4620435" y="1883623"/>
            <a:chExt cx="2951131" cy="2517406"/>
          </a:xfrm>
        </p:grpSpPr>
        <p:sp>
          <p:nvSpPr>
            <p:cNvPr id="4" name="Google Shape;3496;p668">
              <a:extLst>
                <a:ext uri="{FF2B5EF4-FFF2-40B4-BE49-F238E27FC236}">
                  <a16:creationId xmlns:a16="http://schemas.microsoft.com/office/drawing/2014/main" id="{2235688A-9CAC-4FFF-8319-FE4A9BE6FC0E}"/>
                </a:ext>
              </a:extLst>
            </p:cNvPr>
            <p:cNvSpPr txBox="1"/>
            <p:nvPr/>
          </p:nvSpPr>
          <p:spPr>
            <a:xfrm>
              <a:off x="4620435" y="3764391"/>
              <a:ext cx="2951131" cy="636638"/>
            </a:xfrm>
            <a:prstGeom prst="rect">
              <a:avLst/>
            </a:prstGeom>
            <a:noFill/>
            <a:ln>
              <a:noFill/>
            </a:ln>
          </p:spPr>
          <p:txBody>
            <a:bodyPr spcFirstLastPara="1" wrap="square" lIns="7148" tIns="7148" rIns="7148" bIns="7148" anchor="t" anchorCtr="0">
              <a:noAutofit/>
            </a:bodyPr>
            <a:lstStyle/>
            <a:p>
              <a:pPr algn="ctr">
                <a:buClr>
                  <a:srgbClr val="FFFFFF"/>
                </a:buClr>
                <a:buSzPts val="1500"/>
              </a:pPr>
              <a:r>
                <a:rPr lang="en-US" sz="2000">
                  <a:latin typeface="+mj-lt"/>
                  <a:ea typeface="Helvetica Neue"/>
                  <a:cs typeface="Helvetica Neue"/>
                  <a:sym typeface="Helvetica Neue"/>
                </a:rPr>
                <a:t>Code scanning</a:t>
              </a:r>
            </a:p>
            <a:p>
              <a:pPr algn="ctr">
                <a:buClr>
                  <a:srgbClr val="FFFFFF"/>
                </a:buClr>
                <a:buSzPts val="1500"/>
              </a:pPr>
              <a:endParaRPr lang="en-US" sz="2000">
                <a:latin typeface="+mj-lt"/>
                <a:ea typeface="Helvetica Neue"/>
                <a:cs typeface="Helvetica Neue"/>
                <a:sym typeface="Helvetica Neue"/>
              </a:endParaRPr>
            </a:p>
          </p:txBody>
        </p:sp>
        <p:pic>
          <p:nvPicPr>
            <p:cNvPr id="3" name="code scanning.png">
              <a:extLst>
                <a:ext uri="{FF2B5EF4-FFF2-40B4-BE49-F238E27FC236}">
                  <a16:creationId xmlns:a16="http://schemas.microsoft.com/office/drawing/2014/main" id="{A5D28E80-BF16-40B9-9510-2F3182FA9ED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306578" y="1883623"/>
              <a:ext cx="1578845" cy="1578845"/>
            </a:xfrm>
            <a:prstGeom prst="rect">
              <a:avLst/>
            </a:prstGeom>
            <a:solidFill>
              <a:schemeClr val="tx1"/>
            </a:solidFill>
            <a:ln w="12700">
              <a:solidFill>
                <a:schemeClr val="tx1"/>
              </a:solidFill>
              <a:miter lim="400000"/>
            </a:ln>
          </p:spPr>
        </p:pic>
      </p:grpSp>
      <p:grpSp>
        <p:nvGrpSpPr>
          <p:cNvPr id="11" name="Group 10">
            <a:extLst>
              <a:ext uri="{FF2B5EF4-FFF2-40B4-BE49-F238E27FC236}">
                <a16:creationId xmlns:a16="http://schemas.microsoft.com/office/drawing/2014/main" id="{6C8A607F-49C2-4EC6-A887-B5AFCEC8B7C9}"/>
              </a:ext>
              <a:ext uri="{C183D7F6-B498-43B3-948B-1728B52AA6E4}">
                <adec:decorative xmlns:adec="http://schemas.microsoft.com/office/drawing/2017/decorative" val="1"/>
              </a:ext>
            </a:extLst>
          </p:cNvPr>
          <p:cNvGrpSpPr/>
          <p:nvPr/>
        </p:nvGrpSpPr>
        <p:grpSpPr>
          <a:xfrm>
            <a:off x="8654928" y="1896744"/>
            <a:ext cx="2950293" cy="2504010"/>
            <a:chOff x="8655652" y="1896308"/>
            <a:chExt cx="2951131" cy="2504721"/>
          </a:xfrm>
        </p:grpSpPr>
        <p:sp>
          <p:nvSpPr>
            <p:cNvPr id="6" name="Google Shape;3497;p668">
              <a:extLst>
                <a:ext uri="{FF2B5EF4-FFF2-40B4-BE49-F238E27FC236}">
                  <a16:creationId xmlns:a16="http://schemas.microsoft.com/office/drawing/2014/main" id="{32C12264-A15F-44B3-B48D-0EA9BA9882C1}"/>
                </a:ext>
              </a:extLst>
            </p:cNvPr>
            <p:cNvSpPr txBox="1"/>
            <p:nvPr/>
          </p:nvSpPr>
          <p:spPr>
            <a:xfrm>
              <a:off x="8655652" y="3764391"/>
              <a:ext cx="2951131" cy="636638"/>
            </a:xfrm>
            <a:prstGeom prst="rect">
              <a:avLst/>
            </a:prstGeom>
            <a:noFill/>
            <a:ln>
              <a:noFill/>
            </a:ln>
          </p:spPr>
          <p:txBody>
            <a:bodyPr spcFirstLastPara="1" wrap="square" lIns="7148" tIns="7148" rIns="7148" bIns="7148" anchor="t" anchorCtr="0">
              <a:noAutofit/>
            </a:bodyPr>
            <a:lstStyle/>
            <a:p>
              <a:pPr algn="ctr">
                <a:buClr>
                  <a:srgbClr val="FFFFFF"/>
                </a:buClr>
                <a:buSzPts val="1500"/>
              </a:pPr>
              <a:r>
                <a:rPr lang="en-US" sz="2000">
                  <a:latin typeface="+mj-lt"/>
                  <a:ea typeface="Helvetica Neue"/>
                  <a:cs typeface="Helvetica Neue"/>
                  <a:sym typeface="Helvetica Neue"/>
                </a:rPr>
                <a:t>Secret scanning</a:t>
              </a:r>
            </a:p>
            <a:p>
              <a:pPr algn="ctr">
                <a:buClr>
                  <a:srgbClr val="FFFFFF"/>
                </a:buClr>
                <a:buSzPts val="1500"/>
              </a:pPr>
              <a:endParaRPr lang="en-US" sz="2000">
                <a:latin typeface="+mj-lt"/>
                <a:ea typeface="Helvetica Neue"/>
                <a:cs typeface="Helvetica Neue"/>
                <a:sym typeface="Helvetica Neue"/>
              </a:endParaRPr>
            </a:p>
            <a:p>
              <a:pPr algn="ctr">
                <a:buClr>
                  <a:srgbClr val="FFFFFF"/>
                </a:buClr>
                <a:buSzPts val="1500"/>
              </a:pPr>
              <a:endParaRPr lang="en-US" sz="2000">
                <a:latin typeface="+mj-lt"/>
                <a:ea typeface="Helvetica Neue"/>
                <a:cs typeface="Helvetica Neue"/>
                <a:sym typeface="Helvetica Neue"/>
              </a:endParaRPr>
            </a:p>
          </p:txBody>
        </p:sp>
        <p:pic>
          <p:nvPicPr>
            <p:cNvPr id="5" name="secrets scanning.png">
              <a:extLst>
                <a:ext uri="{FF2B5EF4-FFF2-40B4-BE49-F238E27FC236}">
                  <a16:creationId xmlns:a16="http://schemas.microsoft.com/office/drawing/2014/main" id="{4FDF24FC-603A-421C-9E14-64561A615362}"/>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341794" y="1896308"/>
              <a:ext cx="1578846" cy="1578846"/>
            </a:xfrm>
            <a:prstGeom prst="rect">
              <a:avLst/>
            </a:prstGeom>
            <a:solidFill>
              <a:schemeClr val="tx1"/>
            </a:solidFill>
            <a:ln w="12700">
              <a:miter lim="400000"/>
            </a:ln>
          </p:spPr>
        </p:pic>
      </p:grpSp>
      <p:grpSp>
        <p:nvGrpSpPr>
          <p:cNvPr id="9" name="Group 8">
            <a:extLst>
              <a:ext uri="{FF2B5EF4-FFF2-40B4-BE49-F238E27FC236}">
                <a16:creationId xmlns:a16="http://schemas.microsoft.com/office/drawing/2014/main" id="{4F4F4DE3-06E4-4271-AB21-00D3D5A87901}"/>
              </a:ext>
              <a:ext uri="{C183D7F6-B498-43B3-948B-1728B52AA6E4}">
                <adec:decorative xmlns:adec="http://schemas.microsoft.com/office/drawing/2017/decorative" val="1"/>
              </a:ext>
            </a:extLst>
          </p:cNvPr>
          <p:cNvGrpSpPr/>
          <p:nvPr/>
        </p:nvGrpSpPr>
        <p:grpSpPr>
          <a:xfrm>
            <a:off x="589827" y="1829999"/>
            <a:ext cx="2950293" cy="2570755"/>
            <a:chOff x="588263" y="1829545"/>
            <a:chExt cx="2951131" cy="2571484"/>
          </a:xfrm>
        </p:grpSpPr>
        <p:sp>
          <p:nvSpPr>
            <p:cNvPr id="8" name="Google Shape;3498;p668">
              <a:extLst>
                <a:ext uri="{FF2B5EF4-FFF2-40B4-BE49-F238E27FC236}">
                  <a16:creationId xmlns:a16="http://schemas.microsoft.com/office/drawing/2014/main" id="{3A1A075D-BB00-44FB-A162-6645F7B25DD1}"/>
                </a:ext>
              </a:extLst>
            </p:cNvPr>
            <p:cNvSpPr txBox="1"/>
            <p:nvPr/>
          </p:nvSpPr>
          <p:spPr>
            <a:xfrm>
              <a:off x="588263" y="3764391"/>
              <a:ext cx="2951131" cy="636638"/>
            </a:xfrm>
            <a:prstGeom prst="rect">
              <a:avLst/>
            </a:prstGeom>
            <a:noFill/>
            <a:ln>
              <a:noFill/>
            </a:ln>
          </p:spPr>
          <p:txBody>
            <a:bodyPr spcFirstLastPara="1" wrap="square" lIns="7148" tIns="7148" rIns="7148" bIns="7148" anchor="t" anchorCtr="0">
              <a:noAutofit/>
            </a:bodyPr>
            <a:lstStyle/>
            <a:p>
              <a:pPr algn="ctr">
                <a:buClr>
                  <a:srgbClr val="FFFFFF"/>
                </a:buClr>
                <a:buSzPts val="1500"/>
              </a:pPr>
              <a:r>
                <a:rPr lang="en-US" sz="2000">
                  <a:latin typeface="+mj-lt"/>
                  <a:ea typeface="Helvetica Neue"/>
                  <a:cs typeface="Helvetica Neue"/>
                  <a:sym typeface="Helvetica Neue"/>
                </a:rPr>
                <a:t>Dependency updates</a:t>
              </a:r>
            </a:p>
            <a:p>
              <a:pPr algn="ctr">
                <a:buClr>
                  <a:srgbClr val="FFFFFF"/>
                </a:buClr>
                <a:buSzPts val="1500"/>
              </a:pPr>
              <a:endParaRPr lang="en-US" sz="2000">
                <a:latin typeface="+mj-lt"/>
                <a:ea typeface="Helvetica Neue"/>
                <a:cs typeface="Helvetica Neue"/>
                <a:sym typeface="Helvetica Neue"/>
              </a:endParaRPr>
            </a:p>
          </p:txBody>
        </p:sp>
        <p:pic>
          <p:nvPicPr>
            <p:cNvPr id="7" name="advanced-security.png">
              <a:extLst>
                <a:ext uri="{FF2B5EF4-FFF2-40B4-BE49-F238E27FC236}">
                  <a16:creationId xmlns:a16="http://schemas.microsoft.com/office/drawing/2014/main" id="{F99440C9-6F21-456B-97DC-90FB3B63B5A8}"/>
                </a:ext>
                <a:ext uri="{C183D7F6-B498-43B3-948B-1728B52AA6E4}">
                  <adec:decorative xmlns:adec="http://schemas.microsoft.com/office/drawing/2017/decorative" val="1"/>
                </a:ext>
              </a:extLst>
            </p:cNvPr>
            <p:cNvPicPr>
              <a:picLocks noChangeAspect="1"/>
            </p:cNvPicPr>
            <p:nvPr/>
          </p:nvPicPr>
          <p:blipFill>
            <a:blip r:embed="rId5"/>
            <a:srcRect t="90" b="90"/>
            <a:stretch>
              <a:fillRect/>
            </a:stretch>
          </p:blipFill>
          <p:spPr>
            <a:xfrm>
              <a:off x="1206086" y="1829545"/>
              <a:ext cx="1715485" cy="1712372"/>
            </a:xfrm>
            <a:prstGeom prst="rect">
              <a:avLst/>
            </a:prstGeom>
            <a:solidFill>
              <a:schemeClr val="tx1"/>
            </a:solidFill>
            <a:ln w="12700">
              <a:miter lim="400000"/>
            </a:ln>
          </p:spPr>
        </p:pic>
      </p:grpSp>
      <p:grpSp>
        <p:nvGrpSpPr>
          <p:cNvPr id="17" name="Group 16">
            <a:extLst>
              <a:ext uri="{FF2B5EF4-FFF2-40B4-BE49-F238E27FC236}">
                <a16:creationId xmlns:a16="http://schemas.microsoft.com/office/drawing/2014/main" id="{67A45644-88C9-44AB-8E9F-8A13E9CA81A1}"/>
              </a:ext>
              <a:ext uri="{C183D7F6-B498-43B3-948B-1728B52AA6E4}">
                <adec:decorative xmlns:adec="http://schemas.microsoft.com/office/drawing/2017/decorative" val="1"/>
              </a:ext>
            </a:extLst>
          </p:cNvPr>
          <p:cNvGrpSpPr/>
          <p:nvPr/>
        </p:nvGrpSpPr>
        <p:grpSpPr>
          <a:xfrm>
            <a:off x="589827" y="4657579"/>
            <a:ext cx="2950293" cy="474159"/>
            <a:chOff x="578708" y="5623146"/>
            <a:chExt cx="2960687" cy="474293"/>
          </a:xfrm>
        </p:grpSpPr>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A989A2F5-282A-4FEB-A161-51130998A52C}"/>
                    </a:ext>
                  </a:extLst>
                </p14:cNvPr>
                <p14:cNvContentPartPr/>
                <p14:nvPr/>
              </p14:nvContentPartPr>
              <p14:xfrm>
                <a:off x="578708" y="5623146"/>
                <a:ext cx="360" cy="272904"/>
              </p14:xfrm>
            </p:contentPart>
          </mc:Choice>
          <mc:Fallback xmlns="">
            <p:pic>
              <p:nvPicPr>
                <p:cNvPr id="12" name="Ink 11">
                  <a:extLst>
                    <a:ext uri="{FF2B5EF4-FFF2-40B4-BE49-F238E27FC236}">
                      <a16:creationId xmlns:a16="http://schemas.microsoft.com/office/drawing/2014/main" id="{A989A2F5-282A-4FEB-A161-51130998A52C}"/>
                    </a:ext>
                  </a:extLst>
                </p:cNvPr>
                <p:cNvPicPr/>
                <p:nvPr/>
              </p:nvPicPr>
              <p:blipFill>
                <a:blip r:embed="rId7"/>
                <a:stretch>
                  <a:fillRect/>
                </a:stretch>
              </p:blipFill>
              <p:spPr>
                <a:xfrm>
                  <a:off x="574388" y="5618831"/>
                  <a:ext cx="9000" cy="281533"/>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590148FE-921A-4A31-B7ED-BA4C91750992}"/>
                    </a:ext>
                  </a:extLst>
                </p14:cNvPr>
                <p14:cNvContentPartPr/>
                <p14:nvPr/>
              </p14:nvContentPartPr>
              <p14:xfrm>
                <a:off x="578708" y="5896410"/>
                <a:ext cx="2960327" cy="360"/>
              </p14:xfrm>
            </p:contentPart>
          </mc:Choice>
          <mc:Fallback xmlns="">
            <p:pic>
              <p:nvPicPr>
                <p:cNvPr id="13" name="Ink 12">
                  <a:extLst>
                    <a:ext uri="{FF2B5EF4-FFF2-40B4-BE49-F238E27FC236}">
                      <a16:creationId xmlns:a16="http://schemas.microsoft.com/office/drawing/2014/main" id="{590148FE-921A-4A31-B7ED-BA4C91750992}"/>
                    </a:ext>
                  </a:extLst>
                </p:cNvPr>
                <p:cNvPicPr/>
                <p:nvPr/>
              </p:nvPicPr>
              <p:blipFill>
                <a:blip r:embed="rId9"/>
                <a:stretch>
                  <a:fillRect/>
                </a:stretch>
              </p:blipFill>
              <p:spPr>
                <a:xfrm>
                  <a:off x="574374" y="5892090"/>
                  <a:ext cx="2968995"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65468BB4-93BC-4D9A-80B4-538B6517BE55}"/>
                    </a:ext>
                  </a:extLst>
                </p14:cNvPr>
                <p14:cNvContentPartPr/>
                <p14:nvPr/>
              </p14:nvContentPartPr>
              <p14:xfrm>
                <a:off x="3539035" y="5623146"/>
                <a:ext cx="360" cy="272904"/>
              </p14:xfrm>
            </p:contentPart>
          </mc:Choice>
          <mc:Fallback xmlns="">
            <p:pic>
              <p:nvPicPr>
                <p:cNvPr id="15" name="Ink 14">
                  <a:extLst>
                    <a:ext uri="{FF2B5EF4-FFF2-40B4-BE49-F238E27FC236}">
                      <a16:creationId xmlns:a16="http://schemas.microsoft.com/office/drawing/2014/main" id="{65468BB4-93BC-4D9A-80B4-538B6517BE55}"/>
                    </a:ext>
                  </a:extLst>
                </p:cNvPr>
                <p:cNvPicPr/>
                <p:nvPr/>
              </p:nvPicPr>
              <p:blipFill>
                <a:blip r:embed="rId7"/>
                <a:stretch>
                  <a:fillRect/>
                </a:stretch>
              </p:blipFill>
              <p:spPr>
                <a:xfrm>
                  <a:off x="3534715" y="5618831"/>
                  <a:ext cx="9000" cy="281533"/>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4E039C79-D513-4B78-A2FC-2C0CB937F51F}"/>
                    </a:ext>
                  </a:extLst>
                </p14:cNvPr>
                <p14:cNvContentPartPr/>
                <p14:nvPr/>
              </p14:nvContentPartPr>
              <p14:xfrm>
                <a:off x="2058511" y="5896050"/>
                <a:ext cx="360" cy="201389"/>
              </p14:xfrm>
            </p:contentPart>
          </mc:Choice>
          <mc:Fallback xmlns="">
            <p:pic>
              <p:nvPicPr>
                <p:cNvPr id="16" name="Ink 15">
                  <a:extLst>
                    <a:ext uri="{FF2B5EF4-FFF2-40B4-BE49-F238E27FC236}">
                      <a16:creationId xmlns:a16="http://schemas.microsoft.com/office/drawing/2014/main" id="{4E039C79-D513-4B78-A2FC-2C0CB937F51F}"/>
                    </a:ext>
                  </a:extLst>
                </p:cNvPr>
                <p:cNvPicPr/>
                <p:nvPr/>
              </p:nvPicPr>
              <p:blipFill>
                <a:blip r:embed="rId12"/>
                <a:stretch>
                  <a:fillRect/>
                </a:stretch>
              </p:blipFill>
              <p:spPr>
                <a:xfrm>
                  <a:off x="2054191" y="5891742"/>
                  <a:ext cx="9000" cy="210005"/>
                </a:xfrm>
                <a:prstGeom prst="rect">
                  <a:avLst/>
                </a:prstGeom>
              </p:spPr>
            </p:pic>
          </mc:Fallback>
        </mc:AlternateContent>
      </p:grpSp>
      <p:sp>
        <p:nvSpPr>
          <p:cNvPr id="18" name="TextBox 17">
            <a:extLst>
              <a:ext uri="{FF2B5EF4-FFF2-40B4-BE49-F238E27FC236}">
                <a16:creationId xmlns:a16="http://schemas.microsoft.com/office/drawing/2014/main" id="{E72AEC44-85F1-4E20-B79C-0115E4DB198C}"/>
              </a:ext>
            </a:extLst>
          </p:cNvPr>
          <p:cNvSpPr txBox="1"/>
          <p:nvPr/>
        </p:nvSpPr>
        <p:spPr>
          <a:xfrm>
            <a:off x="589289" y="5143967"/>
            <a:ext cx="2950292" cy="492443"/>
          </a:xfrm>
          <a:prstGeom prst="rect">
            <a:avLst/>
          </a:prstGeom>
          <a:noFill/>
        </p:spPr>
        <p:txBody>
          <a:bodyPr wrap="square" lIns="0" tIns="0" rIns="0" bIns="0" rtlCol="0">
            <a:spAutoFit/>
          </a:bodyPr>
          <a:lstStyle/>
          <a:p>
            <a:pPr algn="ctr"/>
            <a:r>
              <a:rPr lang="en-US" sz="1600" b="1">
                <a:gradFill>
                  <a:gsLst>
                    <a:gs pos="2917">
                      <a:schemeClr val="tx1"/>
                    </a:gs>
                    <a:gs pos="30000">
                      <a:schemeClr val="tx1"/>
                    </a:gs>
                  </a:gsLst>
                  <a:lin ang="5400000" scaled="0"/>
                </a:gradFill>
              </a:rPr>
              <a:t>Included / GitHub Enterprise Cloud</a:t>
            </a:r>
          </a:p>
        </p:txBody>
      </p:sp>
      <p:grpSp>
        <p:nvGrpSpPr>
          <p:cNvPr id="19" name="Group 18">
            <a:extLst>
              <a:ext uri="{FF2B5EF4-FFF2-40B4-BE49-F238E27FC236}">
                <a16:creationId xmlns:a16="http://schemas.microsoft.com/office/drawing/2014/main" id="{6C54E702-A32E-49E7-9F28-5C120AC460C2}"/>
              </a:ext>
              <a:ext uri="{C183D7F6-B498-43B3-948B-1728B52AA6E4}">
                <adec:decorative xmlns:adec="http://schemas.microsoft.com/office/drawing/2017/decorative" val="1"/>
              </a:ext>
            </a:extLst>
          </p:cNvPr>
          <p:cNvGrpSpPr/>
          <p:nvPr/>
        </p:nvGrpSpPr>
        <p:grpSpPr>
          <a:xfrm>
            <a:off x="4446519" y="4657579"/>
            <a:ext cx="7154580" cy="474159"/>
            <a:chOff x="578708" y="5623146"/>
            <a:chExt cx="2960687" cy="474293"/>
          </a:xfrm>
        </p:grpSpPr>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BBCED28C-043F-4D88-8FD0-EC78527D9163}"/>
                    </a:ext>
                  </a:extLst>
                </p14:cNvPr>
                <p14:cNvContentPartPr/>
                <p14:nvPr/>
              </p14:nvContentPartPr>
              <p14:xfrm>
                <a:off x="578708" y="5623146"/>
                <a:ext cx="360" cy="272904"/>
              </p14:xfrm>
            </p:contentPart>
          </mc:Choice>
          <mc:Fallback xmlns="">
            <p:pic>
              <p:nvPicPr>
                <p:cNvPr id="20" name="Ink 19">
                  <a:extLst>
                    <a:ext uri="{FF2B5EF4-FFF2-40B4-BE49-F238E27FC236}">
                      <a16:creationId xmlns:a16="http://schemas.microsoft.com/office/drawing/2014/main" id="{BBCED28C-043F-4D88-8FD0-EC78527D9163}"/>
                    </a:ext>
                  </a:extLst>
                </p:cNvPr>
                <p:cNvPicPr/>
                <p:nvPr/>
              </p:nvPicPr>
              <p:blipFill>
                <a:blip r:embed="rId7"/>
                <a:stretch>
                  <a:fillRect/>
                </a:stretch>
              </p:blipFill>
              <p:spPr>
                <a:xfrm>
                  <a:off x="574388" y="5618831"/>
                  <a:ext cx="9000" cy="281533"/>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9820055B-734E-4E1E-83F7-E7B036463458}"/>
                    </a:ext>
                  </a:extLst>
                </p14:cNvPr>
                <p14:cNvContentPartPr/>
                <p14:nvPr/>
              </p14:nvContentPartPr>
              <p14:xfrm>
                <a:off x="578708" y="5896410"/>
                <a:ext cx="2960327" cy="360"/>
              </p14:xfrm>
            </p:contentPart>
          </mc:Choice>
          <mc:Fallback xmlns="">
            <p:pic>
              <p:nvPicPr>
                <p:cNvPr id="21" name="Ink 20">
                  <a:extLst>
                    <a:ext uri="{FF2B5EF4-FFF2-40B4-BE49-F238E27FC236}">
                      <a16:creationId xmlns:a16="http://schemas.microsoft.com/office/drawing/2014/main" id="{9820055B-734E-4E1E-83F7-E7B036463458}"/>
                    </a:ext>
                  </a:extLst>
                </p:cNvPr>
                <p:cNvPicPr/>
                <p:nvPr/>
              </p:nvPicPr>
              <p:blipFill>
                <a:blip r:embed="rId15"/>
                <a:stretch>
                  <a:fillRect/>
                </a:stretch>
              </p:blipFill>
              <p:spPr>
                <a:xfrm>
                  <a:off x="576921" y="5892090"/>
                  <a:ext cx="2963901"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6E7E35DF-921B-41F4-A21E-FA4A27457129}"/>
                    </a:ext>
                  </a:extLst>
                </p14:cNvPr>
                <p14:cNvContentPartPr/>
                <p14:nvPr/>
              </p14:nvContentPartPr>
              <p14:xfrm>
                <a:off x="3539035" y="5623146"/>
                <a:ext cx="360" cy="272904"/>
              </p14:xfrm>
            </p:contentPart>
          </mc:Choice>
          <mc:Fallback xmlns="">
            <p:pic>
              <p:nvPicPr>
                <p:cNvPr id="22" name="Ink 21">
                  <a:extLst>
                    <a:ext uri="{FF2B5EF4-FFF2-40B4-BE49-F238E27FC236}">
                      <a16:creationId xmlns:a16="http://schemas.microsoft.com/office/drawing/2014/main" id="{6E7E35DF-921B-41F4-A21E-FA4A27457129}"/>
                    </a:ext>
                  </a:extLst>
                </p:cNvPr>
                <p:cNvPicPr/>
                <p:nvPr/>
              </p:nvPicPr>
              <p:blipFill>
                <a:blip r:embed="rId7"/>
                <a:stretch>
                  <a:fillRect/>
                </a:stretch>
              </p:blipFill>
              <p:spPr>
                <a:xfrm>
                  <a:off x="3534715" y="5618831"/>
                  <a:ext cx="9000" cy="281533"/>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3" name="Ink 22">
                  <a:extLst>
                    <a:ext uri="{FF2B5EF4-FFF2-40B4-BE49-F238E27FC236}">
                      <a16:creationId xmlns:a16="http://schemas.microsoft.com/office/drawing/2014/main" id="{E594B793-9BBB-417B-AD0E-36DC0EB9C7E1}"/>
                    </a:ext>
                  </a:extLst>
                </p14:cNvPr>
                <p14:cNvContentPartPr/>
                <p14:nvPr/>
              </p14:nvContentPartPr>
              <p14:xfrm>
                <a:off x="2058511" y="5896050"/>
                <a:ext cx="360" cy="201389"/>
              </p14:xfrm>
            </p:contentPart>
          </mc:Choice>
          <mc:Fallback xmlns="">
            <p:pic>
              <p:nvPicPr>
                <p:cNvPr id="23" name="Ink 22">
                  <a:extLst>
                    <a:ext uri="{FF2B5EF4-FFF2-40B4-BE49-F238E27FC236}">
                      <a16:creationId xmlns:a16="http://schemas.microsoft.com/office/drawing/2014/main" id="{E594B793-9BBB-417B-AD0E-36DC0EB9C7E1}"/>
                    </a:ext>
                  </a:extLst>
                </p:cNvPr>
                <p:cNvPicPr/>
                <p:nvPr/>
              </p:nvPicPr>
              <p:blipFill>
                <a:blip r:embed="rId12"/>
                <a:stretch>
                  <a:fillRect/>
                </a:stretch>
              </p:blipFill>
              <p:spPr>
                <a:xfrm>
                  <a:off x="2054191" y="5891742"/>
                  <a:ext cx="9000" cy="210005"/>
                </a:xfrm>
                <a:prstGeom prst="rect">
                  <a:avLst/>
                </a:prstGeom>
              </p:spPr>
            </p:pic>
          </mc:Fallback>
        </mc:AlternateContent>
      </p:grpSp>
      <p:sp>
        <p:nvSpPr>
          <p:cNvPr id="24" name="TextBox 23">
            <a:extLst>
              <a:ext uri="{FF2B5EF4-FFF2-40B4-BE49-F238E27FC236}">
                <a16:creationId xmlns:a16="http://schemas.microsoft.com/office/drawing/2014/main" id="{5669C063-0F32-4AD5-9204-9251AACF0491}"/>
              </a:ext>
            </a:extLst>
          </p:cNvPr>
          <p:cNvSpPr txBox="1"/>
          <p:nvPr/>
        </p:nvSpPr>
        <p:spPr>
          <a:xfrm>
            <a:off x="4446003" y="5143967"/>
            <a:ext cx="7153710" cy="246221"/>
          </a:xfrm>
          <a:prstGeom prst="rect">
            <a:avLst/>
          </a:prstGeom>
          <a:noFill/>
        </p:spPr>
        <p:txBody>
          <a:bodyPr wrap="square" lIns="0" tIns="0" rIns="0" bIns="0" rtlCol="0">
            <a:spAutoFit/>
          </a:bodyPr>
          <a:lstStyle/>
          <a:p>
            <a:pPr algn="ctr"/>
            <a:r>
              <a:rPr lang="en-US" sz="1600" b="1">
                <a:gradFill>
                  <a:gsLst>
                    <a:gs pos="2917">
                      <a:schemeClr val="tx1"/>
                    </a:gs>
                    <a:gs pos="30000">
                      <a:schemeClr val="tx1"/>
                    </a:gs>
                  </a:gsLst>
                  <a:lin ang="5400000" scaled="0"/>
                </a:gradFill>
              </a:rPr>
              <a:t>GitHub Advanced Security (GHAS)</a:t>
            </a:r>
          </a:p>
        </p:txBody>
      </p:sp>
    </p:spTree>
    <p:extLst>
      <p:ext uri="{BB962C8B-B14F-4D97-AF65-F5344CB8AC3E}">
        <p14:creationId xmlns:p14="http://schemas.microsoft.com/office/powerpoint/2010/main" val="208212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 name="Title 1">
            <a:extLst>
              <a:ext uri="{FF2B5EF4-FFF2-40B4-BE49-F238E27FC236}">
                <a16:creationId xmlns:a16="http://schemas.microsoft.com/office/drawing/2014/main" id="{2D04E62B-6F58-48BB-8B44-820A464E3C9F}"/>
              </a:ext>
              <a:ext uri="{C183D7F6-B498-43B3-948B-1728B52AA6E4}">
                <adec:decorative xmlns:adec="http://schemas.microsoft.com/office/drawing/2017/decorative" val="1"/>
              </a:ext>
            </a:extLst>
          </p:cNvPr>
          <p:cNvSpPr>
            <a:spLocks noGrp="1"/>
          </p:cNvSpPr>
          <p:nvPr>
            <p:ph type="title"/>
          </p:nvPr>
        </p:nvSpPr>
        <p:spPr>
          <a:xfrm>
            <a:off x="589825" y="-553025"/>
            <a:ext cx="11015394" cy="553998"/>
          </a:xfrm>
        </p:spPr>
        <p:txBody>
          <a:bodyPr vert="horz" wrap="square" lIns="0" tIns="0" rIns="0" bIns="0" rtlCol="0" anchor="b">
            <a:spAutoFit/>
          </a:bodyPr>
          <a:lstStyle/>
          <a:p>
            <a:r>
              <a:rPr lang="en-US">
                <a:noFill/>
              </a:rPr>
              <a:t>Azure</a:t>
            </a:r>
          </a:p>
        </p:txBody>
      </p:sp>
      <p:sp>
        <p:nvSpPr>
          <p:cNvPr id="41" name="Title 16">
            <a:extLst>
              <a:ext uri="{FF2B5EF4-FFF2-40B4-BE49-F238E27FC236}">
                <a16:creationId xmlns:a16="http://schemas.microsoft.com/office/drawing/2014/main" id="{8B7553F5-E8A9-4E72-9B9D-6B9E4A7B1435}"/>
              </a:ext>
            </a:extLst>
          </p:cNvPr>
          <p:cNvSpPr txBox="1">
            <a:spLocks/>
          </p:cNvSpPr>
          <p:nvPr/>
        </p:nvSpPr>
        <p:spPr>
          <a:xfrm>
            <a:off x="589825" y="458044"/>
            <a:ext cx="11015394"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4">
              <a:defRPr/>
            </a:pPr>
            <a:r>
              <a:rPr lang="en-US">
                <a:gradFill>
                  <a:gsLst>
                    <a:gs pos="1250">
                      <a:srgbClr val="000000"/>
                    </a:gs>
                    <a:gs pos="100000">
                      <a:srgbClr val="000000"/>
                    </a:gs>
                  </a:gsLst>
                  <a:lin ang="5400000" scaled="0"/>
                </a:gradFill>
                <a:latin typeface="Segoe UI Semibold"/>
              </a:rPr>
              <a:t>DevOps Phases</a:t>
            </a:r>
          </a:p>
        </p:txBody>
      </p:sp>
      <p:sp>
        <p:nvSpPr>
          <p:cNvPr id="227" name="Google Shape;227;p63">
            <a:extLst>
              <a:ext uri="{C183D7F6-B498-43B3-948B-1728B52AA6E4}">
                <adec:decorative xmlns:adec="http://schemas.microsoft.com/office/drawing/2017/decorative" val="1"/>
              </a:ext>
            </a:extLst>
          </p:cNvPr>
          <p:cNvSpPr/>
          <p:nvPr/>
        </p:nvSpPr>
        <p:spPr>
          <a:xfrm>
            <a:off x="589827" y="3239806"/>
            <a:ext cx="10963142" cy="684430"/>
          </a:xfrm>
          <a:custGeom>
            <a:avLst/>
            <a:gdLst/>
            <a:ahLst/>
            <a:cxnLst/>
            <a:rect l="l" t="t" r="r" b="b"/>
            <a:pathLst>
              <a:path w="9563592" h="1134735" extrusionOk="0">
                <a:moveTo>
                  <a:pt x="403619" y="1134735"/>
                </a:moveTo>
                <a:lnTo>
                  <a:pt x="0" y="1134319"/>
                </a:lnTo>
                <a:lnTo>
                  <a:pt x="0" y="0"/>
                </a:lnTo>
                <a:lnTo>
                  <a:pt x="9563592" y="0"/>
                </a:lnTo>
                <a:lnTo>
                  <a:pt x="9563592" y="1134319"/>
                </a:lnTo>
                <a:lnTo>
                  <a:pt x="9238605" y="1132834"/>
                </a:lnTo>
              </a:path>
            </a:pathLst>
          </a:custGeom>
          <a:noFill/>
          <a:ln w="38100" cap="flat" cmpd="sng">
            <a:solidFill>
              <a:srgbClr val="BFBFBF"/>
            </a:solidFill>
            <a:prstDash val="solid"/>
            <a:round/>
            <a:headEnd type="arrow" w="med" len="sm"/>
            <a:tailEnd type="none" w="sm" len="sm"/>
          </a:ln>
        </p:spPr>
        <p:txBody>
          <a:bodyPr spcFirstLastPara="1" wrap="square" lIns="182815" tIns="146258" rIns="182815" bIns="146258" anchor="t" anchorCtr="0">
            <a:noAutofit/>
          </a:bodyPr>
          <a:lstStyle/>
          <a:p>
            <a:pPr defTabSz="914016">
              <a:defRPr/>
            </a:pPr>
            <a:endParaRPr sz="2000">
              <a:solidFill>
                <a:srgbClr val="FFFFFF"/>
              </a:solidFill>
              <a:latin typeface="Quattrocento Sans"/>
              <a:ea typeface="Quattrocento Sans"/>
              <a:cs typeface="Quattrocento Sans"/>
              <a:sym typeface="Quattrocento Sans"/>
            </a:endParaRPr>
          </a:p>
        </p:txBody>
      </p:sp>
      <p:cxnSp>
        <p:nvCxnSpPr>
          <p:cNvPr id="248" name="Google Shape;248;p63">
            <a:extLst>
              <a:ext uri="{C183D7F6-B498-43B3-948B-1728B52AA6E4}">
                <adec:decorative xmlns:adec="http://schemas.microsoft.com/office/drawing/2017/decorative" val="1"/>
              </a:ext>
            </a:extLst>
          </p:cNvPr>
          <p:cNvCxnSpPr>
            <a:cxnSpLocks/>
          </p:cNvCxnSpPr>
          <p:nvPr/>
        </p:nvCxnSpPr>
        <p:spPr>
          <a:xfrm>
            <a:off x="2406085" y="3892309"/>
            <a:ext cx="777020" cy="0"/>
          </a:xfrm>
          <a:prstGeom prst="straightConnector1">
            <a:avLst/>
          </a:prstGeom>
          <a:noFill/>
          <a:ln w="38100" cap="flat" cmpd="sng">
            <a:solidFill>
              <a:srgbClr val="BFBFBF"/>
            </a:solidFill>
            <a:prstDash val="solid"/>
            <a:round/>
            <a:headEnd type="none" w="sm" len="sm"/>
            <a:tailEnd type="arrow" w="med" len="sm"/>
          </a:ln>
        </p:spPr>
      </p:cxnSp>
      <p:cxnSp>
        <p:nvCxnSpPr>
          <p:cNvPr id="249" name="Google Shape;249;p63">
            <a:extLst>
              <a:ext uri="{C183D7F6-B498-43B3-948B-1728B52AA6E4}">
                <adec:decorative xmlns:adec="http://schemas.microsoft.com/office/drawing/2017/decorative" val="1"/>
              </a:ext>
            </a:extLst>
          </p:cNvPr>
          <p:cNvCxnSpPr/>
          <p:nvPr/>
        </p:nvCxnSpPr>
        <p:spPr>
          <a:xfrm>
            <a:off x="4644928" y="3892309"/>
            <a:ext cx="822566" cy="0"/>
          </a:xfrm>
          <a:prstGeom prst="straightConnector1">
            <a:avLst/>
          </a:prstGeom>
          <a:noFill/>
          <a:ln w="38100" cap="flat" cmpd="sng">
            <a:solidFill>
              <a:srgbClr val="BFBFBF"/>
            </a:solidFill>
            <a:prstDash val="solid"/>
            <a:round/>
            <a:headEnd type="none" w="sm" len="sm"/>
            <a:tailEnd type="arrow" w="med" len="sm"/>
          </a:ln>
        </p:spPr>
      </p:cxnSp>
      <p:cxnSp>
        <p:nvCxnSpPr>
          <p:cNvPr id="250" name="Google Shape;250;p63">
            <a:extLst>
              <a:ext uri="{C183D7F6-B498-43B3-948B-1728B52AA6E4}">
                <adec:decorative xmlns:adec="http://schemas.microsoft.com/office/drawing/2017/decorative" val="1"/>
              </a:ext>
            </a:extLst>
          </p:cNvPr>
          <p:cNvCxnSpPr/>
          <p:nvPr/>
        </p:nvCxnSpPr>
        <p:spPr>
          <a:xfrm>
            <a:off x="6768005" y="3894586"/>
            <a:ext cx="822566" cy="0"/>
          </a:xfrm>
          <a:prstGeom prst="straightConnector1">
            <a:avLst/>
          </a:prstGeom>
          <a:noFill/>
          <a:ln w="38100" cap="flat" cmpd="sng">
            <a:solidFill>
              <a:srgbClr val="BFBFBF"/>
            </a:solidFill>
            <a:prstDash val="solid"/>
            <a:round/>
            <a:headEnd type="none" w="sm" len="sm"/>
            <a:tailEnd type="arrow" w="med" len="sm"/>
          </a:ln>
        </p:spPr>
      </p:cxnSp>
      <p:cxnSp>
        <p:nvCxnSpPr>
          <p:cNvPr id="251" name="Google Shape;251;p63">
            <a:extLst>
              <a:ext uri="{C183D7F6-B498-43B3-948B-1728B52AA6E4}">
                <adec:decorative xmlns:adec="http://schemas.microsoft.com/office/drawing/2017/decorative" val="1"/>
              </a:ext>
            </a:extLst>
          </p:cNvPr>
          <p:cNvCxnSpPr/>
          <p:nvPr/>
        </p:nvCxnSpPr>
        <p:spPr>
          <a:xfrm>
            <a:off x="8936163" y="3894586"/>
            <a:ext cx="777020" cy="0"/>
          </a:xfrm>
          <a:prstGeom prst="straightConnector1">
            <a:avLst/>
          </a:prstGeom>
          <a:noFill/>
          <a:ln w="38100" cap="flat" cmpd="sng">
            <a:solidFill>
              <a:srgbClr val="BFBFBF"/>
            </a:solidFill>
            <a:prstDash val="solid"/>
            <a:round/>
            <a:headEnd type="none" w="sm" len="sm"/>
            <a:tailEnd type="arrow" w="med" len="sm"/>
          </a:ln>
        </p:spPr>
      </p:cxnSp>
      <p:grpSp>
        <p:nvGrpSpPr>
          <p:cNvPr id="9" name="Group 8" descr="Plan">
            <a:extLst>
              <a:ext uri="{FF2B5EF4-FFF2-40B4-BE49-F238E27FC236}">
                <a16:creationId xmlns:a16="http://schemas.microsoft.com/office/drawing/2014/main" id="{333A9135-FD18-4FB4-AF07-B79781327BBB}"/>
              </a:ext>
            </a:extLst>
          </p:cNvPr>
          <p:cNvGrpSpPr/>
          <p:nvPr/>
        </p:nvGrpSpPr>
        <p:grpSpPr>
          <a:xfrm>
            <a:off x="1184518" y="1487702"/>
            <a:ext cx="1306729" cy="1364481"/>
            <a:chOff x="1219201" y="1487150"/>
            <a:chExt cx="1307100" cy="1364869"/>
          </a:xfrm>
        </p:grpSpPr>
        <p:sp>
          <p:nvSpPr>
            <p:cNvPr id="243" name="Google Shape;243;p63"/>
            <p:cNvSpPr/>
            <p:nvPr/>
          </p:nvSpPr>
          <p:spPr>
            <a:xfrm>
              <a:off x="1219201" y="1487150"/>
              <a:ext cx="1307100" cy="273300"/>
            </a:xfrm>
            <a:prstGeom prst="rect">
              <a:avLst/>
            </a:prstGeom>
            <a:noFill/>
            <a:ln>
              <a:noFill/>
            </a:ln>
          </p:spPr>
          <p:txBody>
            <a:bodyPr spcFirstLastPara="1" wrap="square" lIns="182749" tIns="146192" rIns="182749" bIns="146192" anchor="ctr" anchorCtr="0">
              <a:noAutofit/>
            </a:bodyPr>
            <a:lstStyle/>
            <a:p>
              <a:pPr algn="ctr" defTabSz="914016">
                <a:buClr>
                  <a:srgbClr val="0078D4"/>
                </a:buClr>
                <a:buSzPts val="1400"/>
                <a:defRPr/>
              </a:pPr>
              <a:r>
                <a:rPr lang="en" sz="1866">
                  <a:solidFill>
                    <a:srgbClr val="0078D4"/>
                  </a:solidFill>
                  <a:latin typeface="Segoe UI Semibold"/>
                  <a:ea typeface="Quattrocento Sans"/>
                  <a:cs typeface="Quattrocento Sans"/>
                  <a:sym typeface="Quattrocento Sans"/>
                </a:rPr>
                <a:t>Plan</a:t>
              </a:r>
              <a:endParaRPr sz="1467">
                <a:solidFill>
                  <a:srgbClr val="0078D4"/>
                </a:solidFill>
                <a:latin typeface="Segoe UI Semibold"/>
              </a:endParaRPr>
            </a:p>
          </p:txBody>
        </p:sp>
        <p:sp>
          <p:nvSpPr>
            <p:cNvPr id="241" name="Google Shape;241;p63"/>
            <p:cNvSpPr/>
            <p:nvPr/>
          </p:nvSpPr>
          <p:spPr>
            <a:xfrm>
              <a:off x="1397353" y="1901320"/>
              <a:ext cx="950700" cy="950699"/>
            </a:xfrm>
            <a:prstGeom prst="ellipse">
              <a:avLst/>
            </a:prstGeom>
            <a:noFill/>
            <a:ln w="25400" cap="flat" cmpd="sng">
              <a:solidFill>
                <a:schemeClr val="accent1"/>
              </a:solidFill>
              <a:prstDash val="solid"/>
              <a:round/>
              <a:headEnd type="none" w="sm" len="sm"/>
              <a:tailEnd type="none" w="sm" len="sm"/>
            </a:ln>
          </p:spPr>
          <p:txBody>
            <a:bodyPr spcFirstLastPara="1" wrap="square" lIns="182749" tIns="146192" rIns="182749" bIns="146192" anchor="t" anchorCtr="0">
              <a:noAutofit/>
            </a:bodyPr>
            <a:lstStyle/>
            <a:p>
              <a:pPr defTabSz="914016">
                <a:buClr>
                  <a:srgbClr val="FFFFFF"/>
                </a:buClr>
                <a:buSzPts val="1300"/>
                <a:defRPr/>
              </a:pPr>
              <a:endParaRPr sz="1731">
                <a:solidFill>
                  <a:srgbClr val="FFFFFF"/>
                </a:solidFill>
                <a:latin typeface="Quattrocento Sans"/>
                <a:ea typeface="Quattrocento Sans"/>
                <a:cs typeface="Quattrocento Sans"/>
                <a:sym typeface="Quattrocento Sans"/>
              </a:endParaRPr>
            </a:p>
          </p:txBody>
        </p:sp>
        <p:sp>
          <p:nvSpPr>
            <p:cNvPr id="242" name="Google Shape;242;p63" title="Icon of a circle made of two curved arrows"/>
            <p:cNvSpPr/>
            <p:nvPr/>
          </p:nvSpPr>
          <p:spPr>
            <a:xfrm>
              <a:off x="1677143" y="2180217"/>
              <a:ext cx="377478" cy="394329"/>
            </a:xfrm>
            <a:custGeom>
              <a:avLst/>
              <a:gdLst/>
              <a:ahLst/>
              <a:cxnLst/>
              <a:rect l="l" t="t" r="r" b="b"/>
              <a:pathLst>
                <a:path w="310" h="322" extrusionOk="0">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9050" cap="sq" cmpd="sng">
              <a:solidFill>
                <a:schemeClr val="accent1"/>
              </a:solidFill>
              <a:prstDash val="solid"/>
              <a:miter lim="800000"/>
              <a:headEnd type="none" w="sm" len="sm"/>
              <a:tailEnd type="none" w="sm" len="sm"/>
            </a:ln>
          </p:spPr>
          <p:txBody>
            <a:bodyPr spcFirstLastPara="1" wrap="square" lIns="91407" tIns="45688" rIns="91407" bIns="45688" anchor="t" anchorCtr="0">
              <a:noAutofit/>
            </a:bodyPr>
            <a:lstStyle/>
            <a:p>
              <a:pPr defTabSz="914016">
                <a:buClr>
                  <a:srgbClr val="000000"/>
                </a:buClr>
                <a:buSzPts val="700"/>
                <a:defRPr/>
              </a:pPr>
              <a:endParaRPr sz="933">
                <a:solidFill>
                  <a:srgbClr val="505050"/>
                </a:solidFill>
                <a:latin typeface="Quattrocento Sans"/>
                <a:ea typeface="Quattrocento Sans"/>
                <a:cs typeface="Quattrocento Sans"/>
                <a:sym typeface="Quattrocento Sans"/>
              </a:endParaRPr>
            </a:p>
          </p:txBody>
        </p:sp>
      </p:grpSp>
      <p:sp>
        <p:nvSpPr>
          <p:cNvPr id="253" name="Google Shape;253;p63"/>
          <p:cNvSpPr/>
          <p:nvPr/>
        </p:nvSpPr>
        <p:spPr>
          <a:xfrm>
            <a:off x="1130625" y="3705621"/>
            <a:ext cx="1414514" cy="457070"/>
          </a:xfrm>
          <a:prstGeom prst="rect">
            <a:avLst/>
          </a:prstGeom>
          <a:noFill/>
          <a:ln>
            <a:noFill/>
          </a:ln>
        </p:spPr>
        <p:txBody>
          <a:bodyPr spcFirstLastPara="1" wrap="square" lIns="0" tIns="0" rIns="0" bIns="0" anchor="t" anchorCtr="0">
            <a:noAutofit/>
          </a:bodyPr>
          <a:lstStyle/>
          <a:p>
            <a:pPr algn="ctr" defTabSz="914016">
              <a:defRPr/>
            </a:pPr>
            <a:r>
              <a:rPr lang="en" sz="1400">
                <a:solidFill>
                  <a:srgbClr val="000000"/>
                </a:solidFill>
                <a:latin typeface="Quattrocento Sans"/>
                <a:ea typeface="Quattrocento Sans"/>
                <a:cs typeface="Quattrocento Sans"/>
                <a:sym typeface="Quattrocento Sans"/>
              </a:rPr>
              <a:t>Azure Boards</a:t>
            </a:r>
            <a:endParaRPr sz="1400">
              <a:solidFill>
                <a:srgbClr val="000000"/>
              </a:solidFill>
              <a:latin typeface="Segoe UI"/>
            </a:endParaRPr>
          </a:p>
          <a:p>
            <a:pPr algn="ctr" defTabSz="914016">
              <a:defRPr/>
            </a:pPr>
            <a:r>
              <a:rPr lang="en" sz="1400">
                <a:solidFill>
                  <a:srgbClr val="000000"/>
                </a:solidFill>
                <a:latin typeface="Quattrocento Sans"/>
                <a:ea typeface="Quattrocento Sans"/>
                <a:cs typeface="Quattrocento Sans"/>
                <a:sym typeface="Quattrocento Sans"/>
              </a:rPr>
              <a:t>GitHub Issues</a:t>
            </a:r>
          </a:p>
          <a:p>
            <a:pPr algn="ctr" defTabSz="914016">
              <a:defRPr/>
            </a:pPr>
            <a:r>
              <a:rPr lang="en" sz="1400">
                <a:solidFill>
                  <a:srgbClr val="000000"/>
                </a:solidFill>
                <a:latin typeface="Quattrocento Sans"/>
                <a:sym typeface="Quattrocento Sans"/>
              </a:rPr>
              <a:t>GitHub Discussions</a:t>
            </a:r>
            <a:endParaRPr sz="1400">
              <a:solidFill>
                <a:srgbClr val="000000"/>
              </a:solidFill>
              <a:latin typeface="Segoe UI"/>
            </a:endParaRPr>
          </a:p>
        </p:txBody>
      </p:sp>
      <p:grpSp>
        <p:nvGrpSpPr>
          <p:cNvPr id="10" name="Group 9" descr="Develop">
            <a:extLst>
              <a:ext uri="{FF2B5EF4-FFF2-40B4-BE49-F238E27FC236}">
                <a16:creationId xmlns:a16="http://schemas.microsoft.com/office/drawing/2014/main" id="{F6C0C080-6B61-481F-A02E-EE2C16FEBE9A}"/>
              </a:ext>
            </a:extLst>
          </p:cNvPr>
          <p:cNvGrpSpPr/>
          <p:nvPr/>
        </p:nvGrpSpPr>
        <p:grpSpPr>
          <a:xfrm>
            <a:off x="3228652" y="1487703"/>
            <a:ext cx="1306729" cy="1364483"/>
            <a:chOff x="3333046" y="1487151"/>
            <a:chExt cx="1307100" cy="1364871"/>
          </a:xfrm>
        </p:grpSpPr>
        <p:sp>
          <p:nvSpPr>
            <p:cNvPr id="229" name="Google Shape;229;p63"/>
            <p:cNvSpPr/>
            <p:nvPr/>
          </p:nvSpPr>
          <p:spPr>
            <a:xfrm>
              <a:off x="3333046" y="1487151"/>
              <a:ext cx="1307100" cy="273300"/>
            </a:xfrm>
            <a:prstGeom prst="rect">
              <a:avLst/>
            </a:prstGeom>
            <a:noFill/>
            <a:ln>
              <a:noFill/>
            </a:ln>
          </p:spPr>
          <p:txBody>
            <a:bodyPr spcFirstLastPara="1" wrap="square" lIns="182749" tIns="146192" rIns="182749" bIns="146192" anchor="ctr" anchorCtr="0">
              <a:noAutofit/>
            </a:bodyPr>
            <a:lstStyle/>
            <a:p>
              <a:pPr algn="ctr" defTabSz="914016">
                <a:buClr>
                  <a:srgbClr val="0078D4"/>
                </a:buClr>
                <a:buSzPts val="1400"/>
                <a:defRPr/>
              </a:pPr>
              <a:r>
                <a:rPr lang="en" sz="1866">
                  <a:solidFill>
                    <a:srgbClr val="0078D4"/>
                  </a:solidFill>
                  <a:latin typeface="Segoe UI Semibold"/>
                  <a:ea typeface="Quattrocento Sans"/>
                  <a:cs typeface="Quattrocento Sans"/>
                  <a:sym typeface="Quattrocento Sans"/>
                </a:rPr>
                <a:t>Develop</a:t>
              </a:r>
              <a:endParaRPr sz="1467">
                <a:solidFill>
                  <a:srgbClr val="0078D4"/>
                </a:solidFill>
                <a:latin typeface="Segoe UI Semibold"/>
              </a:endParaRPr>
            </a:p>
          </p:txBody>
        </p:sp>
        <p:sp>
          <p:nvSpPr>
            <p:cNvPr id="230" name="Google Shape;230;p63"/>
            <p:cNvSpPr/>
            <p:nvPr/>
          </p:nvSpPr>
          <p:spPr>
            <a:xfrm>
              <a:off x="3511198" y="1901322"/>
              <a:ext cx="950700" cy="950700"/>
            </a:xfrm>
            <a:prstGeom prst="ellipse">
              <a:avLst/>
            </a:prstGeom>
            <a:noFill/>
            <a:ln w="25400" cap="flat" cmpd="sng">
              <a:solidFill>
                <a:schemeClr val="accent1"/>
              </a:solidFill>
              <a:prstDash val="solid"/>
              <a:round/>
              <a:headEnd type="none" w="sm" len="sm"/>
              <a:tailEnd type="none" w="sm" len="sm"/>
            </a:ln>
          </p:spPr>
          <p:txBody>
            <a:bodyPr spcFirstLastPara="1" wrap="square" lIns="182749" tIns="146192" rIns="182749" bIns="146192" anchor="t" anchorCtr="0">
              <a:noAutofit/>
            </a:bodyPr>
            <a:lstStyle/>
            <a:p>
              <a:pPr defTabSz="914016">
                <a:buClr>
                  <a:srgbClr val="FFFFFF"/>
                </a:buClr>
                <a:buSzPts val="1300"/>
                <a:defRPr/>
              </a:pPr>
              <a:endParaRPr sz="1731">
                <a:solidFill>
                  <a:srgbClr val="FFFFFF"/>
                </a:solidFill>
                <a:latin typeface="Quattrocento Sans"/>
                <a:ea typeface="Quattrocento Sans"/>
                <a:cs typeface="Quattrocento Sans"/>
                <a:sym typeface="Quattrocento Sans"/>
              </a:endParaRPr>
            </a:p>
          </p:txBody>
        </p:sp>
        <p:sp>
          <p:nvSpPr>
            <p:cNvPr id="231" name="Google Shape;231;p63"/>
            <p:cNvSpPr/>
            <p:nvPr/>
          </p:nvSpPr>
          <p:spPr>
            <a:xfrm>
              <a:off x="3842796" y="2174161"/>
              <a:ext cx="287612" cy="405131"/>
            </a:xfrm>
            <a:custGeom>
              <a:avLst/>
              <a:gdLst/>
              <a:ahLst/>
              <a:cxnLst/>
              <a:rect l="l" t="t" r="r" b="b"/>
              <a:pathLst>
                <a:path w="256" h="360" extrusionOk="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flat" cmpd="sng">
              <a:solidFill>
                <a:schemeClr val="accent1"/>
              </a:solidFill>
              <a:prstDash val="solid"/>
              <a:miter lim="800000"/>
              <a:headEnd type="none" w="sm" len="sm"/>
              <a:tailEnd type="none" w="sm" len="sm"/>
            </a:ln>
          </p:spPr>
          <p:txBody>
            <a:bodyPr spcFirstLastPara="1" wrap="square" lIns="89542" tIns="44754" rIns="89542" bIns="44754" anchor="t" anchorCtr="0">
              <a:noAutofit/>
            </a:bodyPr>
            <a:lstStyle/>
            <a:p>
              <a:pPr defTabSz="914016">
                <a:buClr>
                  <a:srgbClr val="000000"/>
                </a:buClr>
                <a:buSzPts val="1200"/>
                <a:defRPr/>
              </a:pPr>
              <a:endParaRPr sz="1600">
                <a:solidFill>
                  <a:srgbClr val="505050"/>
                </a:solidFill>
                <a:latin typeface="Quattrocento Sans"/>
                <a:ea typeface="Quattrocento Sans"/>
                <a:cs typeface="Quattrocento Sans"/>
                <a:sym typeface="Quattrocento Sans"/>
              </a:endParaRPr>
            </a:p>
          </p:txBody>
        </p:sp>
      </p:grpSp>
      <p:sp>
        <p:nvSpPr>
          <p:cNvPr id="256" name="Google Shape;256;p63"/>
          <p:cNvSpPr/>
          <p:nvPr/>
        </p:nvSpPr>
        <p:spPr>
          <a:xfrm>
            <a:off x="3128250" y="3705621"/>
            <a:ext cx="1501607" cy="457070"/>
          </a:xfrm>
          <a:prstGeom prst="rect">
            <a:avLst/>
          </a:prstGeom>
          <a:noFill/>
          <a:ln>
            <a:noFill/>
          </a:ln>
        </p:spPr>
        <p:txBody>
          <a:bodyPr spcFirstLastPara="1" wrap="square" lIns="0" tIns="0" rIns="0" bIns="0" anchor="t" anchorCtr="0">
            <a:noAutofit/>
          </a:bodyPr>
          <a:lstStyle/>
          <a:p>
            <a:pPr algn="ctr" defTabSz="914016">
              <a:defRPr/>
            </a:pPr>
            <a:r>
              <a:rPr lang="en" sz="1400">
                <a:solidFill>
                  <a:srgbClr val="000000"/>
                </a:solidFill>
                <a:latin typeface="Quattrocento Sans"/>
                <a:ea typeface="Quattrocento Sans"/>
                <a:cs typeface="Quattrocento Sans"/>
                <a:sym typeface="Quattrocento Sans"/>
              </a:rPr>
              <a:t>Visual Studio</a:t>
            </a:r>
            <a:endParaRPr sz="1400">
              <a:solidFill>
                <a:srgbClr val="000000"/>
              </a:solidFill>
              <a:latin typeface="Segoe UI"/>
            </a:endParaRPr>
          </a:p>
          <a:p>
            <a:pPr algn="ctr" defTabSz="914016">
              <a:defRPr/>
            </a:pPr>
            <a:r>
              <a:rPr lang="en" sz="1400">
                <a:solidFill>
                  <a:srgbClr val="000000"/>
                </a:solidFill>
                <a:latin typeface="Quattrocento Sans"/>
                <a:ea typeface="Quattrocento Sans"/>
                <a:cs typeface="Quattrocento Sans"/>
                <a:sym typeface="Quattrocento Sans"/>
              </a:rPr>
              <a:t>Visual Studio Code</a:t>
            </a:r>
          </a:p>
          <a:p>
            <a:pPr algn="ctr" defTabSz="914016">
              <a:defRPr/>
            </a:pPr>
            <a:r>
              <a:rPr lang="en" sz="1400">
                <a:solidFill>
                  <a:srgbClr val="000000"/>
                </a:solidFill>
                <a:latin typeface="Quattrocento Sans"/>
                <a:sym typeface="Quattrocento Sans"/>
              </a:rPr>
              <a:t>GitHub Codespaces</a:t>
            </a:r>
          </a:p>
        </p:txBody>
      </p:sp>
      <p:grpSp>
        <p:nvGrpSpPr>
          <p:cNvPr id="11" name="Group 10" descr="Collaborate">
            <a:extLst>
              <a:ext uri="{FF2B5EF4-FFF2-40B4-BE49-F238E27FC236}">
                <a16:creationId xmlns:a16="http://schemas.microsoft.com/office/drawing/2014/main" id="{43012528-B5A6-478D-B8DA-DE6DA8B65F76}"/>
              </a:ext>
            </a:extLst>
          </p:cNvPr>
          <p:cNvGrpSpPr/>
          <p:nvPr/>
        </p:nvGrpSpPr>
        <p:grpSpPr>
          <a:xfrm>
            <a:off x="5272788" y="1488968"/>
            <a:ext cx="1619240" cy="1363205"/>
            <a:chOff x="5337469" y="1488417"/>
            <a:chExt cx="1619700" cy="1363591"/>
          </a:xfrm>
        </p:grpSpPr>
        <p:sp>
          <p:nvSpPr>
            <p:cNvPr id="245" name="Google Shape;245;p63">
              <a:extLst>
                <a:ext uri="{C183D7F6-B498-43B3-948B-1728B52AA6E4}">
                  <adec:decorative xmlns:adec="http://schemas.microsoft.com/office/drawing/2017/decorative" val="0"/>
                </a:ext>
              </a:extLst>
            </p:cNvPr>
            <p:cNvSpPr/>
            <p:nvPr/>
          </p:nvSpPr>
          <p:spPr>
            <a:xfrm>
              <a:off x="5337469" y="1488417"/>
              <a:ext cx="1619700" cy="273300"/>
            </a:xfrm>
            <a:prstGeom prst="rect">
              <a:avLst/>
            </a:prstGeom>
            <a:noFill/>
            <a:ln>
              <a:noFill/>
            </a:ln>
          </p:spPr>
          <p:txBody>
            <a:bodyPr spcFirstLastPara="1" wrap="square" lIns="182749" tIns="146192" rIns="182749" bIns="146192" anchor="ctr" anchorCtr="0">
              <a:noAutofit/>
            </a:bodyPr>
            <a:lstStyle/>
            <a:p>
              <a:pPr algn="ctr" defTabSz="914016">
                <a:buClr>
                  <a:srgbClr val="0078D4"/>
                </a:buClr>
                <a:buSzPts val="1400"/>
                <a:defRPr/>
              </a:pPr>
              <a:r>
                <a:rPr lang="en" sz="1866">
                  <a:solidFill>
                    <a:srgbClr val="0078D4"/>
                  </a:solidFill>
                  <a:latin typeface="Segoe UI Semibold"/>
                  <a:ea typeface="Quattrocento Sans"/>
                  <a:cs typeface="Quattrocento Sans"/>
                  <a:sym typeface="Quattrocento Sans"/>
                </a:rPr>
                <a:t>Collaborate</a:t>
              </a:r>
              <a:endParaRPr sz="1467">
                <a:solidFill>
                  <a:srgbClr val="0078D4"/>
                </a:solidFill>
                <a:latin typeface="Segoe UI Semibold"/>
              </a:endParaRPr>
            </a:p>
          </p:txBody>
        </p:sp>
        <p:sp>
          <p:nvSpPr>
            <p:cNvPr id="246" name="Google Shape;246;p63">
              <a:extLst>
                <a:ext uri="{C183D7F6-B498-43B3-948B-1728B52AA6E4}">
                  <adec:decorative xmlns:adec="http://schemas.microsoft.com/office/drawing/2017/decorative" val="1"/>
                </a:ext>
              </a:extLst>
            </p:cNvPr>
            <p:cNvSpPr/>
            <p:nvPr/>
          </p:nvSpPr>
          <p:spPr>
            <a:xfrm>
              <a:off x="5671810" y="1901008"/>
              <a:ext cx="951000" cy="951000"/>
            </a:xfrm>
            <a:prstGeom prst="ellipse">
              <a:avLst/>
            </a:prstGeom>
            <a:noFill/>
            <a:ln w="25400" cap="flat" cmpd="sng">
              <a:solidFill>
                <a:schemeClr val="accent1"/>
              </a:solidFill>
              <a:prstDash val="solid"/>
              <a:round/>
              <a:headEnd type="none" w="sm" len="sm"/>
              <a:tailEnd type="none" w="sm" len="sm"/>
            </a:ln>
          </p:spPr>
          <p:txBody>
            <a:bodyPr spcFirstLastPara="1" wrap="square" lIns="182749" tIns="146192" rIns="182749" bIns="146192" anchor="t" anchorCtr="0">
              <a:noAutofit/>
            </a:bodyPr>
            <a:lstStyle/>
            <a:p>
              <a:pPr defTabSz="914016">
                <a:buClr>
                  <a:srgbClr val="FFFFFF"/>
                </a:buClr>
                <a:buSzPts val="1300"/>
                <a:defRPr/>
              </a:pPr>
              <a:endParaRPr sz="1731">
                <a:solidFill>
                  <a:srgbClr val="FFFFFF"/>
                </a:solidFill>
                <a:latin typeface="Quattrocento Sans"/>
                <a:ea typeface="Quattrocento Sans"/>
                <a:cs typeface="Quattrocento Sans"/>
                <a:sym typeface="Quattrocento Sans"/>
              </a:endParaRPr>
            </a:p>
          </p:txBody>
        </p:sp>
        <p:pic>
          <p:nvPicPr>
            <p:cNvPr id="4" name="Graphic 3">
              <a:extLst>
                <a:ext uri="{FF2B5EF4-FFF2-40B4-BE49-F238E27FC236}">
                  <a16:creationId xmlns:a16="http://schemas.microsoft.com/office/drawing/2014/main" id="{D2151320-C2FE-47A3-99F6-FCE732C1260E}"/>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07541" y="2036739"/>
              <a:ext cx="679538" cy="679538"/>
            </a:xfrm>
            <a:prstGeom prst="rect">
              <a:avLst/>
            </a:prstGeom>
          </p:spPr>
        </p:pic>
      </p:grpSp>
      <p:sp>
        <p:nvSpPr>
          <p:cNvPr id="266" name="Google Shape;266;p63"/>
          <p:cNvSpPr/>
          <p:nvPr/>
        </p:nvSpPr>
        <p:spPr>
          <a:xfrm>
            <a:off x="5335889" y="3705621"/>
            <a:ext cx="1523003" cy="457070"/>
          </a:xfrm>
          <a:prstGeom prst="rect">
            <a:avLst/>
          </a:prstGeom>
          <a:noFill/>
          <a:ln>
            <a:noFill/>
          </a:ln>
        </p:spPr>
        <p:txBody>
          <a:bodyPr spcFirstLastPara="1" wrap="square" lIns="0" tIns="0" rIns="0" bIns="0" anchor="t" anchorCtr="0">
            <a:noAutofit/>
          </a:bodyPr>
          <a:lstStyle/>
          <a:p>
            <a:pPr algn="ctr" defTabSz="914016">
              <a:defRPr/>
            </a:pPr>
            <a:r>
              <a:rPr lang="en" sz="1400">
                <a:solidFill>
                  <a:srgbClr val="000000"/>
                </a:solidFill>
                <a:latin typeface="Quattrocento Sans"/>
                <a:ea typeface="Quattrocento Sans"/>
                <a:cs typeface="Quattrocento Sans"/>
                <a:sym typeface="Quattrocento Sans"/>
              </a:rPr>
              <a:t>Azure Repos</a:t>
            </a:r>
          </a:p>
          <a:p>
            <a:pPr algn="ctr" defTabSz="914016">
              <a:defRPr/>
            </a:pPr>
            <a:r>
              <a:rPr lang="en" sz="1400">
                <a:solidFill>
                  <a:srgbClr val="000000"/>
                </a:solidFill>
                <a:latin typeface="Quattrocento Sans"/>
                <a:sym typeface="Quattrocento Sans"/>
              </a:rPr>
              <a:t>GitHub Repos</a:t>
            </a:r>
          </a:p>
          <a:p>
            <a:pPr algn="ctr" defTabSz="914016">
              <a:defRPr/>
            </a:pPr>
            <a:r>
              <a:rPr lang="en-US" sz="1400">
                <a:solidFill>
                  <a:srgbClr val="000000"/>
                </a:solidFill>
                <a:latin typeface="Quattrocento Sans"/>
                <a:sym typeface="Quattrocento Sans"/>
              </a:rPr>
              <a:t>GitHub Adv. Security</a:t>
            </a:r>
            <a:endParaRPr lang="en-US" sz="1400">
              <a:solidFill>
                <a:srgbClr val="000000"/>
              </a:solidFill>
              <a:latin typeface="Segoe UI"/>
            </a:endParaRPr>
          </a:p>
          <a:p>
            <a:pPr algn="ctr" defTabSz="914016">
              <a:defRPr/>
            </a:pPr>
            <a:r>
              <a:rPr lang="en" sz="1400">
                <a:solidFill>
                  <a:srgbClr val="000000"/>
                </a:solidFill>
                <a:latin typeface="Quattrocento Sans"/>
                <a:sym typeface="Quattrocento Sans"/>
              </a:rPr>
              <a:t>GitHub for Mobile</a:t>
            </a:r>
            <a:endParaRPr sz="1400">
              <a:solidFill>
                <a:srgbClr val="000000"/>
              </a:solidFill>
              <a:latin typeface="Segoe UI"/>
            </a:endParaRPr>
          </a:p>
          <a:p>
            <a:pPr algn="ctr" defTabSz="914016">
              <a:defRPr/>
            </a:pPr>
            <a:endParaRPr sz="1067">
              <a:solidFill>
                <a:srgbClr val="000000"/>
              </a:solidFill>
              <a:latin typeface="Quattrocento Sans"/>
              <a:ea typeface="Quattrocento Sans"/>
              <a:cs typeface="Quattrocento Sans"/>
              <a:sym typeface="Quattrocento Sans"/>
            </a:endParaRPr>
          </a:p>
        </p:txBody>
      </p:sp>
      <p:grpSp>
        <p:nvGrpSpPr>
          <p:cNvPr id="12" name="Group 11" descr="Deliver">
            <a:extLst>
              <a:ext uri="{FF2B5EF4-FFF2-40B4-BE49-F238E27FC236}">
                <a16:creationId xmlns:a16="http://schemas.microsoft.com/office/drawing/2014/main" id="{0EDD8DE0-019E-47DD-8BEB-B8F1C437434C}"/>
              </a:ext>
            </a:extLst>
          </p:cNvPr>
          <p:cNvGrpSpPr/>
          <p:nvPr/>
        </p:nvGrpSpPr>
        <p:grpSpPr>
          <a:xfrm>
            <a:off x="7629435" y="1487703"/>
            <a:ext cx="1306729" cy="1364483"/>
            <a:chOff x="7560738" y="1487151"/>
            <a:chExt cx="1307100" cy="1364871"/>
          </a:xfrm>
        </p:grpSpPr>
        <p:sp>
          <p:nvSpPr>
            <p:cNvPr id="237" name="Google Shape;237;p63"/>
            <p:cNvSpPr/>
            <p:nvPr/>
          </p:nvSpPr>
          <p:spPr>
            <a:xfrm>
              <a:off x="7560738" y="1487151"/>
              <a:ext cx="1307100" cy="273300"/>
            </a:xfrm>
            <a:prstGeom prst="rect">
              <a:avLst/>
            </a:prstGeom>
            <a:noFill/>
            <a:ln>
              <a:noFill/>
            </a:ln>
          </p:spPr>
          <p:txBody>
            <a:bodyPr spcFirstLastPara="1" wrap="square" lIns="182749" tIns="146192" rIns="182749" bIns="146192" anchor="ctr" anchorCtr="0">
              <a:noAutofit/>
            </a:bodyPr>
            <a:lstStyle/>
            <a:p>
              <a:pPr algn="ctr" defTabSz="914016">
                <a:buClr>
                  <a:srgbClr val="0078D4"/>
                </a:buClr>
                <a:buSzPts val="1400"/>
                <a:defRPr/>
              </a:pPr>
              <a:r>
                <a:rPr lang="en" sz="1866">
                  <a:solidFill>
                    <a:srgbClr val="0078D4"/>
                  </a:solidFill>
                  <a:latin typeface="Segoe UI Semibold"/>
                  <a:ea typeface="Quattrocento Sans"/>
                  <a:cs typeface="Quattrocento Sans"/>
                  <a:sym typeface="Quattrocento Sans"/>
                </a:rPr>
                <a:t>Deliver</a:t>
              </a:r>
              <a:endParaRPr sz="1467">
                <a:solidFill>
                  <a:srgbClr val="0078D4"/>
                </a:solidFill>
                <a:latin typeface="Segoe UI Semibold"/>
              </a:endParaRPr>
            </a:p>
          </p:txBody>
        </p:sp>
        <p:sp>
          <p:nvSpPr>
            <p:cNvPr id="238" name="Google Shape;238;p63"/>
            <p:cNvSpPr/>
            <p:nvPr/>
          </p:nvSpPr>
          <p:spPr>
            <a:xfrm>
              <a:off x="7738890" y="1901322"/>
              <a:ext cx="950700" cy="950700"/>
            </a:xfrm>
            <a:prstGeom prst="ellipse">
              <a:avLst/>
            </a:prstGeom>
            <a:noFill/>
            <a:ln w="25400" cap="flat" cmpd="sng">
              <a:solidFill>
                <a:schemeClr val="accent1"/>
              </a:solidFill>
              <a:prstDash val="solid"/>
              <a:round/>
              <a:headEnd type="none" w="sm" len="sm"/>
              <a:tailEnd type="none" w="sm" len="sm"/>
            </a:ln>
          </p:spPr>
          <p:txBody>
            <a:bodyPr spcFirstLastPara="1" wrap="square" lIns="182749" tIns="146192" rIns="182749" bIns="146192" anchor="t" anchorCtr="0">
              <a:noAutofit/>
            </a:bodyPr>
            <a:lstStyle/>
            <a:p>
              <a:pPr defTabSz="914016">
                <a:buClr>
                  <a:srgbClr val="FFFFFF"/>
                </a:buClr>
                <a:buSzPts val="1300"/>
                <a:defRPr/>
              </a:pPr>
              <a:endParaRPr sz="1731">
                <a:solidFill>
                  <a:srgbClr val="FFFFFF"/>
                </a:solidFill>
                <a:latin typeface="Quattrocento Sans"/>
                <a:ea typeface="Quattrocento Sans"/>
                <a:cs typeface="Quattrocento Sans"/>
                <a:sym typeface="Quattrocento Sans"/>
              </a:endParaRPr>
            </a:p>
          </p:txBody>
        </p:sp>
        <p:sp>
          <p:nvSpPr>
            <p:cNvPr id="239" name="Google Shape;239;p63"/>
            <p:cNvSpPr/>
            <p:nvPr/>
          </p:nvSpPr>
          <p:spPr>
            <a:xfrm>
              <a:off x="8035473" y="2201412"/>
              <a:ext cx="357642" cy="350629"/>
            </a:xfrm>
            <a:custGeom>
              <a:avLst/>
              <a:gdLst/>
              <a:ahLst/>
              <a:cxnLst/>
              <a:rect l="l" t="t" r="r" b="b"/>
              <a:pathLst>
                <a:path w="352" h="346" extrusionOk="0">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cmpd="sng">
              <a:solidFill>
                <a:schemeClr val="accent1"/>
              </a:solidFill>
              <a:prstDash val="solid"/>
              <a:miter lim="800000"/>
              <a:headEnd type="none" w="sm" len="sm"/>
              <a:tailEnd type="none" w="sm" len="sm"/>
            </a:ln>
          </p:spPr>
          <p:txBody>
            <a:bodyPr spcFirstLastPara="1" wrap="square" lIns="89542" tIns="44754" rIns="89542" bIns="44754" anchor="t" anchorCtr="0">
              <a:noAutofit/>
            </a:bodyPr>
            <a:lstStyle/>
            <a:p>
              <a:pPr defTabSz="914016">
                <a:buClr>
                  <a:srgbClr val="000000"/>
                </a:buClr>
                <a:buSzPts val="1200"/>
                <a:defRPr/>
              </a:pPr>
              <a:endParaRPr sz="1600">
                <a:solidFill>
                  <a:srgbClr val="505050"/>
                </a:solidFill>
                <a:latin typeface="Quattrocento Sans"/>
                <a:ea typeface="Quattrocento Sans"/>
                <a:cs typeface="Quattrocento Sans"/>
                <a:sym typeface="Quattrocento Sans"/>
              </a:endParaRPr>
            </a:p>
          </p:txBody>
        </p:sp>
      </p:grpSp>
      <p:sp>
        <p:nvSpPr>
          <p:cNvPr id="259" name="Google Shape;259;p63"/>
          <p:cNvSpPr/>
          <p:nvPr/>
        </p:nvSpPr>
        <p:spPr>
          <a:xfrm>
            <a:off x="7594934" y="3676764"/>
            <a:ext cx="1371210" cy="1270175"/>
          </a:xfrm>
          <a:prstGeom prst="rect">
            <a:avLst/>
          </a:prstGeom>
          <a:noFill/>
          <a:ln>
            <a:noFill/>
          </a:ln>
        </p:spPr>
        <p:txBody>
          <a:bodyPr spcFirstLastPara="1" wrap="square" lIns="0" tIns="0" rIns="0" bIns="0" anchor="t" anchorCtr="0">
            <a:noAutofit/>
          </a:bodyPr>
          <a:lstStyle/>
          <a:p>
            <a:pPr algn="ctr" defTabSz="914016">
              <a:defRPr/>
            </a:pPr>
            <a:r>
              <a:rPr lang="en" sz="1400">
                <a:solidFill>
                  <a:srgbClr val="000000"/>
                </a:solidFill>
                <a:latin typeface="Quattrocento Sans"/>
                <a:ea typeface="Quattrocento Sans"/>
                <a:cs typeface="Quattrocento Sans"/>
                <a:sym typeface="Quattrocento Sans"/>
              </a:rPr>
              <a:t>Azure Pipelines</a:t>
            </a:r>
            <a:endParaRPr sz="1400">
              <a:solidFill>
                <a:srgbClr val="000000"/>
              </a:solidFill>
              <a:latin typeface="Quattrocento Sans"/>
              <a:ea typeface="Quattrocento Sans"/>
              <a:cs typeface="Quattrocento Sans"/>
              <a:sym typeface="Quattrocento Sans"/>
            </a:endParaRPr>
          </a:p>
          <a:p>
            <a:pPr algn="ctr" defTabSz="914016">
              <a:defRPr/>
            </a:pPr>
            <a:r>
              <a:rPr lang="en" sz="1400">
                <a:solidFill>
                  <a:srgbClr val="000000"/>
                </a:solidFill>
                <a:latin typeface="Quattrocento Sans"/>
                <a:ea typeface="Quattrocento Sans"/>
                <a:cs typeface="Quattrocento Sans"/>
                <a:sym typeface="Quattrocento Sans"/>
              </a:rPr>
              <a:t>Azure Test Plans</a:t>
            </a:r>
            <a:endParaRPr sz="1400">
              <a:solidFill>
                <a:srgbClr val="000000"/>
              </a:solidFill>
              <a:latin typeface="Quattrocento Sans"/>
              <a:ea typeface="Quattrocento Sans"/>
              <a:cs typeface="Quattrocento Sans"/>
              <a:sym typeface="Quattrocento Sans"/>
            </a:endParaRPr>
          </a:p>
          <a:p>
            <a:pPr algn="ctr" defTabSz="914016">
              <a:defRPr/>
            </a:pPr>
            <a:r>
              <a:rPr lang="en" sz="1400">
                <a:solidFill>
                  <a:srgbClr val="000000"/>
                </a:solidFill>
                <a:latin typeface="Quattrocento Sans"/>
                <a:ea typeface="Quattrocento Sans"/>
                <a:cs typeface="Quattrocento Sans"/>
                <a:sym typeface="Quattrocento Sans"/>
              </a:rPr>
              <a:t>Azure Artifacts</a:t>
            </a:r>
          </a:p>
          <a:p>
            <a:pPr algn="ctr" defTabSz="914016">
              <a:defRPr/>
            </a:pPr>
            <a:r>
              <a:rPr lang="en" sz="1400">
                <a:solidFill>
                  <a:srgbClr val="000000"/>
                </a:solidFill>
                <a:latin typeface="Quattrocento Sans"/>
                <a:ea typeface="Quattrocento Sans"/>
                <a:cs typeface="Quattrocento Sans"/>
                <a:sym typeface="Quattrocento Sans"/>
              </a:rPr>
              <a:t>GitHub Actions</a:t>
            </a:r>
          </a:p>
          <a:p>
            <a:pPr algn="ctr" defTabSz="914016">
              <a:defRPr/>
            </a:pPr>
            <a:r>
              <a:rPr lang="en" sz="1400">
                <a:solidFill>
                  <a:srgbClr val="000000"/>
                </a:solidFill>
                <a:latin typeface="Quattrocento Sans"/>
                <a:ea typeface="Quattrocento Sans"/>
                <a:cs typeface="Quattrocento Sans"/>
                <a:sym typeface="Quattrocento Sans"/>
              </a:rPr>
              <a:t>GitHub Packages</a:t>
            </a:r>
          </a:p>
          <a:p>
            <a:pPr algn="ctr" defTabSz="914016">
              <a:defRPr/>
            </a:pPr>
            <a:endParaRPr sz="1467">
              <a:solidFill>
                <a:srgbClr val="000000"/>
              </a:solidFill>
              <a:latin typeface="Segoe UI"/>
            </a:endParaRPr>
          </a:p>
          <a:p>
            <a:pPr algn="ctr" defTabSz="914016">
              <a:defRPr/>
            </a:pPr>
            <a:endParaRPr lang="en-US" sz="1467">
              <a:solidFill>
                <a:srgbClr val="000000"/>
              </a:solidFill>
              <a:latin typeface="Segoe UI"/>
            </a:endParaRPr>
          </a:p>
          <a:p>
            <a:pPr algn="ctr" defTabSz="914016">
              <a:defRPr/>
            </a:pPr>
            <a:endParaRPr sz="1467">
              <a:solidFill>
                <a:srgbClr val="000000"/>
              </a:solidFill>
              <a:latin typeface="Segoe UI"/>
            </a:endParaRPr>
          </a:p>
        </p:txBody>
      </p:sp>
      <p:grpSp>
        <p:nvGrpSpPr>
          <p:cNvPr id="13" name="Group 12" descr="Operate">
            <a:extLst>
              <a:ext uri="{FF2B5EF4-FFF2-40B4-BE49-F238E27FC236}">
                <a16:creationId xmlns:a16="http://schemas.microsoft.com/office/drawing/2014/main" id="{5A2E127C-0EFB-413C-B6DC-C3B0C64E2FB2}"/>
              </a:ext>
            </a:extLst>
          </p:cNvPr>
          <p:cNvGrpSpPr/>
          <p:nvPr/>
        </p:nvGrpSpPr>
        <p:grpSpPr>
          <a:xfrm>
            <a:off x="9673570" y="1487703"/>
            <a:ext cx="1306729" cy="1364483"/>
            <a:chOff x="9674585" y="1487151"/>
            <a:chExt cx="1307100" cy="1364871"/>
          </a:xfrm>
        </p:grpSpPr>
        <p:sp>
          <p:nvSpPr>
            <p:cNvPr id="233" name="Google Shape;233;p63"/>
            <p:cNvSpPr/>
            <p:nvPr/>
          </p:nvSpPr>
          <p:spPr>
            <a:xfrm>
              <a:off x="9674585" y="1487151"/>
              <a:ext cx="1307100" cy="273300"/>
            </a:xfrm>
            <a:prstGeom prst="rect">
              <a:avLst/>
            </a:prstGeom>
            <a:noFill/>
            <a:ln>
              <a:noFill/>
            </a:ln>
          </p:spPr>
          <p:txBody>
            <a:bodyPr spcFirstLastPara="1" wrap="square" lIns="182749" tIns="146192" rIns="182749" bIns="146192" anchor="ctr" anchorCtr="0">
              <a:noAutofit/>
            </a:bodyPr>
            <a:lstStyle/>
            <a:p>
              <a:pPr algn="ctr" defTabSz="914016">
                <a:buClr>
                  <a:srgbClr val="0078D4"/>
                </a:buClr>
                <a:buSzPts val="1400"/>
                <a:defRPr/>
              </a:pPr>
              <a:r>
                <a:rPr lang="en" sz="1866">
                  <a:solidFill>
                    <a:srgbClr val="0078D4"/>
                  </a:solidFill>
                  <a:latin typeface="Segoe UI Semibold"/>
                  <a:ea typeface="Quattrocento Sans"/>
                  <a:cs typeface="Quattrocento Sans"/>
                  <a:sym typeface="Quattrocento Sans"/>
                </a:rPr>
                <a:t>Operate</a:t>
              </a:r>
              <a:endParaRPr sz="1467">
                <a:solidFill>
                  <a:srgbClr val="0078D4"/>
                </a:solidFill>
                <a:latin typeface="Segoe UI Semibold"/>
              </a:endParaRPr>
            </a:p>
          </p:txBody>
        </p:sp>
        <p:sp>
          <p:nvSpPr>
            <p:cNvPr id="234" name="Google Shape;234;p63"/>
            <p:cNvSpPr/>
            <p:nvPr/>
          </p:nvSpPr>
          <p:spPr>
            <a:xfrm>
              <a:off x="9852737" y="1901322"/>
              <a:ext cx="950700" cy="950700"/>
            </a:xfrm>
            <a:prstGeom prst="ellipse">
              <a:avLst/>
            </a:prstGeom>
            <a:noFill/>
            <a:ln w="25400" cap="flat" cmpd="sng">
              <a:solidFill>
                <a:schemeClr val="accent1"/>
              </a:solidFill>
              <a:prstDash val="solid"/>
              <a:round/>
              <a:headEnd type="none" w="sm" len="sm"/>
              <a:tailEnd type="none" w="sm" len="sm"/>
            </a:ln>
          </p:spPr>
          <p:txBody>
            <a:bodyPr spcFirstLastPara="1" wrap="square" lIns="182749" tIns="146192" rIns="182749" bIns="146192" anchor="t" anchorCtr="0">
              <a:noAutofit/>
            </a:bodyPr>
            <a:lstStyle/>
            <a:p>
              <a:pPr defTabSz="914016">
                <a:buClr>
                  <a:srgbClr val="FFFFFF"/>
                </a:buClr>
                <a:buSzPts val="1300"/>
                <a:defRPr/>
              </a:pPr>
              <a:endParaRPr sz="1731">
                <a:solidFill>
                  <a:srgbClr val="FFFFFF"/>
                </a:solidFill>
                <a:latin typeface="Quattrocento Sans"/>
                <a:ea typeface="Quattrocento Sans"/>
                <a:cs typeface="Quattrocento Sans"/>
                <a:sym typeface="Quattrocento Sans"/>
              </a:endParaRPr>
            </a:p>
          </p:txBody>
        </p:sp>
        <p:sp>
          <p:nvSpPr>
            <p:cNvPr id="235" name="Google Shape;235;p63"/>
            <p:cNvSpPr/>
            <p:nvPr/>
          </p:nvSpPr>
          <p:spPr>
            <a:xfrm>
              <a:off x="10092979" y="2195894"/>
              <a:ext cx="418072" cy="361664"/>
            </a:xfrm>
            <a:custGeom>
              <a:avLst/>
              <a:gdLst/>
              <a:ahLst/>
              <a:cxnLst/>
              <a:rect l="l" t="t" r="r" b="b"/>
              <a:pathLst>
                <a:path w="349" h="302" extrusionOk="0">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flat" cmpd="sng">
              <a:solidFill>
                <a:schemeClr val="accent1"/>
              </a:solidFill>
              <a:prstDash val="solid"/>
              <a:miter lim="800000"/>
              <a:headEnd type="none" w="sm" len="sm"/>
              <a:tailEnd type="none" w="sm" len="sm"/>
            </a:ln>
          </p:spPr>
          <p:txBody>
            <a:bodyPr spcFirstLastPara="1" wrap="square" lIns="87808" tIns="43888" rIns="87808" bIns="43888" anchor="t" anchorCtr="0">
              <a:noAutofit/>
            </a:bodyPr>
            <a:lstStyle/>
            <a:p>
              <a:pPr defTabSz="914016">
                <a:buClr>
                  <a:srgbClr val="000000"/>
                </a:buClr>
                <a:buSzPts val="1300"/>
                <a:defRPr/>
              </a:pPr>
              <a:endParaRPr sz="1731">
                <a:solidFill>
                  <a:srgbClr val="505050"/>
                </a:solidFill>
                <a:latin typeface="Quattrocento Sans"/>
                <a:ea typeface="Quattrocento Sans"/>
                <a:cs typeface="Quattrocento Sans"/>
                <a:sym typeface="Quattrocento Sans"/>
              </a:endParaRPr>
            </a:p>
          </p:txBody>
        </p:sp>
      </p:grpSp>
      <p:sp>
        <p:nvSpPr>
          <p:cNvPr id="263" name="Google Shape;263;p63"/>
          <p:cNvSpPr/>
          <p:nvPr/>
        </p:nvSpPr>
        <p:spPr>
          <a:xfrm>
            <a:off x="9641282" y="3705619"/>
            <a:ext cx="1371210" cy="338604"/>
          </a:xfrm>
          <a:prstGeom prst="rect">
            <a:avLst/>
          </a:prstGeom>
          <a:noFill/>
          <a:ln>
            <a:noFill/>
          </a:ln>
        </p:spPr>
        <p:txBody>
          <a:bodyPr spcFirstLastPara="1" wrap="square" lIns="0" tIns="0" rIns="0" bIns="0" anchor="t" anchorCtr="0">
            <a:noAutofit/>
          </a:bodyPr>
          <a:lstStyle/>
          <a:p>
            <a:pPr algn="ctr" defTabSz="914016">
              <a:defRPr/>
            </a:pPr>
            <a:r>
              <a:rPr lang="en" sz="1400">
                <a:solidFill>
                  <a:srgbClr val="000000"/>
                </a:solidFill>
                <a:latin typeface="Quattrocento Sans"/>
                <a:sym typeface="Quattrocento Sans"/>
              </a:rPr>
              <a:t>Azure DevOps Dashboards &amp; </a:t>
            </a:r>
            <a:r>
              <a:rPr lang="en-US" sz="1400">
                <a:solidFill>
                  <a:srgbClr val="000000"/>
                </a:solidFill>
                <a:latin typeface="Quattrocento Sans"/>
                <a:sym typeface="Quattrocento Sans"/>
              </a:rPr>
              <a:t>Reporting</a:t>
            </a:r>
            <a:endParaRPr lang="en" sz="1400">
              <a:solidFill>
                <a:srgbClr val="000000"/>
              </a:solidFill>
              <a:latin typeface="Quattrocento Sans"/>
              <a:sym typeface="Quattrocento Sans"/>
            </a:endParaRPr>
          </a:p>
          <a:p>
            <a:pPr algn="ctr" defTabSz="914016">
              <a:defRPr/>
            </a:pPr>
            <a:r>
              <a:rPr lang="en" sz="1400">
                <a:solidFill>
                  <a:srgbClr val="000000"/>
                </a:solidFill>
                <a:latin typeface="Quattrocento Sans"/>
                <a:sym typeface="Quattrocento Sans"/>
              </a:rPr>
              <a:t>GitHub Insights</a:t>
            </a:r>
          </a:p>
          <a:p>
            <a:pPr algn="ctr" defTabSz="914016">
              <a:defRPr/>
            </a:pPr>
            <a:r>
              <a:rPr lang="en" sz="1400">
                <a:solidFill>
                  <a:srgbClr val="000000"/>
                </a:solidFill>
                <a:latin typeface="Quattrocento Sans"/>
                <a:sym typeface="Quattrocento Sans"/>
              </a:rPr>
              <a:t>Azure Monitor</a:t>
            </a:r>
          </a:p>
          <a:p>
            <a:pPr algn="ctr" defTabSz="914016">
              <a:defRPr/>
            </a:pPr>
            <a:r>
              <a:rPr lang="en-US" sz="1400">
                <a:solidFill>
                  <a:srgbClr val="000000"/>
                </a:solidFill>
                <a:latin typeface="Quattrocento Sans"/>
              </a:rPr>
              <a:t>Security Center AKS </a:t>
            </a:r>
            <a:br>
              <a:rPr lang="en-US" sz="1400">
                <a:solidFill>
                  <a:srgbClr val="000000"/>
                </a:solidFill>
                <a:latin typeface="Quattrocento Sans"/>
              </a:rPr>
            </a:br>
            <a:r>
              <a:rPr lang="en-US" sz="1400">
                <a:solidFill>
                  <a:srgbClr val="000000"/>
                </a:solidFill>
                <a:latin typeface="Quattrocento Sans"/>
              </a:rPr>
              <a:t>Azure Functions</a:t>
            </a:r>
          </a:p>
          <a:p>
            <a:pPr algn="ctr" defTabSz="914016">
              <a:defRPr/>
            </a:pPr>
            <a:r>
              <a:rPr lang="en-US" sz="1400">
                <a:solidFill>
                  <a:srgbClr val="000000"/>
                </a:solidFill>
                <a:latin typeface="Quattrocento Sans"/>
              </a:rPr>
              <a:t>App Service</a:t>
            </a:r>
          </a:p>
          <a:p>
            <a:pPr algn="ctr" defTabSz="914016">
              <a:defRPr/>
            </a:pPr>
            <a:r>
              <a:rPr lang="en-US" sz="1400">
                <a:solidFill>
                  <a:srgbClr val="000000"/>
                </a:solidFill>
                <a:latin typeface="Quattrocento Sans"/>
              </a:rPr>
              <a:t>Event Grid</a:t>
            </a:r>
          </a:p>
          <a:p>
            <a:pPr algn="ctr" defTabSz="914016">
              <a:defRPr/>
            </a:pPr>
            <a:endParaRPr sz="1400">
              <a:solidFill>
                <a:srgbClr val="000000"/>
              </a:solidFill>
              <a:latin typeface="Quattrocento Sans"/>
            </a:endParaRPr>
          </a:p>
          <a:p>
            <a:pPr algn="ctr" defTabSz="914016">
              <a:defRPr/>
            </a:pPr>
            <a:endParaRPr sz="1400">
              <a:solidFill>
                <a:srgbClr val="000000"/>
              </a:solidFill>
              <a:latin typeface="Quattrocento Sans"/>
            </a:endParaRPr>
          </a:p>
        </p:txBody>
      </p:sp>
      <p:grpSp>
        <p:nvGrpSpPr>
          <p:cNvPr id="8" name="Group 7">
            <a:extLst>
              <a:ext uri="{FF2B5EF4-FFF2-40B4-BE49-F238E27FC236}">
                <a16:creationId xmlns:a16="http://schemas.microsoft.com/office/drawing/2014/main" id="{23B3AC24-62E8-4D91-BAF0-FC23959E4687}"/>
              </a:ext>
              <a:ext uri="{C183D7F6-B498-43B3-948B-1728B52AA6E4}">
                <adec:decorative xmlns:adec="http://schemas.microsoft.com/office/drawing/2017/decorative" val="1"/>
              </a:ext>
            </a:extLst>
          </p:cNvPr>
          <p:cNvGrpSpPr/>
          <p:nvPr/>
        </p:nvGrpSpPr>
        <p:grpSpPr>
          <a:xfrm>
            <a:off x="4644927" y="5401849"/>
            <a:ext cx="3093497" cy="719796"/>
            <a:chOff x="4718595" y="5540015"/>
            <a:chExt cx="3094375" cy="720000"/>
          </a:xfrm>
        </p:grpSpPr>
        <p:pic>
          <p:nvPicPr>
            <p:cNvPr id="6" name="Picture 6">
              <a:extLst>
                <a:ext uri="{FF2B5EF4-FFF2-40B4-BE49-F238E27FC236}">
                  <a16:creationId xmlns:a16="http://schemas.microsoft.com/office/drawing/2014/main" id="{477E7A07-EF42-4A57-8A4E-B3F1355692EC}"/>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92970" y="5540015"/>
              <a:ext cx="720000" cy="720000"/>
            </a:xfrm>
            <a:prstGeom prst="rect">
              <a:avLst/>
            </a:prstGeom>
          </p:spPr>
        </p:pic>
        <p:pic>
          <p:nvPicPr>
            <p:cNvPr id="7" name="Picture 10">
              <a:extLst>
                <a:ext uri="{FF2B5EF4-FFF2-40B4-BE49-F238E27FC236}">
                  <a16:creationId xmlns:a16="http://schemas.microsoft.com/office/drawing/2014/main" id="{F8D9EF5E-AD9D-422C-AB61-7BC416E05457}"/>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906971" y="5540015"/>
              <a:ext cx="720000" cy="720000"/>
            </a:xfrm>
            <a:prstGeom prst="rect">
              <a:avLst/>
            </a:prstGeom>
          </p:spPr>
        </p:pic>
        <p:pic>
          <p:nvPicPr>
            <p:cNvPr id="1028" name="Picture 4">
              <a:extLst>
                <a:ext uri="{FF2B5EF4-FFF2-40B4-BE49-F238E27FC236}">
                  <a16:creationId xmlns:a16="http://schemas.microsoft.com/office/drawing/2014/main" id="{473BCDAC-CCA7-42E4-8A26-1A80581F87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18595" y="5540015"/>
              <a:ext cx="722376" cy="71759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0648112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0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53"/>
                                        </p:tgtEl>
                                        <p:attrNameLst>
                                          <p:attrName>style.visibility</p:attrName>
                                        </p:attrNameLst>
                                      </p:cBhvr>
                                      <p:to>
                                        <p:strVal val="visible"/>
                                      </p:to>
                                    </p:set>
                                    <p:animEffect transition="in" filter="fade">
                                      <p:cBhvr>
                                        <p:cTn id="20" dur="500"/>
                                        <p:tgtEl>
                                          <p:spTgt spid="253"/>
                                        </p:tgtEl>
                                      </p:cBhvr>
                                    </p:animEffect>
                                  </p:childTnLst>
                                </p:cTn>
                              </p:par>
                            </p:childTnLst>
                          </p:cTn>
                        </p:par>
                        <p:par>
                          <p:cTn id="21" fill="hold">
                            <p:stCondLst>
                              <p:cond delay="3500"/>
                            </p:stCondLst>
                            <p:childTnLst>
                              <p:par>
                                <p:cTn id="22" presetID="10" presetClass="entr" presetSubtype="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20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56"/>
                                        </p:tgtEl>
                                        <p:attrNameLst>
                                          <p:attrName>style.visibility</p:attrName>
                                        </p:attrNameLst>
                                      </p:cBhvr>
                                      <p:to>
                                        <p:strVal val="visible"/>
                                      </p:to>
                                    </p:set>
                                    <p:animEffect transition="in" filter="fade">
                                      <p:cBhvr>
                                        <p:cTn id="27" dur="500"/>
                                        <p:tgtEl>
                                          <p:spTgt spid="256"/>
                                        </p:tgtEl>
                                      </p:cBhvr>
                                    </p:animEffect>
                                  </p:childTnLst>
                                </p:cTn>
                              </p:par>
                            </p:childTnLst>
                          </p:cTn>
                        </p:par>
                        <p:par>
                          <p:cTn id="28" fill="hold">
                            <p:stCondLst>
                              <p:cond delay="5500"/>
                            </p:stCondLst>
                            <p:childTnLst>
                              <p:par>
                                <p:cTn id="29" presetID="10"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20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6"/>
                                        </p:tgtEl>
                                        <p:attrNameLst>
                                          <p:attrName>style.visibility</p:attrName>
                                        </p:attrNameLst>
                                      </p:cBhvr>
                                      <p:to>
                                        <p:strVal val="visible"/>
                                      </p:to>
                                    </p:set>
                                    <p:animEffect transition="in" filter="fade">
                                      <p:cBhvr>
                                        <p:cTn id="34" dur="500"/>
                                        <p:tgtEl>
                                          <p:spTgt spid="266"/>
                                        </p:tgtEl>
                                      </p:cBhvr>
                                    </p:animEffect>
                                  </p:childTnLst>
                                </p:cTn>
                              </p:par>
                            </p:childTnLst>
                          </p:cTn>
                        </p:par>
                        <p:par>
                          <p:cTn id="35" fill="hold">
                            <p:stCondLst>
                              <p:cond delay="7500"/>
                            </p:stCondLst>
                            <p:childTnLst>
                              <p:par>
                                <p:cTn id="36" presetID="10" presetClass="entr" presetSubtype="0"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20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59"/>
                                        </p:tgtEl>
                                        <p:attrNameLst>
                                          <p:attrName>style.visibility</p:attrName>
                                        </p:attrNameLst>
                                      </p:cBhvr>
                                      <p:to>
                                        <p:strVal val="visible"/>
                                      </p:to>
                                    </p:set>
                                    <p:animEffect transition="in" filter="fade">
                                      <p:cBhvr>
                                        <p:cTn id="41" dur="500"/>
                                        <p:tgtEl>
                                          <p:spTgt spid="259"/>
                                        </p:tgtEl>
                                      </p:cBhvr>
                                    </p:animEffect>
                                  </p:childTnLst>
                                </p:cTn>
                              </p:par>
                            </p:childTnLst>
                          </p:cTn>
                        </p:par>
                        <p:par>
                          <p:cTn id="42" fill="hold">
                            <p:stCondLst>
                              <p:cond delay="9500"/>
                            </p:stCondLst>
                            <p:childTnLst>
                              <p:par>
                                <p:cTn id="43" presetID="10" presetClass="entr" presetSubtype="0" fill="hold" nodeType="after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2000"/>
                                        <p:tgtEl>
                                          <p:spTgt spid="1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63"/>
                                        </p:tgtEl>
                                        <p:attrNameLst>
                                          <p:attrName>style.visibility</p:attrName>
                                        </p:attrNameLst>
                                      </p:cBhvr>
                                      <p:to>
                                        <p:strVal val="visible"/>
                                      </p:to>
                                    </p:set>
                                    <p:animEffect transition="in" filter="fade">
                                      <p:cBhvr>
                                        <p:cTn id="48" dur="500"/>
                                        <p:tgtEl>
                                          <p:spTgt spid="263"/>
                                        </p:tgtEl>
                                      </p:cBhvr>
                                    </p:animEffect>
                                  </p:childTnLst>
                                </p:cTn>
                              </p:par>
                            </p:childTnLst>
                          </p:cTn>
                        </p:par>
                        <p:par>
                          <p:cTn id="49" fill="hold">
                            <p:stCondLst>
                              <p:cond delay="11500"/>
                            </p:stCondLst>
                            <p:childTnLst>
                              <p:par>
                                <p:cTn id="50" presetID="10" presetClass="entr" presetSubtype="0" fill="hold" nodeType="afterEffect">
                                  <p:stCondLst>
                                    <p:cond delay="0"/>
                                  </p:stCondLst>
                                  <p:childTnLst>
                                    <p:set>
                                      <p:cBhvr>
                                        <p:cTn id="51" dur="1" fill="hold">
                                          <p:stCondLst>
                                            <p:cond delay="0"/>
                                          </p:stCondLst>
                                        </p:cTn>
                                        <p:tgtEl>
                                          <p:spTgt spid="248"/>
                                        </p:tgtEl>
                                        <p:attrNameLst>
                                          <p:attrName>style.visibility</p:attrName>
                                        </p:attrNameLst>
                                      </p:cBhvr>
                                      <p:to>
                                        <p:strVal val="visible"/>
                                      </p:to>
                                    </p:set>
                                    <p:animEffect transition="in" filter="fade">
                                      <p:cBhvr>
                                        <p:cTn id="52" dur="1000"/>
                                        <p:tgtEl>
                                          <p:spTgt spid="248"/>
                                        </p:tgtEl>
                                      </p:cBhvr>
                                    </p:animEffect>
                                  </p:childTnLst>
                                </p:cTn>
                              </p:par>
                            </p:childTnLst>
                          </p:cTn>
                        </p:par>
                        <p:par>
                          <p:cTn id="53" fill="hold">
                            <p:stCondLst>
                              <p:cond delay="12500"/>
                            </p:stCondLst>
                            <p:childTnLst>
                              <p:par>
                                <p:cTn id="54" presetID="10" presetClass="entr" presetSubtype="0" fill="hold" nodeType="afterEffect">
                                  <p:stCondLst>
                                    <p:cond delay="0"/>
                                  </p:stCondLst>
                                  <p:childTnLst>
                                    <p:set>
                                      <p:cBhvr>
                                        <p:cTn id="55" dur="1" fill="hold">
                                          <p:stCondLst>
                                            <p:cond delay="0"/>
                                          </p:stCondLst>
                                        </p:cTn>
                                        <p:tgtEl>
                                          <p:spTgt spid="249"/>
                                        </p:tgtEl>
                                        <p:attrNameLst>
                                          <p:attrName>style.visibility</p:attrName>
                                        </p:attrNameLst>
                                      </p:cBhvr>
                                      <p:to>
                                        <p:strVal val="visible"/>
                                      </p:to>
                                    </p:set>
                                    <p:animEffect transition="in" filter="fade">
                                      <p:cBhvr>
                                        <p:cTn id="56" dur="500"/>
                                        <p:tgtEl>
                                          <p:spTgt spid="249"/>
                                        </p:tgtEl>
                                      </p:cBhvr>
                                    </p:animEffect>
                                  </p:childTnLst>
                                </p:cTn>
                              </p:par>
                            </p:childTnLst>
                          </p:cTn>
                        </p:par>
                        <p:par>
                          <p:cTn id="57" fill="hold">
                            <p:stCondLst>
                              <p:cond delay="13000"/>
                            </p:stCondLst>
                            <p:childTnLst>
                              <p:par>
                                <p:cTn id="58" presetID="10" presetClass="entr" presetSubtype="0" fill="hold" nodeType="afterEffect">
                                  <p:stCondLst>
                                    <p:cond delay="0"/>
                                  </p:stCondLst>
                                  <p:childTnLst>
                                    <p:set>
                                      <p:cBhvr>
                                        <p:cTn id="59" dur="1" fill="hold">
                                          <p:stCondLst>
                                            <p:cond delay="0"/>
                                          </p:stCondLst>
                                        </p:cTn>
                                        <p:tgtEl>
                                          <p:spTgt spid="250"/>
                                        </p:tgtEl>
                                        <p:attrNameLst>
                                          <p:attrName>style.visibility</p:attrName>
                                        </p:attrNameLst>
                                      </p:cBhvr>
                                      <p:to>
                                        <p:strVal val="visible"/>
                                      </p:to>
                                    </p:set>
                                    <p:animEffect transition="in" filter="fade">
                                      <p:cBhvr>
                                        <p:cTn id="60" dur="500"/>
                                        <p:tgtEl>
                                          <p:spTgt spid="250"/>
                                        </p:tgtEl>
                                      </p:cBhvr>
                                    </p:animEffect>
                                  </p:childTnLst>
                                </p:cTn>
                              </p:par>
                            </p:childTnLst>
                          </p:cTn>
                        </p:par>
                        <p:par>
                          <p:cTn id="61" fill="hold">
                            <p:stCondLst>
                              <p:cond delay="13500"/>
                            </p:stCondLst>
                            <p:childTnLst>
                              <p:par>
                                <p:cTn id="62" presetID="10" presetClass="entr" presetSubtype="0" fill="hold" nodeType="afterEffect">
                                  <p:stCondLst>
                                    <p:cond delay="0"/>
                                  </p:stCondLst>
                                  <p:childTnLst>
                                    <p:set>
                                      <p:cBhvr>
                                        <p:cTn id="63" dur="1" fill="hold">
                                          <p:stCondLst>
                                            <p:cond delay="0"/>
                                          </p:stCondLst>
                                        </p:cTn>
                                        <p:tgtEl>
                                          <p:spTgt spid="251"/>
                                        </p:tgtEl>
                                        <p:attrNameLst>
                                          <p:attrName>style.visibility</p:attrName>
                                        </p:attrNameLst>
                                      </p:cBhvr>
                                      <p:to>
                                        <p:strVal val="visible"/>
                                      </p:to>
                                    </p:set>
                                    <p:animEffect transition="in" filter="fade">
                                      <p:cBhvr>
                                        <p:cTn id="64" dur="500"/>
                                        <p:tgtEl>
                                          <p:spTgt spid="251"/>
                                        </p:tgtEl>
                                      </p:cBhvr>
                                    </p:animEffect>
                                  </p:childTnLst>
                                </p:cTn>
                              </p:par>
                            </p:childTnLst>
                          </p:cTn>
                        </p:par>
                        <p:par>
                          <p:cTn id="65" fill="hold">
                            <p:stCondLst>
                              <p:cond delay="14000"/>
                            </p:stCondLst>
                            <p:childTnLst>
                              <p:par>
                                <p:cTn id="66" presetID="22" presetClass="entr" presetSubtype="2" fill="hold" grpId="0" nodeType="afterEffect">
                                  <p:stCondLst>
                                    <p:cond delay="0"/>
                                  </p:stCondLst>
                                  <p:childTnLst>
                                    <p:set>
                                      <p:cBhvr>
                                        <p:cTn id="67" dur="1" fill="hold">
                                          <p:stCondLst>
                                            <p:cond delay="0"/>
                                          </p:stCondLst>
                                        </p:cTn>
                                        <p:tgtEl>
                                          <p:spTgt spid="227"/>
                                        </p:tgtEl>
                                        <p:attrNameLst>
                                          <p:attrName>style.visibility</p:attrName>
                                        </p:attrNameLst>
                                      </p:cBhvr>
                                      <p:to>
                                        <p:strVal val="visible"/>
                                      </p:to>
                                    </p:set>
                                    <p:animEffect transition="in" filter="wipe(right)">
                                      <p:cBhvr>
                                        <p:cTn id="68" dur="500"/>
                                        <p:tgtEl>
                                          <p:spTgt spid="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227" grpId="0" animBg="1"/>
      <p:bldP spid="253" grpId="0"/>
      <p:bldP spid="256" grpId="0"/>
      <p:bldP spid="266" grpId="0"/>
      <p:bldP spid="259" grpId="0"/>
      <p:bldP spid="26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5071B-FE0D-4587-A688-EFC818B91839}"/>
              </a:ext>
            </a:extLst>
          </p:cNvPr>
          <p:cNvSpPr>
            <a:spLocks noGrp="1"/>
          </p:cNvSpPr>
          <p:nvPr>
            <p:ph type="title"/>
          </p:nvPr>
        </p:nvSpPr>
        <p:spPr>
          <a:xfrm>
            <a:off x="588263" y="585788"/>
            <a:ext cx="3466902" cy="3118624"/>
          </a:xfrm>
        </p:spPr>
        <p:txBody>
          <a:bodyPr/>
          <a:lstStyle/>
          <a:p>
            <a:r>
              <a:rPr lang="en-US" dirty="0"/>
              <a:t>Day 2 Agenda (CDT)</a:t>
            </a:r>
          </a:p>
        </p:txBody>
      </p:sp>
      <p:pic>
        <p:nvPicPr>
          <p:cNvPr id="5" name="Picture 4" descr="Icon&#10;&#10;Description automatically generated">
            <a:extLst>
              <a:ext uri="{FF2B5EF4-FFF2-40B4-BE49-F238E27FC236}">
                <a16:creationId xmlns:a16="http://schemas.microsoft.com/office/drawing/2014/main" id="{A03D9485-D808-43FC-B02D-FC2A19BB1D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495" y="3427412"/>
            <a:ext cx="3025561" cy="3025561"/>
          </a:xfrm>
          <a:prstGeom prst="rect">
            <a:avLst/>
          </a:prstGeom>
        </p:spPr>
      </p:pic>
      <p:graphicFrame>
        <p:nvGraphicFramePr>
          <p:cNvPr id="8" name="Table 8">
            <a:extLst>
              <a:ext uri="{FF2B5EF4-FFF2-40B4-BE49-F238E27FC236}">
                <a16:creationId xmlns:a16="http://schemas.microsoft.com/office/drawing/2014/main" id="{7CF910B8-82B4-21B8-3A98-CB703058C7C8}"/>
              </a:ext>
            </a:extLst>
          </p:cNvPr>
          <p:cNvGraphicFramePr>
            <a:graphicFrameLocks noGrp="1"/>
          </p:cNvGraphicFramePr>
          <p:nvPr>
            <p:extLst>
              <p:ext uri="{D42A27DB-BD31-4B8C-83A1-F6EECF244321}">
                <p14:modId xmlns:p14="http://schemas.microsoft.com/office/powerpoint/2010/main" val="2328697563"/>
              </p:ext>
            </p:extLst>
          </p:nvPr>
        </p:nvGraphicFramePr>
        <p:xfrm>
          <a:off x="4607948" y="257695"/>
          <a:ext cx="7320816" cy="2716314"/>
        </p:xfrm>
        <a:graphic>
          <a:graphicData uri="http://schemas.openxmlformats.org/drawingml/2006/table">
            <a:tbl>
              <a:tblPr bandRow="1">
                <a:tableStyleId>{3B4B98B0-60AC-42C2-AFA5-B58CD77FA1E5}</a:tableStyleId>
              </a:tblPr>
              <a:tblGrid>
                <a:gridCol w="2449557">
                  <a:extLst>
                    <a:ext uri="{9D8B030D-6E8A-4147-A177-3AD203B41FA5}">
                      <a16:colId xmlns:a16="http://schemas.microsoft.com/office/drawing/2014/main" val="2954622250"/>
                    </a:ext>
                  </a:extLst>
                </a:gridCol>
                <a:gridCol w="4871259">
                  <a:extLst>
                    <a:ext uri="{9D8B030D-6E8A-4147-A177-3AD203B41FA5}">
                      <a16:colId xmlns:a16="http://schemas.microsoft.com/office/drawing/2014/main" val="2567240039"/>
                    </a:ext>
                  </a:extLst>
                </a:gridCol>
              </a:tblGrid>
              <a:tr h="905438">
                <a:tc>
                  <a:txBody>
                    <a:bodyPr/>
                    <a:lstStyle/>
                    <a:p>
                      <a:r>
                        <a:rPr lang="en-US" dirty="0"/>
                        <a:t>6:30</a:t>
                      </a:r>
                    </a:p>
                  </a:txBody>
                  <a:tcPr anchor="ctr"/>
                </a:tc>
                <a:tc>
                  <a:txBody>
                    <a:bodyPr/>
                    <a:lstStyle/>
                    <a:p>
                      <a:r>
                        <a:rPr lang="en-US" dirty="0"/>
                        <a:t>3) Microservice solutions</a:t>
                      </a:r>
                    </a:p>
                  </a:txBody>
                  <a:tcPr anchor="ctr"/>
                </a:tc>
                <a:extLst>
                  <a:ext uri="{0D108BD9-81ED-4DB2-BD59-A6C34878D82A}">
                    <a16:rowId xmlns:a16="http://schemas.microsoft.com/office/drawing/2014/main" val="4006997525"/>
                  </a:ext>
                </a:extLst>
              </a:tr>
              <a:tr h="905438">
                <a:tc>
                  <a:txBody>
                    <a:bodyPr/>
                    <a:lstStyle/>
                    <a:p>
                      <a:r>
                        <a:rPr lang="en-US" dirty="0"/>
                        <a:t>7:30</a:t>
                      </a:r>
                    </a:p>
                  </a:txBody>
                  <a:tcPr anchor="ctr"/>
                </a:tc>
                <a:tc>
                  <a:txBody>
                    <a:bodyPr/>
                    <a:lstStyle/>
                    <a:p>
                      <a:r>
                        <a:rPr lang="en-US" dirty="0"/>
                        <a:t>4) DevOps for deploying solutions</a:t>
                      </a:r>
                    </a:p>
                  </a:txBody>
                  <a:tcPr anchor="ctr"/>
                </a:tc>
                <a:extLst>
                  <a:ext uri="{0D108BD9-81ED-4DB2-BD59-A6C34878D82A}">
                    <a16:rowId xmlns:a16="http://schemas.microsoft.com/office/drawing/2014/main" val="1976992269"/>
                  </a:ext>
                </a:extLst>
              </a:tr>
              <a:tr h="905438">
                <a:tc>
                  <a:txBody>
                    <a:bodyPr/>
                    <a:lstStyle/>
                    <a:p>
                      <a:r>
                        <a:rPr lang="en-US" dirty="0"/>
                        <a:t>8:30</a:t>
                      </a:r>
                    </a:p>
                  </a:txBody>
                  <a:tcPr anchor="ctr"/>
                </a:tc>
                <a:tc>
                  <a:txBody>
                    <a:bodyPr/>
                    <a:lstStyle/>
                    <a:p>
                      <a:r>
                        <a:rPr lang="en-US" dirty="0"/>
                        <a:t>Closing thoughts</a:t>
                      </a:r>
                    </a:p>
                  </a:txBody>
                  <a:tcPr anchor="ctr"/>
                </a:tc>
                <a:extLst>
                  <a:ext uri="{0D108BD9-81ED-4DB2-BD59-A6C34878D82A}">
                    <a16:rowId xmlns:a16="http://schemas.microsoft.com/office/drawing/2014/main" val="1214996877"/>
                  </a:ext>
                </a:extLst>
              </a:tr>
            </a:tbl>
          </a:graphicData>
        </a:graphic>
      </p:graphicFrame>
      <p:grpSp>
        <p:nvGrpSpPr>
          <p:cNvPr id="6" name="Group 5">
            <a:extLst>
              <a:ext uri="{FF2B5EF4-FFF2-40B4-BE49-F238E27FC236}">
                <a16:creationId xmlns:a16="http://schemas.microsoft.com/office/drawing/2014/main" id="{4A690CC5-14A9-9ED3-DC91-24AC37A1D8E2}"/>
              </a:ext>
            </a:extLst>
          </p:cNvPr>
          <p:cNvGrpSpPr/>
          <p:nvPr/>
        </p:nvGrpSpPr>
        <p:grpSpPr>
          <a:xfrm>
            <a:off x="6361695" y="428023"/>
            <a:ext cx="552688" cy="2375657"/>
            <a:chOff x="6321938" y="4064142"/>
            <a:chExt cx="552688" cy="2375657"/>
          </a:xfrm>
        </p:grpSpPr>
        <p:pic>
          <p:nvPicPr>
            <p:cNvPr id="10" name="Graphic 9">
              <a:extLst>
                <a:ext uri="{FF2B5EF4-FFF2-40B4-BE49-F238E27FC236}">
                  <a16:creationId xmlns:a16="http://schemas.microsoft.com/office/drawing/2014/main" id="{356A4687-73E3-47EB-BC2E-9934DF6A93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1938" y="4064142"/>
              <a:ext cx="552687" cy="552687"/>
            </a:xfrm>
            <a:prstGeom prst="rect">
              <a:avLst/>
            </a:prstGeom>
          </p:spPr>
        </p:pic>
        <p:pic>
          <p:nvPicPr>
            <p:cNvPr id="12" name="Graphic 11">
              <a:extLst>
                <a:ext uri="{FF2B5EF4-FFF2-40B4-BE49-F238E27FC236}">
                  <a16:creationId xmlns:a16="http://schemas.microsoft.com/office/drawing/2014/main" id="{A586CCD8-7434-057C-12DE-7161F3446CA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21938" y="4986853"/>
              <a:ext cx="552688" cy="552688"/>
            </a:xfrm>
            <a:prstGeom prst="rect">
              <a:avLst/>
            </a:prstGeom>
          </p:spPr>
        </p:pic>
        <p:pic>
          <p:nvPicPr>
            <p:cNvPr id="16" name="Picture 15" descr="Icon&#10;&#10;Description automatically generated">
              <a:extLst>
                <a:ext uri="{FF2B5EF4-FFF2-40B4-BE49-F238E27FC236}">
                  <a16:creationId xmlns:a16="http://schemas.microsoft.com/office/drawing/2014/main" id="{AB988E3B-333B-009A-C70C-0E3E57DB9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1938" y="5887112"/>
              <a:ext cx="552687" cy="552687"/>
            </a:xfrm>
            <a:prstGeom prst="rect">
              <a:avLst/>
            </a:prstGeom>
          </p:spPr>
        </p:pic>
      </p:grpSp>
    </p:spTree>
    <p:extLst>
      <p:ext uri="{BB962C8B-B14F-4D97-AF65-F5344CB8AC3E}">
        <p14:creationId xmlns:p14="http://schemas.microsoft.com/office/powerpoint/2010/main" val="220196646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Femal software engineer works on code across three screens.">
            <a:extLst>
              <a:ext uri="{FF2B5EF4-FFF2-40B4-BE49-F238E27FC236}">
                <a16:creationId xmlns:a16="http://schemas.microsoft.com/office/drawing/2014/main" id="{2C4060EA-069F-2B44-8494-5642E84F01E0}"/>
              </a:ext>
            </a:extLst>
          </p:cNvPr>
          <p:cNvPicPr>
            <a:picLocks noGrp="1" noChangeAspect="1"/>
          </p:cNvPicPr>
          <p:nvPr>
            <p:ph type="pic" sz="quarter" idx="10"/>
          </p:nvPr>
        </p:nvPicPr>
        <p:blipFill>
          <a:blip r:embed="rId2"/>
          <a:srcRect t="7802" b="7802"/>
          <a:stretch/>
        </p:blipFill>
        <p:spPr>
          <a:xfrm>
            <a:off x="0" y="0"/>
            <a:ext cx="12192000" cy="6858000"/>
          </a:xfrm>
        </p:spPr>
      </p:pic>
      <p:sp>
        <p:nvSpPr>
          <p:cNvPr id="3" name="Title 2">
            <a:extLst>
              <a:ext uri="{FF2B5EF4-FFF2-40B4-BE49-F238E27FC236}">
                <a16:creationId xmlns:a16="http://schemas.microsoft.com/office/drawing/2014/main" id="{A5A65929-7741-CE47-8BDB-61A1AD81F762}"/>
              </a:ext>
            </a:extLst>
          </p:cNvPr>
          <p:cNvSpPr>
            <a:spLocks noGrp="1"/>
          </p:cNvSpPr>
          <p:nvPr>
            <p:ph type="title"/>
          </p:nvPr>
        </p:nvSpPr>
        <p:spPr/>
        <p:txBody>
          <a:bodyPr/>
          <a:lstStyle/>
          <a:p>
            <a:r>
              <a:rPr lang="en-US" dirty="0"/>
              <a:t>Key GitHub Features</a:t>
            </a:r>
          </a:p>
        </p:txBody>
      </p:sp>
    </p:spTree>
    <p:extLst>
      <p:ext uri="{BB962C8B-B14F-4D97-AF65-F5344CB8AC3E}">
        <p14:creationId xmlns:p14="http://schemas.microsoft.com/office/powerpoint/2010/main" val="170399875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A2D76-E631-4670-960B-95E6D3AE7DAE}"/>
              </a:ext>
            </a:extLst>
          </p:cNvPr>
          <p:cNvSpPr>
            <a:spLocks noGrp="1"/>
          </p:cNvSpPr>
          <p:nvPr>
            <p:ph type="title"/>
          </p:nvPr>
        </p:nvSpPr>
        <p:spPr>
          <a:xfrm>
            <a:off x="589825" y="458045"/>
            <a:ext cx="11015394" cy="553841"/>
          </a:xfrm>
        </p:spPr>
        <p:txBody>
          <a:bodyPr>
            <a:normAutofit fontScale="90000"/>
          </a:bodyPr>
          <a:lstStyle/>
          <a:p>
            <a:r>
              <a:rPr lang="en-GB"/>
              <a:t>Secure your complete software lifecycle with GitHub</a:t>
            </a:r>
            <a:endParaRPr lang="en-US"/>
          </a:p>
        </p:txBody>
      </p:sp>
      <p:grpSp>
        <p:nvGrpSpPr>
          <p:cNvPr id="10" name="Group 9">
            <a:extLst>
              <a:ext uri="{FF2B5EF4-FFF2-40B4-BE49-F238E27FC236}">
                <a16:creationId xmlns:a16="http://schemas.microsoft.com/office/drawing/2014/main" id="{4B794A2D-076C-4EF6-BDBD-FAF83EEBC846}"/>
              </a:ext>
              <a:ext uri="{C183D7F6-B498-43B3-948B-1728B52AA6E4}">
                <adec:decorative xmlns:adec="http://schemas.microsoft.com/office/drawing/2017/decorative" val="1"/>
              </a:ext>
            </a:extLst>
          </p:cNvPr>
          <p:cNvGrpSpPr/>
          <p:nvPr/>
        </p:nvGrpSpPr>
        <p:grpSpPr>
          <a:xfrm>
            <a:off x="4620855" y="1884063"/>
            <a:ext cx="2950293" cy="2516692"/>
            <a:chOff x="4620435" y="1883623"/>
            <a:chExt cx="2951131" cy="2517406"/>
          </a:xfrm>
        </p:grpSpPr>
        <p:sp>
          <p:nvSpPr>
            <p:cNvPr id="4" name="Google Shape;3496;p668">
              <a:extLst>
                <a:ext uri="{FF2B5EF4-FFF2-40B4-BE49-F238E27FC236}">
                  <a16:creationId xmlns:a16="http://schemas.microsoft.com/office/drawing/2014/main" id="{2235688A-9CAC-4FFF-8319-FE4A9BE6FC0E}"/>
                </a:ext>
              </a:extLst>
            </p:cNvPr>
            <p:cNvSpPr txBox="1"/>
            <p:nvPr/>
          </p:nvSpPr>
          <p:spPr>
            <a:xfrm>
              <a:off x="4620435" y="3764391"/>
              <a:ext cx="2951131" cy="636638"/>
            </a:xfrm>
            <a:prstGeom prst="rect">
              <a:avLst/>
            </a:prstGeom>
            <a:noFill/>
            <a:ln>
              <a:noFill/>
            </a:ln>
          </p:spPr>
          <p:txBody>
            <a:bodyPr spcFirstLastPara="1" wrap="square" lIns="7148" tIns="7148" rIns="7148" bIns="7148" anchor="t" anchorCtr="0">
              <a:noAutofit/>
            </a:bodyPr>
            <a:lstStyle/>
            <a:p>
              <a:pPr algn="ctr">
                <a:buClr>
                  <a:srgbClr val="FFFFFF"/>
                </a:buClr>
                <a:buSzPts val="1500"/>
              </a:pPr>
              <a:r>
                <a:rPr lang="en-US" sz="2000">
                  <a:latin typeface="+mj-lt"/>
                  <a:ea typeface="Helvetica Neue"/>
                  <a:cs typeface="Helvetica Neue"/>
                  <a:sym typeface="Helvetica Neue"/>
                </a:rPr>
                <a:t>Code scanning</a:t>
              </a:r>
            </a:p>
            <a:p>
              <a:pPr algn="ctr">
                <a:buClr>
                  <a:srgbClr val="FFFFFF"/>
                </a:buClr>
                <a:buSzPts val="1500"/>
              </a:pPr>
              <a:endParaRPr lang="en-US" sz="2000">
                <a:latin typeface="+mj-lt"/>
                <a:ea typeface="Helvetica Neue"/>
                <a:cs typeface="Helvetica Neue"/>
                <a:sym typeface="Helvetica Neue"/>
              </a:endParaRPr>
            </a:p>
            <a:p>
              <a:pPr algn="ctr">
                <a:buClr>
                  <a:srgbClr val="FFFFFF"/>
                </a:buClr>
                <a:buSzPts val="1500"/>
              </a:pPr>
              <a:r>
                <a:rPr lang="en-US">
                  <a:sym typeface="Helvetica Neue"/>
                </a:rPr>
                <a:t>Scan your code for vulnerabilities, powered by CodeQL, and the work of the security research community</a:t>
              </a:r>
            </a:p>
          </p:txBody>
        </p:sp>
        <p:pic>
          <p:nvPicPr>
            <p:cNvPr id="3" name="code scanning.png">
              <a:extLst>
                <a:ext uri="{FF2B5EF4-FFF2-40B4-BE49-F238E27FC236}">
                  <a16:creationId xmlns:a16="http://schemas.microsoft.com/office/drawing/2014/main" id="{A5D28E80-BF16-40B9-9510-2F3182FA9ED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306578" y="1883623"/>
              <a:ext cx="1578845" cy="1578845"/>
            </a:xfrm>
            <a:prstGeom prst="rect">
              <a:avLst/>
            </a:prstGeom>
            <a:solidFill>
              <a:schemeClr val="tx1"/>
            </a:solidFill>
            <a:ln w="12700">
              <a:solidFill>
                <a:schemeClr val="tx1"/>
              </a:solidFill>
              <a:miter lim="400000"/>
            </a:ln>
          </p:spPr>
        </p:pic>
      </p:grpSp>
      <p:grpSp>
        <p:nvGrpSpPr>
          <p:cNvPr id="11" name="Group 10">
            <a:extLst>
              <a:ext uri="{FF2B5EF4-FFF2-40B4-BE49-F238E27FC236}">
                <a16:creationId xmlns:a16="http://schemas.microsoft.com/office/drawing/2014/main" id="{6C8A607F-49C2-4EC6-A887-B5AFCEC8B7C9}"/>
              </a:ext>
              <a:ext uri="{C183D7F6-B498-43B3-948B-1728B52AA6E4}">
                <adec:decorative xmlns:adec="http://schemas.microsoft.com/office/drawing/2017/decorative" val="1"/>
              </a:ext>
            </a:extLst>
          </p:cNvPr>
          <p:cNvGrpSpPr/>
          <p:nvPr/>
        </p:nvGrpSpPr>
        <p:grpSpPr>
          <a:xfrm>
            <a:off x="8654928" y="1896744"/>
            <a:ext cx="2950293" cy="2504010"/>
            <a:chOff x="8655652" y="1896308"/>
            <a:chExt cx="2951131" cy="2504721"/>
          </a:xfrm>
        </p:grpSpPr>
        <p:sp>
          <p:nvSpPr>
            <p:cNvPr id="6" name="Google Shape;3497;p668">
              <a:extLst>
                <a:ext uri="{FF2B5EF4-FFF2-40B4-BE49-F238E27FC236}">
                  <a16:creationId xmlns:a16="http://schemas.microsoft.com/office/drawing/2014/main" id="{32C12264-A15F-44B3-B48D-0EA9BA9882C1}"/>
                </a:ext>
              </a:extLst>
            </p:cNvPr>
            <p:cNvSpPr txBox="1"/>
            <p:nvPr/>
          </p:nvSpPr>
          <p:spPr>
            <a:xfrm>
              <a:off x="8655652" y="3764391"/>
              <a:ext cx="2951131" cy="636638"/>
            </a:xfrm>
            <a:prstGeom prst="rect">
              <a:avLst/>
            </a:prstGeom>
            <a:noFill/>
            <a:ln>
              <a:noFill/>
            </a:ln>
          </p:spPr>
          <p:txBody>
            <a:bodyPr spcFirstLastPara="1" wrap="square" lIns="7148" tIns="7148" rIns="7148" bIns="7148" anchor="t" anchorCtr="0">
              <a:noAutofit/>
            </a:bodyPr>
            <a:lstStyle/>
            <a:p>
              <a:pPr algn="ctr">
                <a:buClr>
                  <a:srgbClr val="FFFFFF"/>
                </a:buClr>
                <a:buSzPts val="1500"/>
              </a:pPr>
              <a:r>
                <a:rPr lang="en-US" sz="2000">
                  <a:latin typeface="+mj-lt"/>
                  <a:ea typeface="Helvetica Neue"/>
                  <a:cs typeface="Helvetica Neue"/>
                  <a:sym typeface="Helvetica Neue"/>
                </a:rPr>
                <a:t>Secret scanning</a:t>
              </a:r>
            </a:p>
            <a:p>
              <a:pPr algn="ctr">
                <a:buClr>
                  <a:srgbClr val="FFFFFF"/>
                </a:buClr>
                <a:buSzPts val="1500"/>
              </a:pPr>
              <a:endParaRPr lang="en-US" sz="2000">
                <a:latin typeface="+mj-lt"/>
                <a:ea typeface="Helvetica Neue"/>
                <a:cs typeface="Helvetica Neue"/>
                <a:sym typeface="Helvetica Neue"/>
              </a:endParaRPr>
            </a:p>
            <a:p>
              <a:pPr algn="ctr">
                <a:buClr>
                  <a:srgbClr val="FFFFFF"/>
                </a:buClr>
                <a:buSzPts val="1500"/>
              </a:pPr>
              <a:r>
                <a:rPr lang="en-US">
                  <a:sym typeface="Helvetica Neue"/>
                </a:rPr>
                <a:t>Prevent secrets from </a:t>
              </a:r>
              <a:br>
                <a:rPr lang="en-US">
                  <a:sym typeface="Helvetica Neue"/>
                </a:rPr>
              </a:br>
              <a:r>
                <a:rPr lang="en-US">
                  <a:sym typeface="Helvetica Neue"/>
                </a:rPr>
                <a:t>leaking into code, including  automatic remediation </a:t>
              </a:r>
              <a:br>
                <a:rPr lang="en-US">
                  <a:sym typeface="Helvetica Neue"/>
                </a:rPr>
              </a:br>
              <a:r>
                <a:rPr lang="en-US">
                  <a:sym typeface="Helvetica Neue"/>
                </a:rPr>
                <a:t>with </a:t>
              </a:r>
              <a:r>
                <a:rPr lang="en-US">
                  <a:sym typeface="Helvetica Neue"/>
                  <a:hlinkClick r:id="rId4"/>
                </a:rPr>
                <a:t>35+ providers</a:t>
              </a:r>
              <a:endParaRPr lang="en-US">
                <a:sym typeface="Helvetica Neue"/>
              </a:endParaRPr>
            </a:p>
            <a:p>
              <a:pPr algn="ctr">
                <a:buClr>
                  <a:srgbClr val="FFFFFF"/>
                </a:buClr>
                <a:buSzPts val="1500"/>
              </a:pPr>
              <a:endParaRPr lang="en-US" sz="2000">
                <a:latin typeface="+mj-lt"/>
                <a:ea typeface="Helvetica Neue"/>
                <a:cs typeface="Helvetica Neue"/>
                <a:sym typeface="Helvetica Neue"/>
              </a:endParaRPr>
            </a:p>
          </p:txBody>
        </p:sp>
        <p:pic>
          <p:nvPicPr>
            <p:cNvPr id="5" name="secrets scanning.png">
              <a:extLst>
                <a:ext uri="{FF2B5EF4-FFF2-40B4-BE49-F238E27FC236}">
                  <a16:creationId xmlns:a16="http://schemas.microsoft.com/office/drawing/2014/main" id="{4FDF24FC-603A-421C-9E14-64561A615362}"/>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9341794" y="1896308"/>
              <a:ext cx="1578846" cy="1578846"/>
            </a:xfrm>
            <a:prstGeom prst="rect">
              <a:avLst/>
            </a:prstGeom>
            <a:solidFill>
              <a:schemeClr val="tx1"/>
            </a:solidFill>
            <a:ln w="12700">
              <a:miter lim="400000"/>
            </a:ln>
          </p:spPr>
        </p:pic>
      </p:grpSp>
      <p:grpSp>
        <p:nvGrpSpPr>
          <p:cNvPr id="9" name="Group 8">
            <a:extLst>
              <a:ext uri="{FF2B5EF4-FFF2-40B4-BE49-F238E27FC236}">
                <a16:creationId xmlns:a16="http://schemas.microsoft.com/office/drawing/2014/main" id="{4F4F4DE3-06E4-4271-AB21-00D3D5A87901}"/>
              </a:ext>
              <a:ext uri="{C183D7F6-B498-43B3-948B-1728B52AA6E4}">
                <adec:decorative xmlns:adec="http://schemas.microsoft.com/office/drawing/2017/decorative" val="1"/>
              </a:ext>
            </a:extLst>
          </p:cNvPr>
          <p:cNvGrpSpPr/>
          <p:nvPr/>
        </p:nvGrpSpPr>
        <p:grpSpPr>
          <a:xfrm>
            <a:off x="589827" y="1829999"/>
            <a:ext cx="2950293" cy="2570755"/>
            <a:chOff x="588263" y="1829545"/>
            <a:chExt cx="2951131" cy="2571484"/>
          </a:xfrm>
        </p:grpSpPr>
        <p:sp>
          <p:nvSpPr>
            <p:cNvPr id="8" name="Google Shape;3498;p668">
              <a:extLst>
                <a:ext uri="{FF2B5EF4-FFF2-40B4-BE49-F238E27FC236}">
                  <a16:creationId xmlns:a16="http://schemas.microsoft.com/office/drawing/2014/main" id="{3A1A075D-BB00-44FB-A162-6645F7B25DD1}"/>
                </a:ext>
              </a:extLst>
            </p:cNvPr>
            <p:cNvSpPr txBox="1"/>
            <p:nvPr/>
          </p:nvSpPr>
          <p:spPr>
            <a:xfrm>
              <a:off x="588263" y="3764391"/>
              <a:ext cx="2951131" cy="636638"/>
            </a:xfrm>
            <a:prstGeom prst="rect">
              <a:avLst/>
            </a:prstGeom>
            <a:noFill/>
            <a:ln>
              <a:noFill/>
            </a:ln>
          </p:spPr>
          <p:txBody>
            <a:bodyPr spcFirstLastPara="1" wrap="square" lIns="7148" tIns="7148" rIns="7148" bIns="7148" anchor="t" anchorCtr="0">
              <a:noAutofit/>
            </a:bodyPr>
            <a:lstStyle/>
            <a:p>
              <a:pPr algn="ctr">
                <a:buClr>
                  <a:srgbClr val="FFFFFF"/>
                </a:buClr>
                <a:buSzPts val="1500"/>
              </a:pPr>
              <a:r>
                <a:rPr lang="en-US" sz="2000">
                  <a:latin typeface="+mj-lt"/>
                  <a:ea typeface="Helvetica Neue"/>
                  <a:cs typeface="Helvetica Neue"/>
                  <a:sym typeface="Helvetica Neue"/>
                </a:rPr>
                <a:t>Dependency updates</a:t>
              </a:r>
            </a:p>
            <a:p>
              <a:pPr algn="ctr">
                <a:buClr>
                  <a:srgbClr val="FFFFFF"/>
                </a:buClr>
                <a:buSzPts val="1500"/>
              </a:pPr>
              <a:endParaRPr lang="en-US" sz="2000">
                <a:latin typeface="+mj-lt"/>
                <a:ea typeface="Helvetica Neue"/>
                <a:cs typeface="Helvetica Neue"/>
                <a:sym typeface="Helvetica Neue"/>
              </a:endParaRPr>
            </a:p>
            <a:p>
              <a:pPr algn="ctr">
                <a:buClr>
                  <a:srgbClr val="FFFFFF"/>
                </a:buClr>
                <a:buSzPts val="1500"/>
              </a:pPr>
              <a:r>
                <a:rPr lang="en-US">
                  <a:ea typeface="Helvetica Neue"/>
                  <a:cs typeface="Helvetica Neue"/>
                  <a:sym typeface="Helvetica Neue"/>
                </a:rPr>
                <a:t>Identify vulnerable dependencies, and update them to secure versions automatically</a:t>
              </a:r>
            </a:p>
          </p:txBody>
        </p:sp>
        <p:pic>
          <p:nvPicPr>
            <p:cNvPr id="7" name="advanced-security.png">
              <a:extLst>
                <a:ext uri="{FF2B5EF4-FFF2-40B4-BE49-F238E27FC236}">
                  <a16:creationId xmlns:a16="http://schemas.microsoft.com/office/drawing/2014/main" id="{F99440C9-6F21-456B-97DC-90FB3B63B5A8}"/>
                </a:ext>
                <a:ext uri="{C183D7F6-B498-43B3-948B-1728B52AA6E4}">
                  <adec:decorative xmlns:adec="http://schemas.microsoft.com/office/drawing/2017/decorative" val="1"/>
                </a:ext>
              </a:extLst>
            </p:cNvPr>
            <p:cNvPicPr>
              <a:picLocks noChangeAspect="1"/>
            </p:cNvPicPr>
            <p:nvPr/>
          </p:nvPicPr>
          <p:blipFill>
            <a:blip r:embed="rId6"/>
            <a:srcRect t="90" b="90"/>
            <a:stretch>
              <a:fillRect/>
            </a:stretch>
          </p:blipFill>
          <p:spPr>
            <a:xfrm>
              <a:off x="1206086" y="1829545"/>
              <a:ext cx="1715485" cy="1712372"/>
            </a:xfrm>
            <a:prstGeom prst="rect">
              <a:avLst/>
            </a:prstGeom>
            <a:solidFill>
              <a:schemeClr val="tx1"/>
            </a:solidFill>
            <a:ln w="12700">
              <a:miter lim="400000"/>
            </a:ln>
          </p:spPr>
        </p:pic>
      </p:grpSp>
      <p:grpSp>
        <p:nvGrpSpPr>
          <p:cNvPr id="17" name="Group 16">
            <a:extLst>
              <a:ext uri="{FF2B5EF4-FFF2-40B4-BE49-F238E27FC236}">
                <a16:creationId xmlns:a16="http://schemas.microsoft.com/office/drawing/2014/main" id="{67A45644-88C9-44AB-8E9F-8A13E9CA81A1}"/>
              </a:ext>
              <a:ext uri="{C183D7F6-B498-43B3-948B-1728B52AA6E4}">
                <adec:decorative xmlns:adec="http://schemas.microsoft.com/office/drawing/2017/decorative" val="1"/>
              </a:ext>
            </a:extLst>
          </p:cNvPr>
          <p:cNvGrpSpPr/>
          <p:nvPr/>
        </p:nvGrpSpPr>
        <p:grpSpPr>
          <a:xfrm>
            <a:off x="589827" y="5305764"/>
            <a:ext cx="2950293" cy="474159"/>
            <a:chOff x="578708" y="5623146"/>
            <a:chExt cx="2960687" cy="474293"/>
          </a:xfrm>
        </p:grpSpPr>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A989A2F5-282A-4FEB-A161-51130998A52C}"/>
                    </a:ext>
                  </a:extLst>
                </p14:cNvPr>
                <p14:cNvContentPartPr/>
                <p14:nvPr/>
              </p14:nvContentPartPr>
              <p14:xfrm>
                <a:off x="578708" y="5623146"/>
                <a:ext cx="360" cy="272904"/>
              </p14:xfrm>
            </p:contentPart>
          </mc:Choice>
          <mc:Fallback xmlns="">
            <p:pic>
              <p:nvPicPr>
                <p:cNvPr id="12" name="Ink 11">
                  <a:extLst>
                    <a:ext uri="{FF2B5EF4-FFF2-40B4-BE49-F238E27FC236}">
                      <a16:creationId xmlns:a16="http://schemas.microsoft.com/office/drawing/2014/main" id="{A989A2F5-282A-4FEB-A161-51130998A52C}"/>
                    </a:ext>
                  </a:extLst>
                </p:cNvPr>
                <p:cNvPicPr/>
                <p:nvPr/>
              </p:nvPicPr>
              <p:blipFill>
                <a:blip r:embed="rId8"/>
                <a:stretch>
                  <a:fillRect/>
                </a:stretch>
              </p:blipFill>
              <p:spPr>
                <a:xfrm>
                  <a:off x="574388" y="5618831"/>
                  <a:ext cx="9000" cy="281533"/>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590148FE-921A-4A31-B7ED-BA4C91750992}"/>
                    </a:ext>
                  </a:extLst>
                </p14:cNvPr>
                <p14:cNvContentPartPr/>
                <p14:nvPr/>
              </p14:nvContentPartPr>
              <p14:xfrm>
                <a:off x="578708" y="5896410"/>
                <a:ext cx="2960327" cy="360"/>
              </p14:xfrm>
            </p:contentPart>
          </mc:Choice>
          <mc:Fallback xmlns="">
            <p:pic>
              <p:nvPicPr>
                <p:cNvPr id="13" name="Ink 12">
                  <a:extLst>
                    <a:ext uri="{FF2B5EF4-FFF2-40B4-BE49-F238E27FC236}">
                      <a16:creationId xmlns:a16="http://schemas.microsoft.com/office/drawing/2014/main" id="{590148FE-921A-4A31-B7ED-BA4C91750992}"/>
                    </a:ext>
                  </a:extLst>
                </p:cNvPr>
                <p:cNvPicPr/>
                <p:nvPr/>
              </p:nvPicPr>
              <p:blipFill>
                <a:blip r:embed="rId10"/>
                <a:stretch>
                  <a:fillRect/>
                </a:stretch>
              </p:blipFill>
              <p:spPr>
                <a:xfrm>
                  <a:off x="574374" y="5892090"/>
                  <a:ext cx="2968995"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65468BB4-93BC-4D9A-80B4-538B6517BE55}"/>
                    </a:ext>
                  </a:extLst>
                </p14:cNvPr>
                <p14:cNvContentPartPr/>
                <p14:nvPr/>
              </p14:nvContentPartPr>
              <p14:xfrm>
                <a:off x="3539035" y="5623146"/>
                <a:ext cx="360" cy="272904"/>
              </p14:xfrm>
            </p:contentPart>
          </mc:Choice>
          <mc:Fallback xmlns="">
            <p:pic>
              <p:nvPicPr>
                <p:cNvPr id="15" name="Ink 14">
                  <a:extLst>
                    <a:ext uri="{FF2B5EF4-FFF2-40B4-BE49-F238E27FC236}">
                      <a16:creationId xmlns:a16="http://schemas.microsoft.com/office/drawing/2014/main" id="{65468BB4-93BC-4D9A-80B4-538B6517BE55}"/>
                    </a:ext>
                  </a:extLst>
                </p:cNvPr>
                <p:cNvPicPr/>
                <p:nvPr/>
              </p:nvPicPr>
              <p:blipFill>
                <a:blip r:embed="rId8"/>
                <a:stretch>
                  <a:fillRect/>
                </a:stretch>
              </p:blipFill>
              <p:spPr>
                <a:xfrm>
                  <a:off x="3534715" y="5618831"/>
                  <a:ext cx="9000" cy="28153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4E039C79-D513-4B78-A2FC-2C0CB937F51F}"/>
                    </a:ext>
                  </a:extLst>
                </p14:cNvPr>
                <p14:cNvContentPartPr/>
                <p14:nvPr/>
              </p14:nvContentPartPr>
              <p14:xfrm>
                <a:off x="2058511" y="5896050"/>
                <a:ext cx="360" cy="201389"/>
              </p14:xfrm>
            </p:contentPart>
          </mc:Choice>
          <mc:Fallback xmlns="">
            <p:pic>
              <p:nvPicPr>
                <p:cNvPr id="16" name="Ink 15">
                  <a:extLst>
                    <a:ext uri="{FF2B5EF4-FFF2-40B4-BE49-F238E27FC236}">
                      <a16:creationId xmlns:a16="http://schemas.microsoft.com/office/drawing/2014/main" id="{4E039C79-D513-4B78-A2FC-2C0CB937F51F}"/>
                    </a:ext>
                  </a:extLst>
                </p:cNvPr>
                <p:cNvPicPr/>
                <p:nvPr/>
              </p:nvPicPr>
              <p:blipFill>
                <a:blip r:embed="rId13"/>
                <a:stretch>
                  <a:fillRect/>
                </a:stretch>
              </p:blipFill>
              <p:spPr>
                <a:xfrm>
                  <a:off x="2054191" y="5891742"/>
                  <a:ext cx="9000" cy="210005"/>
                </a:xfrm>
                <a:prstGeom prst="rect">
                  <a:avLst/>
                </a:prstGeom>
              </p:spPr>
            </p:pic>
          </mc:Fallback>
        </mc:AlternateContent>
      </p:grpSp>
      <p:sp>
        <p:nvSpPr>
          <p:cNvPr id="18" name="TextBox 17">
            <a:extLst>
              <a:ext uri="{FF2B5EF4-FFF2-40B4-BE49-F238E27FC236}">
                <a16:creationId xmlns:a16="http://schemas.microsoft.com/office/drawing/2014/main" id="{E72AEC44-85F1-4E20-B79C-0115E4DB198C}"/>
              </a:ext>
            </a:extLst>
          </p:cNvPr>
          <p:cNvSpPr txBox="1"/>
          <p:nvPr/>
        </p:nvSpPr>
        <p:spPr>
          <a:xfrm>
            <a:off x="589289" y="5792152"/>
            <a:ext cx="2950292" cy="246222"/>
          </a:xfrm>
          <a:prstGeom prst="rect">
            <a:avLst/>
          </a:prstGeom>
          <a:noFill/>
        </p:spPr>
        <p:txBody>
          <a:bodyPr wrap="square" lIns="0" tIns="0" rIns="0" bIns="0" rtlCol="0">
            <a:spAutoFit/>
          </a:bodyPr>
          <a:lstStyle/>
          <a:p>
            <a:pPr algn="ctr"/>
            <a:r>
              <a:rPr lang="en-US" sz="1600" b="1">
                <a:gradFill>
                  <a:gsLst>
                    <a:gs pos="2917">
                      <a:schemeClr val="tx1"/>
                    </a:gs>
                    <a:gs pos="30000">
                      <a:schemeClr val="tx1"/>
                    </a:gs>
                  </a:gsLst>
                  <a:lin ang="5400000" scaled="0"/>
                </a:gradFill>
              </a:rPr>
              <a:t>Included w/ GitHub Enterprise</a:t>
            </a:r>
          </a:p>
        </p:txBody>
      </p:sp>
      <p:grpSp>
        <p:nvGrpSpPr>
          <p:cNvPr id="19" name="Group 18">
            <a:extLst>
              <a:ext uri="{FF2B5EF4-FFF2-40B4-BE49-F238E27FC236}">
                <a16:creationId xmlns:a16="http://schemas.microsoft.com/office/drawing/2014/main" id="{6C54E702-A32E-49E7-9F28-5C120AC460C2}"/>
              </a:ext>
              <a:ext uri="{C183D7F6-B498-43B3-948B-1728B52AA6E4}">
                <adec:decorative xmlns:adec="http://schemas.microsoft.com/office/drawing/2017/decorative" val="1"/>
              </a:ext>
            </a:extLst>
          </p:cNvPr>
          <p:cNvGrpSpPr/>
          <p:nvPr/>
        </p:nvGrpSpPr>
        <p:grpSpPr>
          <a:xfrm>
            <a:off x="4446519" y="5305764"/>
            <a:ext cx="7154580" cy="474159"/>
            <a:chOff x="578708" y="5623146"/>
            <a:chExt cx="2960687" cy="474293"/>
          </a:xfrm>
        </p:grpSpPr>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id="{BBCED28C-043F-4D88-8FD0-EC78527D9163}"/>
                    </a:ext>
                  </a:extLst>
                </p14:cNvPr>
                <p14:cNvContentPartPr/>
                <p14:nvPr/>
              </p14:nvContentPartPr>
              <p14:xfrm>
                <a:off x="578708" y="5623146"/>
                <a:ext cx="360" cy="272904"/>
              </p14:xfrm>
            </p:contentPart>
          </mc:Choice>
          <mc:Fallback xmlns="">
            <p:pic>
              <p:nvPicPr>
                <p:cNvPr id="20" name="Ink 19">
                  <a:extLst>
                    <a:ext uri="{FF2B5EF4-FFF2-40B4-BE49-F238E27FC236}">
                      <a16:creationId xmlns:a16="http://schemas.microsoft.com/office/drawing/2014/main" id="{BBCED28C-043F-4D88-8FD0-EC78527D9163}"/>
                    </a:ext>
                  </a:extLst>
                </p:cNvPr>
                <p:cNvPicPr/>
                <p:nvPr/>
              </p:nvPicPr>
              <p:blipFill>
                <a:blip r:embed="rId8"/>
                <a:stretch>
                  <a:fillRect/>
                </a:stretch>
              </p:blipFill>
              <p:spPr>
                <a:xfrm>
                  <a:off x="574388" y="5618831"/>
                  <a:ext cx="9000" cy="281533"/>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9820055B-734E-4E1E-83F7-E7B036463458}"/>
                    </a:ext>
                  </a:extLst>
                </p14:cNvPr>
                <p14:cNvContentPartPr/>
                <p14:nvPr/>
              </p14:nvContentPartPr>
              <p14:xfrm>
                <a:off x="578708" y="5896410"/>
                <a:ext cx="2960327" cy="360"/>
              </p14:xfrm>
            </p:contentPart>
          </mc:Choice>
          <mc:Fallback xmlns="">
            <p:pic>
              <p:nvPicPr>
                <p:cNvPr id="21" name="Ink 20">
                  <a:extLst>
                    <a:ext uri="{FF2B5EF4-FFF2-40B4-BE49-F238E27FC236}">
                      <a16:creationId xmlns:a16="http://schemas.microsoft.com/office/drawing/2014/main" id="{9820055B-734E-4E1E-83F7-E7B036463458}"/>
                    </a:ext>
                  </a:extLst>
                </p:cNvPr>
                <p:cNvPicPr/>
                <p:nvPr/>
              </p:nvPicPr>
              <p:blipFill>
                <a:blip r:embed="rId16"/>
                <a:stretch>
                  <a:fillRect/>
                </a:stretch>
              </p:blipFill>
              <p:spPr>
                <a:xfrm>
                  <a:off x="576921" y="5892090"/>
                  <a:ext cx="2963901"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6E7E35DF-921B-41F4-A21E-FA4A27457129}"/>
                    </a:ext>
                  </a:extLst>
                </p14:cNvPr>
                <p14:cNvContentPartPr/>
                <p14:nvPr/>
              </p14:nvContentPartPr>
              <p14:xfrm>
                <a:off x="3539035" y="5623146"/>
                <a:ext cx="360" cy="272904"/>
              </p14:xfrm>
            </p:contentPart>
          </mc:Choice>
          <mc:Fallback xmlns="">
            <p:pic>
              <p:nvPicPr>
                <p:cNvPr id="22" name="Ink 21">
                  <a:extLst>
                    <a:ext uri="{FF2B5EF4-FFF2-40B4-BE49-F238E27FC236}">
                      <a16:creationId xmlns:a16="http://schemas.microsoft.com/office/drawing/2014/main" id="{6E7E35DF-921B-41F4-A21E-FA4A27457129}"/>
                    </a:ext>
                  </a:extLst>
                </p:cNvPr>
                <p:cNvPicPr/>
                <p:nvPr/>
              </p:nvPicPr>
              <p:blipFill>
                <a:blip r:embed="rId8"/>
                <a:stretch>
                  <a:fillRect/>
                </a:stretch>
              </p:blipFill>
              <p:spPr>
                <a:xfrm>
                  <a:off x="3534715" y="5618831"/>
                  <a:ext cx="9000" cy="281533"/>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Ink 22">
                  <a:extLst>
                    <a:ext uri="{FF2B5EF4-FFF2-40B4-BE49-F238E27FC236}">
                      <a16:creationId xmlns:a16="http://schemas.microsoft.com/office/drawing/2014/main" id="{E594B793-9BBB-417B-AD0E-36DC0EB9C7E1}"/>
                    </a:ext>
                  </a:extLst>
                </p14:cNvPr>
                <p14:cNvContentPartPr/>
                <p14:nvPr/>
              </p14:nvContentPartPr>
              <p14:xfrm>
                <a:off x="2058511" y="5896050"/>
                <a:ext cx="360" cy="201389"/>
              </p14:xfrm>
            </p:contentPart>
          </mc:Choice>
          <mc:Fallback xmlns="">
            <p:pic>
              <p:nvPicPr>
                <p:cNvPr id="23" name="Ink 22">
                  <a:extLst>
                    <a:ext uri="{FF2B5EF4-FFF2-40B4-BE49-F238E27FC236}">
                      <a16:creationId xmlns:a16="http://schemas.microsoft.com/office/drawing/2014/main" id="{E594B793-9BBB-417B-AD0E-36DC0EB9C7E1}"/>
                    </a:ext>
                  </a:extLst>
                </p:cNvPr>
                <p:cNvPicPr/>
                <p:nvPr/>
              </p:nvPicPr>
              <p:blipFill>
                <a:blip r:embed="rId13"/>
                <a:stretch>
                  <a:fillRect/>
                </a:stretch>
              </p:blipFill>
              <p:spPr>
                <a:xfrm>
                  <a:off x="2054191" y="5891742"/>
                  <a:ext cx="9000" cy="210005"/>
                </a:xfrm>
                <a:prstGeom prst="rect">
                  <a:avLst/>
                </a:prstGeom>
              </p:spPr>
            </p:pic>
          </mc:Fallback>
        </mc:AlternateContent>
      </p:grpSp>
      <p:sp>
        <p:nvSpPr>
          <p:cNvPr id="24" name="TextBox 23">
            <a:extLst>
              <a:ext uri="{FF2B5EF4-FFF2-40B4-BE49-F238E27FC236}">
                <a16:creationId xmlns:a16="http://schemas.microsoft.com/office/drawing/2014/main" id="{5669C063-0F32-4AD5-9204-9251AACF0491}"/>
              </a:ext>
            </a:extLst>
          </p:cNvPr>
          <p:cNvSpPr txBox="1"/>
          <p:nvPr/>
        </p:nvSpPr>
        <p:spPr>
          <a:xfrm>
            <a:off x="4446003" y="5792152"/>
            <a:ext cx="7153710" cy="246221"/>
          </a:xfrm>
          <a:prstGeom prst="rect">
            <a:avLst/>
          </a:prstGeom>
          <a:noFill/>
        </p:spPr>
        <p:txBody>
          <a:bodyPr wrap="square" lIns="0" tIns="0" rIns="0" bIns="0" rtlCol="0">
            <a:spAutoFit/>
          </a:bodyPr>
          <a:lstStyle/>
          <a:p>
            <a:pPr algn="ctr"/>
            <a:r>
              <a:rPr lang="en-US" sz="1600" b="1">
                <a:gradFill>
                  <a:gsLst>
                    <a:gs pos="2917">
                      <a:schemeClr val="tx1"/>
                    </a:gs>
                    <a:gs pos="30000">
                      <a:schemeClr val="tx1"/>
                    </a:gs>
                  </a:gsLst>
                  <a:lin ang="5400000" scaled="0"/>
                </a:gradFill>
              </a:rPr>
              <a:t>GitHub Advanced Security (GHAS)</a:t>
            </a:r>
          </a:p>
        </p:txBody>
      </p:sp>
    </p:spTree>
    <p:extLst>
      <p:ext uri="{BB962C8B-B14F-4D97-AF65-F5344CB8AC3E}">
        <p14:creationId xmlns:p14="http://schemas.microsoft.com/office/powerpoint/2010/main" val="358824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83E2A0-E90E-475A-AEAA-679D7E33322D}"/>
              </a:ext>
            </a:extLst>
          </p:cNvPr>
          <p:cNvSpPr>
            <a:spLocks noGrp="1"/>
          </p:cNvSpPr>
          <p:nvPr>
            <p:ph type="title"/>
          </p:nvPr>
        </p:nvSpPr>
        <p:spPr>
          <a:xfrm>
            <a:off x="490004" y="252175"/>
            <a:ext cx="5138812" cy="1015203"/>
          </a:xfrm>
        </p:spPr>
        <p:txBody>
          <a:bodyPr>
            <a:noAutofit/>
          </a:bodyPr>
          <a:lstStyle/>
          <a:p>
            <a:pPr rtl="0" eaLnBrk="1" fontAlgn="auto" latinLnBrk="0" hangingPunct="1"/>
            <a:r>
              <a:rPr lang="en-US" sz="2800"/>
              <a:t>Dependency Scanning &amp; Auto Security Updates - GitHub</a:t>
            </a:r>
          </a:p>
        </p:txBody>
      </p:sp>
      <p:sp>
        <p:nvSpPr>
          <p:cNvPr id="12" name="Text Placeholder 5"/>
          <p:cNvSpPr txBox="1">
            <a:spLocks/>
          </p:cNvSpPr>
          <p:nvPr/>
        </p:nvSpPr>
        <p:spPr>
          <a:xfrm>
            <a:off x="523293" y="1365917"/>
            <a:ext cx="5739191"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384">
              <a:defRPr/>
            </a:pPr>
            <a:r>
              <a:rPr lang="en-US" sz="2400" spc="-147">
                <a:ln w="3175">
                  <a:noFill/>
                </a:ln>
                <a:solidFill>
                  <a:schemeClr val="tx2"/>
                </a:solidFill>
                <a:latin typeface="Segoe UI"/>
                <a:cs typeface="+mn-cs"/>
              </a:rPr>
              <a:t>Securing the software supply chain</a:t>
            </a:r>
          </a:p>
        </p:txBody>
      </p:sp>
      <p:sp>
        <p:nvSpPr>
          <p:cNvPr id="2" name="Rectangle 1">
            <a:extLst>
              <a:ext uri="{FF2B5EF4-FFF2-40B4-BE49-F238E27FC236}">
                <a16:creationId xmlns:a16="http://schemas.microsoft.com/office/drawing/2014/main" id="{E108229A-CB2C-428F-A3F3-8C113572B1A1}"/>
              </a:ext>
              <a:ext uri="{C183D7F6-B498-43B3-948B-1728B52AA6E4}">
                <adec:decorative xmlns:adec="http://schemas.microsoft.com/office/drawing/2017/decorative" val="1"/>
              </a:ext>
            </a:extLst>
          </p:cNvPr>
          <p:cNvSpPr/>
          <p:nvPr/>
        </p:nvSpPr>
        <p:spPr bwMode="auto">
          <a:xfrm>
            <a:off x="5915524" y="974"/>
            <a:ext cx="6287882" cy="68560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81F4957B-B42B-4183-9A79-59303411D2A7}"/>
              </a:ext>
            </a:extLst>
          </p:cNvPr>
          <p:cNvSpPr txBox="1"/>
          <p:nvPr/>
        </p:nvSpPr>
        <p:spPr>
          <a:xfrm>
            <a:off x="490005" y="1833684"/>
            <a:ext cx="4818819" cy="1453704"/>
          </a:xfrm>
          <a:prstGeom prst="rect">
            <a:avLst/>
          </a:prstGeom>
          <a:noFill/>
        </p:spPr>
        <p:txBody>
          <a:bodyPr wrap="square" lIns="182828" tIns="146263" rIns="182828" bIns="146263" rtlCol="0" anchor="t">
            <a:spAutoFit/>
          </a:bodyPr>
          <a:lstStyle/>
          <a:p>
            <a:pPr defTabSz="696653">
              <a:lnSpc>
                <a:spcPct val="90000"/>
              </a:lnSpc>
              <a:spcBef>
                <a:spcPct val="0"/>
              </a:spcBef>
              <a:defRPr/>
            </a:pPr>
            <a:r>
              <a:rPr lang="en-US" sz="2000">
                <a:solidFill>
                  <a:srgbClr val="0078D3"/>
                </a:solidFill>
                <a:latin typeface="Segoe UI Semibold"/>
              </a:rPr>
              <a:t>Dependency graph </a:t>
            </a:r>
          </a:p>
          <a:p>
            <a:pPr defTabSz="696653">
              <a:lnSpc>
                <a:spcPct val="120000"/>
              </a:lnSpc>
              <a:spcBef>
                <a:spcPct val="0"/>
              </a:spcBef>
              <a:spcAft>
                <a:spcPct val="35000"/>
              </a:spcAft>
              <a:defRPr/>
            </a:pPr>
            <a:r>
              <a:rPr lang="en-US" sz="1600">
                <a:solidFill>
                  <a:srgbClr val="000000"/>
                </a:solidFill>
                <a:ea typeface="Helvetica Neue"/>
                <a:cs typeface="Helvetica Neue"/>
              </a:rPr>
              <a:t>See the packages your project depends on, the repositories that depend on them, and any vulnerabilities detected in their dependencies.</a:t>
            </a:r>
            <a:endParaRPr lang="en-US" sz="1600">
              <a:solidFill>
                <a:srgbClr val="000000"/>
              </a:solidFill>
              <a:latin typeface="Segoe UI"/>
              <a:ea typeface="Helvetica Neue"/>
              <a:cs typeface="Helvetica Neue"/>
            </a:endParaRPr>
          </a:p>
        </p:txBody>
      </p:sp>
      <p:sp>
        <p:nvSpPr>
          <p:cNvPr id="14" name="TextBox 13">
            <a:extLst>
              <a:ext uri="{FF2B5EF4-FFF2-40B4-BE49-F238E27FC236}">
                <a16:creationId xmlns:a16="http://schemas.microsoft.com/office/drawing/2014/main" id="{81F4957B-B42B-4183-9A79-59303411D2A7}"/>
              </a:ext>
            </a:extLst>
          </p:cNvPr>
          <p:cNvSpPr txBox="1"/>
          <p:nvPr/>
        </p:nvSpPr>
        <p:spPr>
          <a:xfrm>
            <a:off x="490005" y="3039801"/>
            <a:ext cx="4818819" cy="1754983"/>
          </a:xfrm>
          <a:prstGeom prst="rect">
            <a:avLst/>
          </a:prstGeom>
          <a:noFill/>
        </p:spPr>
        <p:txBody>
          <a:bodyPr wrap="square" lIns="182828" tIns="146263" rIns="182828" bIns="146263" rtlCol="0" anchor="t">
            <a:spAutoFit/>
          </a:bodyPr>
          <a:lstStyle/>
          <a:p>
            <a:pPr defTabSz="696653">
              <a:lnSpc>
                <a:spcPct val="90000"/>
              </a:lnSpc>
              <a:spcBef>
                <a:spcPct val="0"/>
              </a:spcBef>
              <a:defRPr/>
            </a:pPr>
            <a:r>
              <a:rPr lang="en-US" sz="2000">
                <a:solidFill>
                  <a:srgbClr val="0078D3"/>
                </a:solidFill>
                <a:latin typeface="Segoe UI Semibold"/>
              </a:rPr>
              <a:t>Dependabot alerts </a:t>
            </a:r>
          </a:p>
          <a:p>
            <a:pPr defTabSz="696653">
              <a:lnSpc>
                <a:spcPct val="120000"/>
              </a:lnSpc>
              <a:spcBef>
                <a:spcPct val="0"/>
              </a:spcBef>
              <a:spcAft>
                <a:spcPct val="35000"/>
              </a:spcAft>
              <a:defRPr/>
            </a:pPr>
            <a:r>
              <a:rPr lang="en-US" sz="1600">
                <a:solidFill>
                  <a:srgbClr val="000000"/>
                </a:solidFill>
                <a:ea typeface="Helvetica Neue"/>
                <a:cs typeface="Helvetica Neue"/>
              </a:rPr>
              <a:t>Get notified when there are new vulnerabilities affecting your repositories. GitHub detects and alerts users to vulnerable dependencies in public and private repos.</a:t>
            </a:r>
            <a:endParaRPr lang="en-US" sz="1400">
              <a:solidFill>
                <a:srgbClr val="000000"/>
              </a:solidFill>
              <a:latin typeface="Segoe UI"/>
            </a:endParaRPr>
          </a:p>
        </p:txBody>
      </p:sp>
      <p:sp>
        <p:nvSpPr>
          <p:cNvPr id="15" name="TextBox 14">
            <a:extLst>
              <a:ext uri="{FF2B5EF4-FFF2-40B4-BE49-F238E27FC236}">
                <a16:creationId xmlns:a16="http://schemas.microsoft.com/office/drawing/2014/main" id="{81F4957B-B42B-4183-9A79-59303411D2A7}"/>
              </a:ext>
            </a:extLst>
          </p:cNvPr>
          <p:cNvSpPr txBox="1"/>
          <p:nvPr/>
        </p:nvSpPr>
        <p:spPr>
          <a:xfrm>
            <a:off x="490006" y="4541303"/>
            <a:ext cx="4852105" cy="1736137"/>
          </a:xfrm>
          <a:prstGeom prst="rect">
            <a:avLst/>
          </a:prstGeom>
          <a:noFill/>
        </p:spPr>
        <p:txBody>
          <a:bodyPr wrap="square" lIns="182828" tIns="146263" rIns="182828" bIns="146263" rtlCol="0" anchor="t">
            <a:spAutoFit/>
          </a:bodyPr>
          <a:lstStyle/>
          <a:p>
            <a:pPr defTabSz="696653">
              <a:lnSpc>
                <a:spcPct val="90000"/>
              </a:lnSpc>
              <a:spcBef>
                <a:spcPct val="0"/>
              </a:spcBef>
              <a:defRPr/>
            </a:pPr>
            <a:r>
              <a:rPr lang="en-US" sz="2000">
                <a:solidFill>
                  <a:srgbClr val="0078D3"/>
                </a:solidFill>
                <a:latin typeface="Segoe UI Semibold"/>
              </a:rPr>
              <a:t>Dependabot security and version updates</a:t>
            </a:r>
          </a:p>
          <a:p>
            <a:pPr defTabSz="696653">
              <a:lnSpc>
                <a:spcPct val="120000"/>
              </a:lnSpc>
              <a:spcBef>
                <a:spcPct val="0"/>
              </a:spcBef>
              <a:spcAft>
                <a:spcPct val="35000"/>
              </a:spcAft>
              <a:defRPr/>
            </a:pPr>
            <a:r>
              <a:rPr lang="en-US" sz="1600">
                <a:solidFill>
                  <a:srgbClr val="000000"/>
                </a:solidFill>
                <a:ea typeface="Helvetica Neue"/>
                <a:cs typeface="Helvetica Neue"/>
              </a:rPr>
              <a:t>Keep your supply chain secure and up-to-date by automatically opening pull requests that update vulnerable or out-of-date dependencies.</a:t>
            </a:r>
            <a:endParaRPr lang="en-US" sz="1600">
              <a:solidFill>
                <a:srgbClr val="000000"/>
              </a:solidFill>
              <a:latin typeface="Segoe UI"/>
              <a:ea typeface="Helvetica Neue"/>
              <a:cs typeface="Helvetica Neue"/>
            </a:endParaRPr>
          </a:p>
        </p:txBody>
      </p:sp>
      <p:pic>
        <p:nvPicPr>
          <p:cNvPr id="18" name="Picture 17">
            <a:extLst>
              <a:ext uri="{FF2B5EF4-FFF2-40B4-BE49-F238E27FC236}">
                <a16:creationId xmlns:a16="http://schemas.microsoft.com/office/drawing/2014/main" id="{9D6ED983-0E8D-FF48-A902-A6F7C86B790E}"/>
              </a:ext>
              <a:ext uri="{C183D7F6-B498-43B3-948B-1728B52AA6E4}">
                <adec:decorative xmlns:adec="http://schemas.microsoft.com/office/drawing/2017/decorative" val="1"/>
              </a:ext>
            </a:extLst>
          </p:cNvPr>
          <p:cNvPicPr>
            <a:picLocks noChangeAspect="1"/>
          </p:cNvPicPr>
          <p:nvPr/>
        </p:nvPicPr>
        <p:blipFill rotWithShape="1">
          <a:blip r:embed="rId3"/>
          <a:srcRect/>
          <a:stretch/>
        </p:blipFill>
        <p:spPr>
          <a:xfrm>
            <a:off x="6060597" y="1240710"/>
            <a:ext cx="6009218" cy="4376581"/>
          </a:xfrm>
          <a:prstGeom prst="rect">
            <a:avLst/>
          </a:prstGeom>
          <a:solidFill>
            <a:srgbClr val="0078D4"/>
          </a:solidFill>
        </p:spPr>
      </p:pic>
      <p:sp>
        <p:nvSpPr>
          <p:cNvPr id="16" name="TextBox 15">
            <a:extLst>
              <a:ext uri="{FF2B5EF4-FFF2-40B4-BE49-F238E27FC236}">
                <a16:creationId xmlns:a16="http://schemas.microsoft.com/office/drawing/2014/main" id="{AF1AECAF-8D27-4A5D-A965-EA54DE8236FB}"/>
              </a:ext>
            </a:extLst>
          </p:cNvPr>
          <p:cNvSpPr txBox="1"/>
          <p:nvPr/>
        </p:nvSpPr>
        <p:spPr>
          <a:xfrm>
            <a:off x="634331" y="6169458"/>
            <a:ext cx="4994485" cy="215444"/>
          </a:xfrm>
          <a:prstGeom prst="rect">
            <a:avLst/>
          </a:prstGeom>
          <a:noFill/>
        </p:spPr>
        <p:txBody>
          <a:bodyPr wrap="square" lIns="0" tIns="0" rIns="0" bIns="0" rtlCol="0">
            <a:spAutoFit/>
          </a:bodyPr>
          <a:lstStyle/>
          <a:p>
            <a:pPr algn="r" defTabSz="914016">
              <a:defRPr/>
            </a:pPr>
            <a:r>
              <a:rPr lang="en-US" sz="1400">
                <a:solidFill>
                  <a:srgbClr val="000000"/>
                </a:solidFill>
                <a:latin typeface="Segoe UI"/>
                <a:hlinkClick r:id="rId4"/>
              </a:rPr>
              <a:t>https://github.com/features/security</a:t>
            </a:r>
            <a:endParaRPr lang="en-US" sz="1400">
              <a:gradFill>
                <a:gsLst>
                  <a:gs pos="2917">
                    <a:srgbClr val="000000"/>
                  </a:gs>
                  <a:gs pos="30000">
                    <a:srgbClr val="000000"/>
                  </a:gs>
                </a:gsLst>
                <a:lin ang="5400000" scaled="0"/>
              </a:gradFill>
              <a:latin typeface="Segoe UI"/>
            </a:endParaRPr>
          </a:p>
        </p:txBody>
      </p:sp>
      <p:sp>
        <p:nvSpPr>
          <p:cNvPr id="4" name="Footer Placeholder 5">
            <a:extLst>
              <a:ext uri="{FF2B5EF4-FFF2-40B4-BE49-F238E27FC236}">
                <a16:creationId xmlns:a16="http://schemas.microsoft.com/office/drawing/2014/main" id="{CB3DAF22-FE8B-D24B-A953-4ADEAC07F99D}"/>
              </a:ext>
            </a:extLst>
          </p:cNvPr>
          <p:cNvSpPr txBox="1">
            <a:spLocks/>
          </p:cNvSpPr>
          <p:nvPr/>
        </p:nvSpPr>
        <p:spPr>
          <a:xfrm>
            <a:off x="-504075" y="6493342"/>
            <a:ext cx="4114839" cy="364173"/>
          </a:xfrm>
          <a:prstGeom prst="rect">
            <a:avLst/>
          </a:prstGeom>
        </p:spPr>
        <p:txBody>
          <a:bodyPr vert="horz" lIns="89642" tIns="44821" rIns="89642" bIns="44821" rtlCol="0" anchor="ctr"/>
          <a:lstStyle>
            <a:defPPr>
              <a:defRPr lang="en-US"/>
            </a:defPPr>
            <a:lvl1pPr marL="0" algn="ctr" defTabSz="932688" rtl="0" eaLnBrk="1" latinLnBrk="0" hangingPunct="1">
              <a:defRPr sz="800" kern="1200" baseline="0">
                <a:solidFill>
                  <a:schemeClr val="tx1">
                    <a:tint val="75000"/>
                  </a:schemeClr>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r>
              <a:rPr lang="en-US" sz="882"/>
              <a:t>MICROSOFT CONFIDENTIAL – SHARED UNDER NDA</a:t>
            </a:r>
          </a:p>
        </p:txBody>
      </p:sp>
    </p:spTree>
    <p:extLst>
      <p:ext uri="{BB962C8B-B14F-4D97-AF65-F5344CB8AC3E}">
        <p14:creationId xmlns:p14="http://schemas.microsoft.com/office/powerpoint/2010/main" val="4642271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614"/>
        <p:cNvGrpSpPr/>
        <p:nvPr/>
      </p:nvGrpSpPr>
      <p:grpSpPr>
        <a:xfrm>
          <a:off x="0" y="0"/>
          <a:ext cx="0" cy="0"/>
          <a:chOff x="0" y="0"/>
          <a:chExt cx="0" cy="0"/>
        </a:xfrm>
      </p:grpSpPr>
      <p:sp>
        <p:nvSpPr>
          <p:cNvPr id="2616" name="Google Shape;2616;p413">
            <a:extLst>
              <a:ext uri="{C183D7F6-B498-43B3-948B-1728B52AA6E4}">
                <adec:decorative xmlns:adec="http://schemas.microsoft.com/office/drawing/2017/decorative" val="1"/>
              </a:ext>
            </a:extLst>
          </p:cNvPr>
          <p:cNvSpPr/>
          <p:nvPr/>
        </p:nvSpPr>
        <p:spPr>
          <a:xfrm>
            <a:off x="6129467" y="1868"/>
            <a:ext cx="6059082" cy="6854455"/>
          </a:xfrm>
          <a:prstGeom prst="rect">
            <a:avLst/>
          </a:prstGeom>
          <a:solidFill>
            <a:srgbClr val="0078D3"/>
          </a:solidFill>
          <a:ln>
            <a:noFill/>
          </a:ln>
        </p:spPr>
        <p:txBody>
          <a:bodyPr spcFirstLastPara="1" wrap="square" lIns="182782" tIns="146225" rIns="182782" bIns="146225" anchor="t" anchorCtr="0">
            <a:noAutofit/>
          </a:bodyPr>
          <a:lstStyle/>
          <a:p>
            <a:pPr defTabSz="914016">
              <a:buSzPts val="1500"/>
              <a:defRPr/>
            </a:pPr>
            <a:endParaRPr sz="2000">
              <a:solidFill>
                <a:srgbClr val="FFFFFF"/>
              </a:solidFill>
              <a:latin typeface="Helvetica Neue"/>
              <a:ea typeface="Helvetica Neue"/>
              <a:cs typeface="Helvetica Neue"/>
              <a:sym typeface="Helvetica Neue"/>
            </a:endParaRPr>
          </a:p>
        </p:txBody>
      </p:sp>
      <p:sp>
        <p:nvSpPr>
          <p:cNvPr id="2619" name="Google Shape;2619;p413"/>
          <p:cNvSpPr txBox="1">
            <a:spLocks noGrp="1"/>
          </p:cNvSpPr>
          <p:nvPr>
            <p:ph type="title" idx="4294967295"/>
          </p:nvPr>
        </p:nvSpPr>
        <p:spPr>
          <a:xfrm>
            <a:off x="557599" y="536248"/>
            <a:ext cx="6129877" cy="975242"/>
          </a:xfrm>
          <a:prstGeom prst="rect">
            <a:avLst/>
          </a:prstGeom>
        </p:spPr>
        <p:txBody>
          <a:bodyPr spcFirstLastPara="1" vert="horz" wrap="square" lIns="19063" tIns="19063" rIns="19063" bIns="19063" rtlCol="0" anchor="ctr" anchorCtr="0">
            <a:noAutofit/>
          </a:bodyPr>
          <a:lstStyle/>
          <a:p>
            <a:r>
              <a:rPr lang="en"/>
              <a:t>Secret Scanning - GitHub</a:t>
            </a:r>
            <a:br>
              <a:rPr lang="en" spc="-98">
                <a:solidFill>
                  <a:srgbClr val="000000"/>
                </a:solidFill>
              </a:rPr>
            </a:br>
            <a:r>
              <a:rPr lang="en-US" sz="2400">
                <a:latin typeface="Segoe UI"/>
                <a:cs typeface="+mn-cs"/>
              </a:rPr>
              <a:t>Keeping your secrets, a secret</a:t>
            </a:r>
          </a:p>
        </p:txBody>
      </p:sp>
      <p:sp>
        <p:nvSpPr>
          <p:cNvPr id="7" name="Google Shape;2456;p372">
            <a:extLst>
              <a:ext uri="{FF2B5EF4-FFF2-40B4-BE49-F238E27FC236}">
                <a16:creationId xmlns:a16="http://schemas.microsoft.com/office/drawing/2014/main" id="{9516DBB9-1AB5-CF4C-B27A-28895A4F030E}"/>
              </a:ext>
            </a:extLst>
          </p:cNvPr>
          <p:cNvSpPr txBox="1"/>
          <p:nvPr/>
        </p:nvSpPr>
        <p:spPr>
          <a:xfrm>
            <a:off x="557590" y="1511488"/>
            <a:ext cx="5007684" cy="801374"/>
          </a:xfrm>
          <a:prstGeom prst="rect">
            <a:avLst/>
          </a:prstGeom>
          <a:noFill/>
          <a:ln>
            <a:noFill/>
          </a:ln>
        </p:spPr>
        <p:txBody>
          <a:bodyPr spcFirstLastPara="1" wrap="square" lIns="121865" tIns="121865" rIns="121865" bIns="121865" anchor="t" anchorCtr="0">
            <a:noAutofit/>
          </a:bodyPr>
          <a:lstStyle/>
          <a:p>
            <a:pPr defTabSz="914016">
              <a:defRPr/>
            </a:pPr>
            <a:r>
              <a:rPr lang="en-US" sz="2000">
                <a:solidFill>
                  <a:srgbClr val="0078D3"/>
                </a:solidFill>
                <a:latin typeface="Segoe UI Semibold"/>
                <a:sym typeface="Helvetica Neue"/>
              </a:rPr>
              <a:t>Identifies secrets as early as possible</a:t>
            </a:r>
            <a:endParaRPr sz="2000">
              <a:solidFill>
                <a:srgbClr val="0078D3"/>
              </a:solidFill>
              <a:latin typeface="Segoe UI Semibold"/>
              <a:sym typeface="Helvetica Neue"/>
            </a:endParaRPr>
          </a:p>
          <a:p>
            <a:pPr defTabSz="914016">
              <a:lnSpc>
                <a:spcPct val="120000"/>
              </a:lnSpc>
              <a:defRPr/>
            </a:pPr>
            <a:r>
              <a:rPr lang="en-US" sz="1600">
                <a:solidFill>
                  <a:srgbClr val="000000"/>
                </a:solidFill>
                <a:latin typeface="Segoe UI"/>
                <a:ea typeface="Helvetica Neue"/>
                <a:cs typeface="Helvetica Neue"/>
                <a:sym typeface="Helvetica Neue"/>
              </a:rPr>
              <a:t>Finds secrets the moment they are pushed to GitHub and immediately notifies developers when they are found. Scan your entire git history.</a:t>
            </a:r>
            <a:endParaRPr lang="en" sz="900">
              <a:solidFill>
                <a:srgbClr val="000000"/>
              </a:solidFill>
              <a:latin typeface="Segoe UI"/>
              <a:ea typeface="Helvetica Neue"/>
              <a:cs typeface="Helvetica Neue"/>
              <a:sym typeface="Helvetica Neue"/>
            </a:endParaRPr>
          </a:p>
          <a:p>
            <a:pPr defTabSz="914016">
              <a:defRPr/>
            </a:pPr>
            <a:endParaRPr sz="1000">
              <a:solidFill>
                <a:srgbClr val="0078D3"/>
              </a:solidFill>
              <a:latin typeface="Segoe UI Semibold"/>
              <a:sym typeface="Helvetica Neue"/>
            </a:endParaRPr>
          </a:p>
          <a:p>
            <a:pPr defTabSz="914016">
              <a:defRPr/>
            </a:pPr>
            <a:r>
              <a:rPr lang="en-US" sz="2000">
                <a:solidFill>
                  <a:srgbClr val="0078D3"/>
                </a:solidFill>
                <a:latin typeface="Segoe UI Semibold"/>
              </a:rPr>
              <a:t>Community of secret scanning partners</a:t>
            </a:r>
            <a:endParaRPr lang="en-US" sz="2000">
              <a:solidFill>
                <a:srgbClr val="0078D3"/>
              </a:solidFill>
              <a:latin typeface="Segoe UI Semibold"/>
              <a:sym typeface="Helvetica Neue"/>
            </a:endParaRPr>
          </a:p>
          <a:p>
            <a:pPr defTabSz="1393306">
              <a:lnSpc>
                <a:spcPct val="120000"/>
              </a:lnSpc>
              <a:defRPr/>
            </a:pPr>
            <a:r>
              <a:rPr lang="en-US" sz="1600">
                <a:solidFill>
                  <a:srgbClr val="000000"/>
                </a:solidFill>
                <a:latin typeface="Segoe UI"/>
                <a:ea typeface="Helvetica Neue"/>
                <a:cs typeface="Helvetica Neue"/>
              </a:rPr>
              <a:t>For every commit made to your repository, and its full git history, we'll look for secret formats from secret scanning partners</a:t>
            </a:r>
            <a:endParaRPr lang="en-US" sz="1000">
              <a:solidFill>
                <a:srgbClr val="000000"/>
              </a:solidFill>
              <a:latin typeface="Segoe UI"/>
              <a:ea typeface="Helvetica Neue"/>
              <a:cs typeface="Helvetica Neue"/>
              <a:sym typeface="Helvetica Neue"/>
            </a:endParaRPr>
          </a:p>
          <a:p>
            <a:pPr defTabSz="1393306">
              <a:lnSpc>
                <a:spcPct val="120000"/>
              </a:lnSpc>
              <a:defRPr/>
            </a:pPr>
            <a:endParaRPr sz="1000">
              <a:solidFill>
                <a:srgbClr val="000000"/>
              </a:solidFill>
              <a:latin typeface="Segoe UI"/>
              <a:ea typeface="Helvetica Neue"/>
              <a:cs typeface="Helvetica Neue"/>
              <a:sym typeface="Helvetica Neue"/>
            </a:endParaRPr>
          </a:p>
          <a:p>
            <a:pPr defTabSz="914016">
              <a:defRPr/>
            </a:pPr>
            <a:r>
              <a:rPr lang="en-US" sz="2000">
                <a:solidFill>
                  <a:srgbClr val="0078D3"/>
                </a:solidFill>
                <a:latin typeface="Segoe UI Semibold"/>
                <a:sym typeface="Helvetica Neue"/>
              </a:rPr>
              <a:t>Supports both public and private repos</a:t>
            </a:r>
          </a:p>
          <a:p>
            <a:pPr defTabSz="1393306">
              <a:lnSpc>
                <a:spcPct val="120000"/>
              </a:lnSpc>
              <a:defRPr/>
            </a:pPr>
            <a:r>
              <a:rPr lang="en-US" sz="1600">
                <a:solidFill>
                  <a:srgbClr val="000000"/>
                </a:solidFill>
                <a:latin typeface="Segoe UI"/>
                <a:ea typeface="Helvetica Neue"/>
                <a:cs typeface="Helvetica Neue"/>
                <a:sym typeface="Helvetica Neue"/>
              </a:rPr>
              <a:t>Secret scanning watches both public and private repos for potential secret vulnerabilities.</a:t>
            </a:r>
            <a:endParaRPr lang="en-US" sz="800">
              <a:solidFill>
                <a:srgbClr val="000000"/>
              </a:solidFill>
              <a:latin typeface="Segoe UI"/>
              <a:ea typeface="Helvetica Neue"/>
              <a:cs typeface="Helvetica Neue"/>
              <a:sym typeface="Helvetica Neue"/>
            </a:endParaRPr>
          </a:p>
          <a:p>
            <a:pPr defTabSz="1393306">
              <a:lnSpc>
                <a:spcPct val="120000"/>
              </a:lnSpc>
              <a:defRPr/>
            </a:pPr>
            <a:endParaRPr lang="en-US" sz="800">
              <a:solidFill>
                <a:srgbClr val="000000"/>
              </a:solidFill>
              <a:latin typeface="Segoe UI"/>
              <a:ea typeface="Helvetica Neue"/>
              <a:cs typeface="Helvetica Neue"/>
              <a:sym typeface="Helvetica Neue"/>
            </a:endParaRPr>
          </a:p>
          <a:p>
            <a:pPr defTabSz="914016">
              <a:defRPr/>
            </a:pPr>
            <a:r>
              <a:rPr lang="en-US" sz="2000">
                <a:solidFill>
                  <a:srgbClr val="0078D3"/>
                </a:solidFill>
                <a:latin typeface="Segoe UI Semibold"/>
                <a:sym typeface="Helvetica Neue"/>
              </a:rPr>
              <a:t>Protection from exposed secrets</a:t>
            </a:r>
          </a:p>
          <a:p>
            <a:pPr defTabSz="914016">
              <a:lnSpc>
                <a:spcPct val="120000"/>
              </a:lnSpc>
              <a:defRPr/>
            </a:pPr>
            <a:r>
              <a:rPr lang="en-US" sz="1600">
                <a:solidFill>
                  <a:srgbClr val="000000"/>
                </a:solidFill>
                <a:latin typeface="Segoe UI"/>
                <a:sym typeface="Helvetica Neue"/>
              </a:rPr>
              <a:t>Automatically disable or suspend secrets from </a:t>
            </a:r>
            <a:br>
              <a:rPr lang="en-US" sz="1600">
                <a:solidFill>
                  <a:srgbClr val="000000"/>
                </a:solidFill>
                <a:latin typeface="Segoe UI"/>
                <a:sym typeface="Helvetica Neue"/>
              </a:rPr>
            </a:br>
            <a:r>
              <a:rPr lang="en-US" sz="1600">
                <a:solidFill>
                  <a:srgbClr val="000000"/>
                </a:solidFill>
                <a:latin typeface="Segoe UI"/>
                <a:sym typeface="Helvetica Neue"/>
                <a:hlinkClick r:id="rId3"/>
              </a:rPr>
              <a:t>35+ service providers </a:t>
            </a:r>
            <a:r>
              <a:rPr lang="en-US" sz="1600">
                <a:solidFill>
                  <a:srgbClr val="000000"/>
                </a:solidFill>
                <a:latin typeface="Segoe UI"/>
                <a:sym typeface="Helvetica Neue"/>
              </a:rPr>
              <a:t>as soon as they are committed.</a:t>
            </a:r>
          </a:p>
          <a:p>
            <a:pPr defTabSz="914016">
              <a:defRPr/>
            </a:pPr>
            <a:endParaRPr sz="1866">
              <a:solidFill>
                <a:srgbClr val="000000"/>
              </a:solidFill>
              <a:latin typeface="Segoe UI"/>
              <a:ea typeface="Helvetica Neue"/>
              <a:cs typeface="Helvetica Neue"/>
              <a:sym typeface="Helvetica Neue"/>
            </a:endParaRPr>
          </a:p>
          <a:p>
            <a:pPr defTabSz="914016">
              <a:defRPr/>
            </a:pPr>
            <a:endParaRPr sz="1600">
              <a:solidFill>
                <a:srgbClr val="000000"/>
              </a:solidFill>
              <a:latin typeface="Segoe UI"/>
              <a:ea typeface="Helvetica Neue"/>
              <a:cs typeface="Helvetica Neue"/>
              <a:sym typeface="Helvetica Neue"/>
            </a:endParaRPr>
          </a:p>
          <a:p>
            <a:pPr defTabSz="914016">
              <a:defRPr/>
            </a:pPr>
            <a:endParaRPr sz="1866" b="1">
              <a:solidFill>
                <a:srgbClr val="000000"/>
              </a:solidFill>
              <a:latin typeface="Segoe UI"/>
              <a:ea typeface="Helvetica Neue"/>
              <a:cs typeface="Helvetica Neue"/>
              <a:sym typeface="Helvetica Neue"/>
            </a:endParaRPr>
          </a:p>
          <a:p>
            <a:pPr defTabSz="914016">
              <a:defRPr/>
            </a:pPr>
            <a:endParaRPr sz="1866">
              <a:solidFill>
                <a:srgbClr val="000000"/>
              </a:solidFill>
              <a:latin typeface="Segoe UI"/>
              <a:ea typeface="Helvetica Neue"/>
              <a:cs typeface="Helvetica Neue"/>
              <a:sym typeface="Helvetica Neue"/>
            </a:endParaRPr>
          </a:p>
          <a:p>
            <a:pPr defTabSz="914016">
              <a:defRPr/>
            </a:pPr>
            <a:endParaRPr sz="2132" b="1">
              <a:solidFill>
                <a:srgbClr val="000000"/>
              </a:solidFill>
              <a:latin typeface="Segoe UI"/>
              <a:ea typeface="Helvetica Neue"/>
              <a:cs typeface="Helvetica Neue"/>
              <a:sym typeface="Helvetica Neue"/>
            </a:endParaRPr>
          </a:p>
          <a:p>
            <a:pPr defTabSz="914016">
              <a:defRPr/>
            </a:pPr>
            <a:endParaRPr sz="1866">
              <a:solidFill>
                <a:srgbClr val="000000"/>
              </a:solidFill>
              <a:latin typeface="Segoe UI"/>
              <a:ea typeface="Helvetica Neue"/>
              <a:cs typeface="Helvetica Neue"/>
              <a:sym typeface="Helvetica Neue"/>
            </a:endParaRPr>
          </a:p>
        </p:txBody>
      </p:sp>
      <p:pic>
        <p:nvPicPr>
          <p:cNvPr id="10" name="Google Shape;419;p104">
            <a:extLst>
              <a:ext uri="{FF2B5EF4-FFF2-40B4-BE49-F238E27FC236}">
                <a16:creationId xmlns:a16="http://schemas.microsoft.com/office/drawing/2014/main" id="{10DD3549-E3D4-424D-B0A6-079593F2013F}"/>
              </a:ext>
              <a:ext uri="{C183D7F6-B498-43B3-948B-1728B52AA6E4}">
                <adec:decorative xmlns:adec="http://schemas.microsoft.com/office/drawing/2017/decorative" val="1"/>
              </a:ext>
            </a:extLst>
          </p:cNvPr>
          <p:cNvPicPr preferRelativeResize="0"/>
          <p:nvPr/>
        </p:nvPicPr>
        <p:blipFill rotWithShape="1">
          <a:blip r:embed="rId4">
            <a:alphaModFix/>
          </a:blip>
          <a:srcRect l="9280" t="14969" r="27885" b="6898"/>
          <a:stretch/>
        </p:blipFill>
        <p:spPr>
          <a:xfrm>
            <a:off x="6130573" y="-25625"/>
            <a:ext cx="6059707" cy="6856055"/>
          </a:xfrm>
          <a:prstGeom prst="rect">
            <a:avLst/>
          </a:prstGeom>
          <a:noFill/>
          <a:ln>
            <a:noFill/>
          </a:ln>
        </p:spPr>
      </p:pic>
      <p:pic>
        <p:nvPicPr>
          <p:cNvPr id="12" name="Google Shape;428;p104">
            <a:extLst>
              <a:ext uri="{FF2B5EF4-FFF2-40B4-BE49-F238E27FC236}">
                <a16:creationId xmlns:a16="http://schemas.microsoft.com/office/drawing/2014/main" id="{4FFECA63-073F-034D-B321-53B2ECB47F2F}"/>
              </a:ext>
              <a:ext uri="{C183D7F6-B498-43B3-948B-1728B52AA6E4}">
                <adec:decorative xmlns:adec="http://schemas.microsoft.com/office/drawing/2017/decorative" val="1"/>
              </a:ext>
            </a:extLst>
          </p:cNvPr>
          <p:cNvPicPr preferRelativeResize="0"/>
          <p:nvPr/>
        </p:nvPicPr>
        <p:blipFill rotWithShape="1">
          <a:blip r:embed="rId5">
            <a:alphaModFix/>
          </a:blip>
          <a:srcRect r="14482"/>
          <a:stretch/>
        </p:blipFill>
        <p:spPr>
          <a:xfrm>
            <a:off x="7454590" y="536247"/>
            <a:ext cx="4735682" cy="5648181"/>
          </a:xfrm>
          <a:prstGeom prst="rect">
            <a:avLst/>
          </a:prstGeom>
          <a:noFill/>
          <a:ln>
            <a:noFill/>
          </a:ln>
        </p:spPr>
      </p:pic>
      <p:sp>
        <p:nvSpPr>
          <p:cNvPr id="8" name="TextBox 7">
            <a:extLst>
              <a:ext uri="{FF2B5EF4-FFF2-40B4-BE49-F238E27FC236}">
                <a16:creationId xmlns:a16="http://schemas.microsoft.com/office/drawing/2014/main" id="{AC11D6D0-BE10-4576-8DC6-5F8A0B02D258}"/>
              </a:ext>
            </a:extLst>
          </p:cNvPr>
          <p:cNvSpPr txBox="1"/>
          <p:nvPr/>
        </p:nvSpPr>
        <p:spPr>
          <a:xfrm>
            <a:off x="2917097" y="6399959"/>
            <a:ext cx="3145914" cy="215444"/>
          </a:xfrm>
          <a:prstGeom prst="rect">
            <a:avLst/>
          </a:prstGeom>
          <a:noFill/>
        </p:spPr>
        <p:txBody>
          <a:bodyPr wrap="square" lIns="0" tIns="0" rIns="0" bIns="0" rtlCol="0">
            <a:spAutoFit/>
          </a:bodyPr>
          <a:lstStyle/>
          <a:p>
            <a:pPr defTabSz="914016">
              <a:defRPr/>
            </a:pPr>
            <a:r>
              <a:rPr lang="en-US" sz="1400">
                <a:solidFill>
                  <a:srgbClr val="000000"/>
                </a:solidFill>
                <a:latin typeface="Segoe UI"/>
                <a:hlinkClick r:id="rId6"/>
              </a:rPr>
              <a:t>https://github.com/features/security</a:t>
            </a:r>
            <a:r>
              <a:rPr lang="en-US" sz="1400">
                <a:solidFill>
                  <a:srgbClr val="000000"/>
                </a:solidFill>
                <a:latin typeface="Segoe UI"/>
              </a:rPr>
              <a:t> </a:t>
            </a:r>
            <a:endParaRPr lang="en-US" sz="1400">
              <a:gradFill>
                <a:gsLst>
                  <a:gs pos="2917">
                    <a:srgbClr val="000000"/>
                  </a:gs>
                  <a:gs pos="30000">
                    <a:srgbClr val="000000"/>
                  </a:gs>
                </a:gsLst>
                <a:lin ang="5400000" scaled="0"/>
              </a:gradFill>
              <a:latin typeface="Segoe UI"/>
            </a:endParaRPr>
          </a:p>
        </p:txBody>
      </p:sp>
    </p:spTree>
    <p:extLst>
      <p:ext uri="{BB962C8B-B14F-4D97-AF65-F5344CB8AC3E}">
        <p14:creationId xmlns:p14="http://schemas.microsoft.com/office/powerpoint/2010/main" val="25183821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614"/>
        <p:cNvGrpSpPr/>
        <p:nvPr/>
      </p:nvGrpSpPr>
      <p:grpSpPr>
        <a:xfrm>
          <a:off x="0" y="0"/>
          <a:ext cx="0" cy="0"/>
          <a:chOff x="0" y="0"/>
          <a:chExt cx="0" cy="0"/>
        </a:xfrm>
      </p:grpSpPr>
      <p:sp>
        <p:nvSpPr>
          <p:cNvPr id="2619" name="Google Shape;2619;p413"/>
          <p:cNvSpPr txBox="1">
            <a:spLocks noGrp="1"/>
          </p:cNvSpPr>
          <p:nvPr>
            <p:ph type="title" idx="4294967295"/>
          </p:nvPr>
        </p:nvSpPr>
        <p:spPr>
          <a:xfrm>
            <a:off x="557599" y="469642"/>
            <a:ext cx="6129877" cy="975242"/>
          </a:xfrm>
          <a:prstGeom prst="rect">
            <a:avLst/>
          </a:prstGeom>
        </p:spPr>
        <p:txBody>
          <a:bodyPr spcFirstLastPara="1" vert="horz" wrap="square" lIns="19063" tIns="19063" rIns="19063" bIns="19063" rtlCol="0" anchor="ctr" anchorCtr="0">
            <a:noAutofit/>
          </a:bodyPr>
          <a:lstStyle/>
          <a:p>
            <a:r>
              <a:rPr lang="en"/>
              <a:t>Code Scanning - GitHub</a:t>
            </a:r>
            <a:br>
              <a:rPr lang="en" spc="-98">
                <a:solidFill>
                  <a:srgbClr val="000000"/>
                </a:solidFill>
              </a:rPr>
            </a:br>
            <a:r>
              <a:rPr lang="en" sz="2400">
                <a:latin typeface="Segoe UI"/>
                <a:cs typeface="+mn-cs"/>
              </a:rPr>
              <a:t>Preventing vulnerabilities from</a:t>
            </a:r>
            <a:r>
              <a:rPr lang="en-US" sz="2400">
                <a:latin typeface="Segoe UI"/>
                <a:cs typeface="+mn-cs"/>
              </a:rPr>
              <a:t> t</a:t>
            </a:r>
            <a:r>
              <a:rPr lang="en" sz="2400">
                <a:latin typeface="Segoe UI"/>
                <a:cs typeface="+mn-cs"/>
              </a:rPr>
              <a:t>he start</a:t>
            </a:r>
            <a:endParaRPr lang="en-US" sz="2400">
              <a:latin typeface="Segoe UI"/>
              <a:cs typeface="+mn-cs"/>
            </a:endParaRPr>
          </a:p>
        </p:txBody>
      </p:sp>
      <p:sp>
        <p:nvSpPr>
          <p:cNvPr id="7" name="Google Shape;2456;p372">
            <a:extLst>
              <a:ext uri="{FF2B5EF4-FFF2-40B4-BE49-F238E27FC236}">
                <a16:creationId xmlns:a16="http://schemas.microsoft.com/office/drawing/2014/main" id="{9516DBB9-1AB5-CF4C-B27A-28895A4F030E}"/>
              </a:ext>
            </a:extLst>
          </p:cNvPr>
          <p:cNvSpPr txBox="1"/>
          <p:nvPr/>
        </p:nvSpPr>
        <p:spPr>
          <a:xfrm>
            <a:off x="557599" y="1425905"/>
            <a:ext cx="4585040" cy="801374"/>
          </a:xfrm>
          <a:prstGeom prst="rect">
            <a:avLst/>
          </a:prstGeom>
          <a:noFill/>
          <a:ln>
            <a:noFill/>
          </a:ln>
        </p:spPr>
        <p:txBody>
          <a:bodyPr spcFirstLastPara="1" wrap="square" lIns="121865" tIns="121865" rIns="121865" bIns="121865" anchor="t" anchorCtr="0">
            <a:noAutofit/>
          </a:bodyPr>
          <a:lstStyle/>
          <a:p>
            <a:pPr defTabSz="914016">
              <a:defRPr/>
            </a:pPr>
            <a:r>
              <a:rPr lang="en-US" sz="2000">
                <a:solidFill>
                  <a:srgbClr val="0078D3"/>
                </a:solidFill>
                <a:latin typeface="Segoe UI Semibold"/>
                <a:sym typeface="Helvetica Neue"/>
              </a:rPr>
              <a:t>Find and fix vulnerabilities fast</a:t>
            </a:r>
            <a:endParaRPr sz="534" b="1">
              <a:solidFill>
                <a:srgbClr val="000000"/>
              </a:solidFill>
              <a:latin typeface="Segoe UI"/>
              <a:ea typeface="Helvetica Neue"/>
              <a:cs typeface="Helvetica Neue"/>
              <a:sym typeface="Helvetica Neue"/>
            </a:endParaRPr>
          </a:p>
          <a:p>
            <a:pPr defTabSz="914016">
              <a:lnSpc>
                <a:spcPct val="120000"/>
              </a:lnSpc>
              <a:defRPr/>
            </a:pPr>
            <a:r>
              <a:rPr lang="en-US" sz="1600">
                <a:solidFill>
                  <a:srgbClr val="000000"/>
                </a:solidFill>
                <a:latin typeface="Segoe UI"/>
                <a:ea typeface="Helvetica Neue"/>
                <a:cs typeface="Helvetica Neue"/>
                <a:sym typeface="Helvetica Neue"/>
              </a:rPr>
              <a:t>Find and fix vulnerabilities before they are merged into the code base with automated </a:t>
            </a:r>
            <a:r>
              <a:rPr lang="en-US" sz="1600" err="1">
                <a:solidFill>
                  <a:srgbClr val="000000"/>
                </a:solidFill>
                <a:latin typeface="Segoe UI"/>
                <a:ea typeface="Helvetica Neue"/>
                <a:cs typeface="Helvetica Neue"/>
                <a:sym typeface="Helvetica Neue"/>
              </a:rPr>
              <a:t>CodeQL</a:t>
            </a:r>
            <a:r>
              <a:rPr lang="en-US" sz="1600">
                <a:solidFill>
                  <a:srgbClr val="000000"/>
                </a:solidFill>
                <a:latin typeface="Segoe UI"/>
                <a:ea typeface="Helvetica Neue"/>
                <a:cs typeface="Helvetica Neue"/>
                <a:sym typeface="Helvetica Neue"/>
              </a:rPr>
              <a:t> scan</a:t>
            </a:r>
            <a:r>
              <a:rPr lang="en" sz="1600">
                <a:solidFill>
                  <a:srgbClr val="000000"/>
                </a:solidFill>
                <a:latin typeface="Segoe UI"/>
                <a:ea typeface="Helvetica Neue"/>
                <a:cs typeface="Helvetica Neue"/>
                <a:sym typeface="Helvetica Neue"/>
              </a:rPr>
              <a:t>s.</a:t>
            </a:r>
          </a:p>
          <a:p>
            <a:pPr defTabSz="914016">
              <a:defRPr/>
            </a:pPr>
            <a:endParaRPr sz="1000">
              <a:solidFill>
                <a:srgbClr val="0078D3"/>
              </a:solidFill>
              <a:latin typeface="Segoe UI Semibold"/>
              <a:sym typeface="Helvetica Neue"/>
            </a:endParaRPr>
          </a:p>
          <a:p>
            <a:pPr defTabSz="914016">
              <a:defRPr/>
            </a:pPr>
            <a:r>
              <a:rPr lang="en-US" sz="2000">
                <a:solidFill>
                  <a:srgbClr val="0078D3"/>
                </a:solidFill>
                <a:latin typeface="Segoe UI Semibold"/>
              </a:rPr>
              <a:t>Community of top security experts</a:t>
            </a:r>
            <a:endParaRPr lang="en-US" sz="534" b="1">
              <a:solidFill>
                <a:srgbClr val="000000"/>
              </a:solidFill>
              <a:latin typeface="Segoe UI"/>
              <a:ea typeface="Helvetica Neue"/>
              <a:cs typeface="Helvetica Neue"/>
              <a:sym typeface="Helvetica Neue"/>
            </a:endParaRPr>
          </a:p>
          <a:p>
            <a:pPr defTabSz="1393306">
              <a:lnSpc>
                <a:spcPct val="120000"/>
              </a:lnSpc>
              <a:defRPr/>
            </a:pPr>
            <a:r>
              <a:rPr lang="en-US" sz="1600">
                <a:solidFill>
                  <a:srgbClr val="000000"/>
                </a:solidFill>
                <a:latin typeface="Segoe UI"/>
                <a:ea typeface="Helvetica Neue"/>
                <a:cs typeface="Helvetica Neue"/>
              </a:rPr>
              <a:t>Community-driven query set powers every project with a world-class security team. Or, create your own custom queries. </a:t>
            </a:r>
          </a:p>
          <a:p>
            <a:pPr defTabSz="914016">
              <a:defRPr/>
            </a:pPr>
            <a:endParaRPr sz="1000">
              <a:solidFill>
                <a:srgbClr val="000000"/>
              </a:solidFill>
              <a:latin typeface="Segoe UI"/>
              <a:ea typeface="Helvetica Neue"/>
              <a:cs typeface="Helvetica Neue"/>
              <a:sym typeface="Helvetica Neue"/>
            </a:endParaRPr>
          </a:p>
          <a:p>
            <a:pPr defTabSz="914016">
              <a:defRPr/>
            </a:pPr>
            <a:r>
              <a:rPr lang="en-US" sz="2000">
                <a:solidFill>
                  <a:srgbClr val="0078D3"/>
                </a:solidFill>
                <a:latin typeface="Segoe UI Semibold"/>
                <a:sym typeface="Helvetica Neue"/>
              </a:rPr>
              <a:t>Integrated with developer workflow</a:t>
            </a:r>
            <a:endParaRPr lang="en-US" sz="882">
              <a:solidFill>
                <a:srgbClr val="000000"/>
              </a:solidFill>
              <a:latin typeface="Segoe UI"/>
              <a:ea typeface="Helvetica Neue"/>
              <a:cs typeface="Helvetica Neue"/>
              <a:sym typeface="Helvetica Neue"/>
            </a:endParaRPr>
          </a:p>
          <a:p>
            <a:pPr defTabSz="914016">
              <a:lnSpc>
                <a:spcPct val="120000"/>
              </a:lnSpc>
              <a:defRPr/>
            </a:pPr>
            <a:r>
              <a:rPr lang="en-US" sz="1600">
                <a:solidFill>
                  <a:srgbClr val="000000"/>
                </a:solidFill>
                <a:latin typeface="Segoe UI"/>
                <a:ea typeface="Helvetica Neue"/>
                <a:cs typeface="Helvetica Neue"/>
                <a:sym typeface="Helvetica Neue"/>
              </a:rPr>
              <a:t>Integrate security results directly into the developer workflow for a frictionless experience and faster development.</a:t>
            </a:r>
            <a:endParaRPr lang="en-US" sz="1200">
              <a:solidFill>
                <a:srgbClr val="000000"/>
              </a:solidFill>
              <a:latin typeface="Segoe UI"/>
              <a:ea typeface="Helvetica Neue"/>
              <a:cs typeface="Helvetica Neue"/>
              <a:sym typeface="Helvetica Neue"/>
            </a:endParaRPr>
          </a:p>
          <a:p>
            <a:pPr defTabSz="914016">
              <a:defRPr/>
            </a:pPr>
            <a:endParaRPr lang="en-US" sz="800">
              <a:solidFill>
                <a:srgbClr val="0078D3"/>
              </a:solidFill>
              <a:latin typeface="Segoe UI Semibold"/>
              <a:sym typeface="Helvetica Neue"/>
            </a:endParaRPr>
          </a:p>
          <a:p>
            <a:pPr defTabSz="914016">
              <a:defRPr/>
            </a:pPr>
            <a:r>
              <a:rPr lang="en-US" sz="2000">
                <a:solidFill>
                  <a:srgbClr val="0078D3"/>
                </a:solidFill>
                <a:latin typeface="Segoe UI Semibold"/>
              </a:rPr>
              <a:t>Extensible</a:t>
            </a:r>
            <a:endParaRPr lang="en-US" sz="2000">
              <a:solidFill>
                <a:srgbClr val="0078D3"/>
              </a:solidFill>
              <a:latin typeface="Segoe UI Semibold"/>
              <a:sym typeface="Helvetica Neue"/>
            </a:endParaRPr>
          </a:p>
          <a:p>
            <a:pPr defTabSz="1393306">
              <a:lnSpc>
                <a:spcPct val="120000"/>
              </a:lnSpc>
              <a:defRPr/>
            </a:pPr>
            <a:r>
              <a:rPr lang="en-US" sz="1600">
                <a:solidFill>
                  <a:srgbClr val="000000"/>
                </a:solidFill>
                <a:latin typeface="Segoe UI"/>
              </a:rPr>
              <a:t>Plug other SAST tools into the same developer workflow.</a:t>
            </a:r>
            <a:endParaRPr lang="en-US" sz="1600">
              <a:solidFill>
                <a:srgbClr val="000000"/>
              </a:solidFill>
              <a:latin typeface="Segoe UI"/>
              <a:sym typeface="Helvetica Neue"/>
            </a:endParaRPr>
          </a:p>
          <a:p>
            <a:pPr defTabSz="914016">
              <a:lnSpc>
                <a:spcPct val="120000"/>
              </a:lnSpc>
              <a:defRPr/>
            </a:pPr>
            <a:endParaRPr lang="en-US" sz="1600">
              <a:solidFill>
                <a:srgbClr val="000000"/>
              </a:solidFill>
              <a:latin typeface="Segoe UI"/>
              <a:ea typeface="Helvetica Neue"/>
              <a:cs typeface="Helvetica Neue"/>
              <a:sym typeface="Helvetica Neue"/>
            </a:endParaRPr>
          </a:p>
          <a:p>
            <a:pPr defTabSz="914016">
              <a:defRPr/>
            </a:pPr>
            <a:endParaRPr sz="1866">
              <a:solidFill>
                <a:srgbClr val="000000"/>
              </a:solidFill>
              <a:latin typeface="Segoe UI"/>
              <a:ea typeface="Helvetica Neue"/>
              <a:cs typeface="Helvetica Neue"/>
              <a:sym typeface="Helvetica Neue"/>
            </a:endParaRPr>
          </a:p>
          <a:p>
            <a:pPr defTabSz="914016">
              <a:defRPr/>
            </a:pPr>
            <a:endParaRPr sz="1600">
              <a:solidFill>
                <a:srgbClr val="000000"/>
              </a:solidFill>
              <a:latin typeface="Segoe UI"/>
              <a:ea typeface="Helvetica Neue"/>
              <a:cs typeface="Helvetica Neue"/>
              <a:sym typeface="Helvetica Neue"/>
            </a:endParaRPr>
          </a:p>
          <a:p>
            <a:pPr defTabSz="914016">
              <a:defRPr/>
            </a:pPr>
            <a:endParaRPr sz="1866" b="1">
              <a:solidFill>
                <a:srgbClr val="000000"/>
              </a:solidFill>
              <a:latin typeface="Segoe UI"/>
              <a:ea typeface="Helvetica Neue"/>
              <a:cs typeface="Helvetica Neue"/>
              <a:sym typeface="Helvetica Neue"/>
            </a:endParaRPr>
          </a:p>
          <a:p>
            <a:pPr defTabSz="914016">
              <a:defRPr/>
            </a:pPr>
            <a:endParaRPr sz="1866">
              <a:solidFill>
                <a:srgbClr val="000000"/>
              </a:solidFill>
              <a:latin typeface="Segoe UI"/>
              <a:ea typeface="Helvetica Neue"/>
              <a:cs typeface="Helvetica Neue"/>
              <a:sym typeface="Helvetica Neue"/>
            </a:endParaRPr>
          </a:p>
          <a:p>
            <a:pPr defTabSz="914016">
              <a:defRPr/>
            </a:pPr>
            <a:endParaRPr sz="2132" b="1">
              <a:solidFill>
                <a:srgbClr val="000000"/>
              </a:solidFill>
              <a:latin typeface="Segoe UI"/>
              <a:ea typeface="Helvetica Neue"/>
              <a:cs typeface="Helvetica Neue"/>
              <a:sym typeface="Helvetica Neue"/>
            </a:endParaRPr>
          </a:p>
          <a:p>
            <a:pPr defTabSz="914016">
              <a:defRPr/>
            </a:pPr>
            <a:endParaRPr sz="1866">
              <a:solidFill>
                <a:srgbClr val="000000"/>
              </a:solidFill>
              <a:latin typeface="Segoe UI"/>
              <a:ea typeface="Helvetica Neue"/>
              <a:cs typeface="Helvetica Neue"/>
              <a:sym typeface="Helvetica Neue"/>
            </a:endParaRPr>
          </a:p>
        </p:txBody>
      </p:sp>
      <p:sp>
        <p:nvSpPr>
          <p:cNvPr id="2616" name="Google Shape;2616;p413">
            <a:extLst>
              <a:ext uri="{C183D7F6-B498-43B3-948B-1728B52AA6E4}">
                <adec:decorative xmlns:adec="http://schemas.microsoft.com/office/drawing/2017/decorative" val="1"/>
              </a:ext>
            </a:extLst>
          </p:cNvPr>
          <p:cNvSpPr/>
          <p:nvPr/>
        </p:nvSpPr>
        <p:spPr>
          <a:xfrm>
            <a:off x="6129467" y="1868"/>
            <a:ext cx="6059082" cy="6854455"/>
          </a:xfrm>
          <a:prstGeom prst="rect">
            <a:avLst/>
          </a:prstGeom>
          <a:solidFill>
            <a:srgbClr val="0078D3"/>
          </a:solidFill>
          <a:ln>
            <a:noFill/>
          </a:ln>
        </p:spPr>
        <p:txBody>
          <a:bodyPr spcFirstLastPara="1" wrap="square" lIns="182782" tIns="146225" rIns="182782" bIns="146225" anchor="t" anchorCtr="0">
            <a:noAutofit/>
          </a:bodyPr>
          <a:lstStyle/>
          <a:p>
            <a:pPr defTabSz="914016">
              <a:buSzPts val="1500"/>
              <a:defRPr/>
            </a:pPr>
            <a:endParaRPr sz="2000">
              <a:solidFill>
                <a:srgbClr val="FFFFFF"/>
              </a:solidFill>
              <a:latin typeface="Helvetica Neue"/>
              <a:ea typeface="Helvetica Neue"/>
              <a:cs typeface="Helvetica Neue"/>
              <a:sym typeface="Helvetica Neue"/>
            </a:endParaRPr>
          </a:p>
        </p:txBody>
      </p:sp>
      <p:pic>
        <p:nvPicPr>
          <p:cNvPr id="2617" name="Google Shape;2617;p413">
            <a:extLst>
              <a:ext uri="{C183D7F6-B498-43B3-948B-1728B52AA6E4}">
                <adec:decorative xmlns:adec="http://schemas.microsoft.com/office/drawing/2017/decorative" val="1"/>
              </a:ext>
            </a:extLst>
          </p:cNvPr>
          <p:cNvPicPr preferRelativeResize="0"/>
          <p:nvPr/>
        </p:nvPicPr>
        <p:blipFill rotWithShape="1">
          <a:blip r:embed="rId3">
            <a:alphaModFix/>
          </a:blip>
          <a:srcRect l="14544" t="14969" r="22629" b="6898"/>
          <a:stretch/>
        </p:blipFill>
        <p:spPr>
          <a:xfrm>
            <a:off x="6128992" y="974"/>
            <a:ext cx="6059082" cy="6856055"/>
          </a:xfrm>
          <a:prstGeom prst="rect">
            <a:avLst/>
          </a:prstGeom>
          <a:noFill/>
          <a:ln>
            <a:noFill/>
          </a:ln>
        </p:spPr>
      </p:pic>
      <p:pic>
        <p:nvPicPr>
          <p:cNvPr id="2618" name="Google Shape;2618;p413">
            <a:extLst>
              <a:ext uri="{C183D7F6-B498-43B3-948B-1728B52AA6E4}">
                <adec:decorative xmlns:adec="http://schemas.microsoft.com/office/drawing/2017/decorative" val="1"/>
              </a:ext>
            </a:extLst>
          </p:cNvPr>
          <p:cNvPicPr preferRelativeResize="0"/>
          <p:nvPr/>
        </p:nvPicPr>
        <p:blipFill rotWithShape="1">
          <a:blip r:embed="rId4">
            <a:alphaModFix/>
          </a:blip>
          <a:srcRect r="23983"/>
          <a:stretch/>
        </p:blipFill>
        <p:spPr>
          <a:xfrm>
            <a:off x="6917735" y="571213"/>
            <a:ext cx="5272539" cy="5650997"/>
          </a:xfrm>
          <a:prstGeom prst="rect">
            <a:avLst/>
          </a:prstGeom>
          <a:noFill/>
          <a:ln>
            <a:noFill/>
          </a:ln>
        </p:spPr>
      </p:pic>
    </p:spTree>
    <p:extLst>
      <p:ext uri="{BB962C8B-B14F-4D97-AF65-F5344CB8AC3E}">
        <p14:creationId xmlns:p14="http://schemas.microsoft.com/office/powerpoint/2010/main" val="30329817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826"/>
        <p:cNvGrpSpPr/>
        <p:nvPr/>
      </p:nvGrpSpPr>
      <p:grpSpPr>
        <a:xfrm>
          <a:off x="0" y="0"/>
          <a:ext cx="0" cy="0"/>
          <a:chOff x="0" y="0"/>
          <a:chExt cx="0" cy="0"/>
        </a:xfrm>
      </p:grpSpPr>
      <p:sp>
        <p:nvSpPr>
          <p:cNvPr id="17" name="Google Shape;2619;p413">
            <a:extLst>
              <a:ext uri="{FF2B5EF4-FFF2-40B4-BE49-F238E27FC236}">
                <a16:creationId xmlns:a16="http://schemas.microsoft.com/office/drawing/2014/main" id="{DBCA01F1-DD10-4626-A8C6-A86106FE0CF0}"/>
              </a:ext>
            </a:extLst>
          </p:cNvPr>
          <p:cNvSpPr txBox="1">
            <a:spLocks/>
          </p:cNvSpPr>
          <p:nvPr/>
        </p:nvSpPr>
        <p:spPr>
          <a:xfrm>
            <a:off x="557597" y="469642"/>
            <a:ext cx="11414284" cy="975242"/>
          </a:xfrm>
          <a:prstGeom prst="rect">
            <a:avLst/>
          </a:prstGeom>
        </p:spPr>
        <p:txBody>
          <a:bodyPr spcFirstLastPara="1" vert="horz" wrap="square" lIns="19063" tIns="19063" rIns="19063" bIns="19063" rtlCol="0" anchor="ctr" anchorCtr="0">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529" spc="-147">
                <a:solidFill>
                  <a:schemeClr val="tx2"/>
                </a:solidFill>
              </a:rPr>
              <a:t>Code Scanning - Community of top security experts - GitHub</a:t>
            </a:r>
            <a:br>
              <a:rPr lang="en-US" spc="-98">
                <a:solidFill>
                  <a:srgbClr val="000000"/>
                </a:solidFill>
              </a:rPr>
            </a:br>
            <a:r>
              <a:rPr lang="en-US" sz="2400" spc="-147">
                <a:solidFill>
                  <a:schemeClr val="tx2"/>
                </a:solidFill>
                <a:latin typeface="Segoe UI"/>
                <a:cs typeface="+mn-cs"/>
              </a:rPr>
              <a:t>Shared security expertise empowers any software organization immediately</a:t>
            </a:r>
          </a:p>
        </p:txBody>
      </p:sp>
      <p:sp>
        <p:nvSpPr>
          <p:cNvPr id="2836" name="Google Shape;2836;p458"/>
          <p:cNvSpPr txBox="1"/>
          <p:nvPr/>
        </p:nvSpPr>
        <p:spPr>
          <a:xfrm>
            <a:off x="8626032" y="5238571"/>
            <a:ext cx="3345851" cy="1490378"/>
          </a:xfrm>
          <a:prstGeom prst="rect">
            <a:avLst/>
          </a:prstGeom>
          <a:noFill/>
          <a:ln w="19050" cap="flat" cmpd="sng">
            <a:solidFill>
              <a:srgbClr val="2D5BC3"/>
            </a:solidFill>
            <a:prstDash val="solid"/>
            <a:round/>
            <a:headEnd type="none" w="sm" len="sm"/>
            <a:tailEnd type="none" w="sm" len="sm"/>
          </a:ln>
        </p:spPr>
        <p:txBody>
          <a:bodyPr spcFirstLastPara="1" wrap="square" lIns="121865" tIns="121865" rIns="121865" bIns="121865" anchor="t" anchorCtr="0">
            <a:noAutofit/>
          </a:bodyPr>
          <a:lstStyle/>
          <a:p>
            <a:r>
              <a:rPr lang="en" sz="1600">
                <a:latin typeface="Helvetica Neue Light"/>
                <a:ea typeface="Helvetica Neue Light"/>
                <a:cs typeface="Helvetica Neue Light"/>
                <a:sym typeface="Helvetica Neue Light"/>
              </a:rPr>
              <a:t>Thousands of analyses created by GitHub’s team of security researchers and language experts, in collaboration with GitHub’s customers.</a:t>
            </a:r>
            <a:endParaRPr sz="1600">
              <a:latin typeface="Helvetica Neue Light"/>
              <a:ea typeface="Helvetica Neue Light"/>
              <a:cs typeface="Helvetica Neue Light"/>
              <a:sym typeface="Helvetica Neue Light"/>
            </a:endParaRPr>
          </a:p>
        </p:txBody>
      </p:sp>
      <p:sp>
        <p:nvSpPr>
          <p:cNvPr id="2835" name="Google Shape;2835;p458">
            <a:extLst>
              <a:ext uri="{C183D7F6-B498-43B3-948B-1728B52AA6E4}">
                <adec:decorative xmlns:adec="http://schemas.microsoft.com/office/drawing/2017/decorative" val="0"/>
              </a:ext>
            </a:extLst>
          </p:cNvPr>
          <p:cNvSpPr txBox="1"/>
          <p:nvPr/>
        </p:nvSpPr>
        <p:spPr>
          <a:xfrm>
            <a:off x="8626032" y="3551149"/>
            <a:ext cx="3345851" cy="1490378"/>
          </a:xfrm>
          <a:prstGeom prst="rect">
            <a:avLst/>
          </a:prstGeom>
          <a:noFill/>
          <a:ln w="19050" cap="flat" cmpd="sng">
            <a:solidFill>
              <a:srgbClr val="6284D2"/>
            </a:solidFill>
            <a:prstDash val="solid"/>
            <a:round/>
            <a:headEnd type="none" w="sm" len="sm"/>
            <a:tailEnd type="none" w="sm" len="sm"/>
          </a:ln>
        </p:spPr>
        <p:txBody>
          <a:bodyPr spcFirstLastPara="1" wrap="square" lIns="121865" tIns="121865" rIns="121865" bIns="121865" anchor="t" anchorCtr="0">
            <a:noAutofit/>
          </a:bodyPr>
          <a:lstStyle/>
          <a:p>
            <a:r>
              <a:rPr lang="en" sz="1600">
                <a:latin typeface="Helvetica Neue Light"/>
                <a:ea typeface="Helvetica Neue Light"/>
                <a:cs typeface="Helvetica Neue Light"/>
                <a:sym typeface="Helvetica Neue Light"/>
              </a:rPr>
              <a:t>Created by a vast community of leading security researchers at </a:t>
            </a:r>
            <a:r>
              <a:rPr lang="en" sz="1600" b="1">
                <a:latin typeface="Helvetica Neue Light"/>
                <a:ea typeface="Helvetica Neue Light"/>
                <a:cs typeface="Helvetica Neue Light"/>
                <a:sym typeface="Helvetica Neue Light"/>
                <a:hlinkClick r:id="rId3"/>
              </a:rPr>
              <a:t>Microsoft</a:t>
            </a:r>
            <a:r>
              <a:rPr lang="en" sz="1600">
                <a:latin typeface="Helvetica Neue Light"/>
                <a:ea typeface="Helvetica Neue Light"/>
                <a:cs typeface="Helvetica Neue Light"/>
                <a:sym typeface="Helvetica Neue Light"/>
              </a:rPr>
              <a:t>, Google, Uber and others. Regular additions for new classes of vulnerabilities. </a:t>
            </a:r>
            <a:endParaRPr sz="1600">
              <a:latin typeface="Helvetica Neue Light"/>
              <a:ea typeface="Helvetica Neue Light"/>
              <a:cs typeface="Helvetica Neue Light"/>
              <a:sym typeface="Helvetica Neue Light"/>
            </a:endParaRPr>
          </a:p>
        </p:txBody>
      </p:sp>
      <p:sp>
        <p:nvSpPr>
          <p:cNvPr id="2834" name="Google Shape;2834;p458">
            <a:extLst>
              <a:ext uri="{C183D7F6-B498-43B3-948B-1728B52AA6E4}">
                <adec:decorative xmlns:adec="http://schemas.microsoft.com/office/drawing/2017/decorative" val="0"/>
              </a:ext>
            </a:extLst>
          </p:cNvPr>
          <p:cNvSpPr txBox="1"/>
          <p:nvPr/>
        </p:nvSpPr>
        <p:spPr>
          <a:xfrm>
            <a:off x="8626032" y="1863728"/>
            <a:ext cx="3345851" cy="1490378"/>
          </a:xfrm>
          <a:prstGeom prst="rect">
            <a:avLst/>
          </a:prstGeom>
          <a:noFill/>
          <a:ln w="19050" cap="flat" cmpd="sng">
            <a:solidFill>
              <a:srgbClr val="96ADE1"/>
            </a:solidFill>
            <a:prstDash val="solid"/>
            <a:round/>
            <a:headEnd type="none" w="sm" len="sm"/>
            <a:tailEnd type="none" w="sm" len="sm"/>
          </a:ln>
        </p:spPr>
        <p:txBody>
          <a:bodyPr spcFirstLastPara="1" wrap="square" lIns="121865" tIns="121865" rIns="121865" bIns="121865" anchor="t" anchorCtr="0">
            <a:noAutofit/>
          </a:bodyPr>
          <a:lstStyle/>
          <a:p>
            <a:r>
              <a:rPr lang="en" sz="1600">
                <a:latin typeface="Helvetica Neue Light"/>
                <a:ea typeface="Helvetica Neue Light"/>
                <a:cs typeface="Helvetica Neue Light"/>
                <a:sym typeface="Helvetica Neue Light"/>
              </a:rPr>
              <a:t>Fast and easy to write with extensive libraries. Based on vulnerabilities discovered internally. Often given back to the community where relevant.</a:t>
            </a:r>
            <a:endParaRPr sz="1600">
              <a:latin typeface="Helvetica Neue Light"/>
              <a:ea typeface="Helvetica Neue Light"/>
              <a:cs typeface="Helvetica Neue Light"/>
              <a:sym typeface="Helvetica Neue Light"/>
            </a:endParaRPr>
          </a:p>
        </p:txBody>
      </p:sp>
      <p:sp>
        <p:nvSpPr>
          <p:cNvPr id="2828" name="Google Shape;2828;p458">
            <a:extLst>
              <a:ext uri="{C183D7F6-B498-43B3-948B-1728B52AA6E4}">
                <adec:decorative xmlns:adec="http://schemas.microsoft.com/office/drawing/2017/decorative" val="1"/>
              </a:ext>
            </a:extLst>
          </p:cNvPr>
          <p:cNvSpPr/>
          <p:nvPr/>
        </p:nvSpPr>
        <p:spPr>
          <a:xfrm rot="10800000">
            <a:off x="1731" y="2834420"/>
            <a:ext cx="8082107" cy="8082107"/>
          </a:xfrm>
          <a:prstGeom prst="pie">
            <a:avLst>
              <a:gd name="adj1" fmla="val 0"/>
              <a:gd name="adj2" fmla="val 10803406"/>
            </a:avLst>
          </a:prstGeom>
          <a:solidFill>
            <a:srgbClr val="96ADE1"/>
          </a:solidFill>
          <a:ln>
            <a:noFill/>
          </a:ln>
        </p:spPr>
        <p:txBody>
          <a:bodyPr spcFirstLastPara="1" wrap="square" lIns="121865" tIns="121865" rIns="121865" bIns="121865" anchor="t" anchorCtr="0">
            <a:noAutofit/>
          </a:bodyPr>
          <a:lstStyle/>
          <a:p>
            <a:r>
              <a:rPr lang="en" sz="2353">
                <a:solidFill>
                  <a:srgbClr val="FFFFFF"/>
                </a:solidFill>
              </a:rPr>
              <a:t>Outd</a:t>
            </a:r>
            <a:endParaRPr sz="2353">
              <a:solidFill>
                <a:srgbClr val="FFFFFF"/>
              </a:solidFill>
            </a:endParaRPr>
          </a:p>
        </p:txBody>
      </p:sp>
      <p:sp>
        <p:nvSpPr>
          <p:cNvPr id="2829" name="Google Shape;2829;p458">
            <a:extLst>
              <a:ext uri="{C183D7F6-B498-43B3-948B-1728B52AA6E4}">
                <adec:decorative xmlns:adec="http://schemas.microsoft.com/office/drawing/2017/decorative" val="1"/>
              </a:ext>
            </a:extLst>
          </p:cNvPr>
          <p:cNvSpPr/>
          <p:nvPr/>
        </p:nvSpPr>
        <p:spPr>
          <a:xfrm rot="10800000">
            <a:off x="443805" y="3374895"/>
            <a:ext cx="7197957" cy="7074794"/>
          </a:xfrm>
          <a:prstGeom prst="pie">
            <a:avLst>
              <a:gd name="adj1" fmla="val 44552"/>
              <a:gd name="adj2" fmla="val 10803406"/>
            </a:avLst>
          </a:prstGeom>
          <a:solidFill>
            <a:srgbClr val="6284D2"/>
          </a:solidFill>
          <a:ln>
            <a:noFill/>
          </a:ln>
        </p:spPr>
        <p:txBody>
          <a:bodyPr spcFirstLastPara="1" wrap="square" lIns="121865" tIns="121865" rIns="121865" bIns="121865" anchor="t" anchorCtr="0">
            <a:noAutofit/>
          </a:bodyPr>
          <a:lstStyle/>
          <a:p>
            <a:endParaRPr sz="2353">
              <a:solidFill>
                <a:srgbClr val="FFFFFF"/>
              </a:solidFill>
            </a:endParaRPr>
          </a:p>
        </p:txBody>
      </p:sp>
      <p:sp>
        <p:nvSpPr>
          <p:cNvPr id="2830" name="Google Shape;2830;p458">
            <a:extLst>
              <a:ext uri="{C183D7F6-B498-43B3-948B-1728B52AA6E4}">
                <adec:decorative xmlns:adec="http://schemas.microsoft.com/office/drawing/2017/decorative" val="1"/>
              </a:ext>
            </a:extLst>
          </p:cNvPr>
          <p:cNvSpPr/>
          <p:nvPr/>
        </p:nvSpPr>
        <p:spPr>
          <a:xfrm rot="10800000">
            <a:off x="1115848" y="3921360"/>
            <a:ext cx="5898326" cy="5899126"/>
          </a:xfrm>
          <a:prstGeom prst="pie">
            <a:avLst>
              <a:gd name="adj1" fmla="val 0"/>
              <a:gd name="adj2" fmla="val 10803406"/>
            </a:avLst>
          </a:prstGeom>
          <a:solidFill>
            <a:srgbClr val="2D5BC3"/>
          </a:solidFill>
          <a:ln>
            <a:noFill/>
          </a:ln>
        </p:spPr>
        <p:txBody>
          <a:bodyPr spcFirstLastPara="1" wrap="square" lIns="121865" tIns="121865" rIns="121865" bIns="121865" anchor="t" anchorCtr="0">
            <a:noAutofit/>
          </a:bodyPr>
          <a:lstStyle/>
          <a:p>
            <a:endParaRPr sz="2353">
              <a:solidFill>
                <a:srgbClr val="FFFFFF"/>
              </a:solidFill>
            </a:endParaRPr>
          </a:p>
        </p:txBody>
      </p:sp>
      <p:cxnSp>
        <p:nvCxnSpPr>
          <p:cNvPr id="2837" name="Google Shape;2837;p458">
            <a:extLst>
              <a:ext uri="{C183D7F6-B498-43B3-948B-1728B52AA6E4}">
                <adec:decorative xmlns:adec="http://schemas.microsoft.com/office/drawing/2017/decorative" val="1"/>
              </a:ext>
            </a:extLst>
          </p:cNvPr>
          <p:cNvCxnSpPr>
            <a:endCxn id="2835" idx="1"/>
          </p:cNvCxnSpPr>
          <p:nvPr/>
        </p:nvCxnSpPr>
        <p:spPr>
          <a:xfrm>
            <a:off x="6406262" y="4287540"/>
            <a:ext cx="2219770" cy="8798"/>
          </a:xfrm>
          <a:prstGeom prst="straightConnector1">
            <a:avLst/>
          </a:prstGeom>
          <a:noFill/>
          <a:ln w="19050" cap="flat" cmpd="sng">
            <a:solidFill>
              <a:srgbClr val="6284D2"/>
            </a:solidFill>
            <a:prstDash val="solid"/>
            <a:round/>
            <a:headEnd type="none" w="med" len="med"/>
            <a:tailEnd type="none" w="med" len="med"/>
          </a:ln>
        </p:spPr>
      </p:cxnSp>
      <p:cxnSp>
        <p:nvCxnSpPr>
          <p:cNvPr id="2838" name="Google Shape;2838;p458">
            <a:extLst>
              <a:ext uri="{C183D7F6-B498-43B3-948B-1728B52AA6E4}">
                <adec:decorative xmlns:adec="http://schemas.microsoft.com/office/drawing/2017/decorative" val="1"/>
              </a:ext>
            </a:extLst>
          </p:cNvPr>
          <p:cNvCxnSpPr>
            <a:endCxn id="2836" idx="1"/>
          </p:cNvCxnSpPr>
          <p:nvPr/>
        </p:nvCxnSpPr>
        <p:spPr>
          <a:xfrm rot="10800000" flipH="1">
            <a:off x="6849335" y="5983760"/>
            <a:ext cx="1776696" cy="12396"/>
          </a:xfrm>
          <a:prstGeom prst="straightConnector1">
            <a:avLst/>
          </a:prstGeom>
          <a:noFill/>
          <a:ln w="19050" cap="flat" cmpd="sng">
            <a:solidFill>
              <a:srgbClr val="2D5BC3"/>
            </a:solidFill>
            <a:prstDash val="solid"/>
            <a:round/>
            <a:headEnd type="none" w="med" len="med"/>
            <a:tailEnd type="none" w="med" len="med"/>
          </a:ln>
        </p:spPr>
      </p:cxnSp>
      <p:cxnSp>
        <p:nvCxnSpPr>
          <p:cNvPr id="2839" name="Google Shape;2839;p458">
            <a:extLst>
              <a:ext uri="{C183D7F6-B498-43B3-948B-1728B52AA6E4}">
                <adec:decorative xmlns:adec="http://schemas.microsoft.com/office/drawing/2017/decorative" val="1"/>
              </a:ext>
            </a:extLst>
          </p:cNvPr>
          <p:cNvCxnSpPr>
            <a:stCxn id="2834" idx="1"/>
            <a:endCxn id="2828" idx="1"/>
          </p:cNvCxnSpPr>
          <p:nvPr/>
        </p:nvCxnSpPr>
        <p:spPr>
          <a:xfrm rot="10800000" flipV="1">
            <a:off x="4042785" y="2608916"/>
            <a:ext cx="4583248" cy="225502"/>
          </a:xfrm>
          <a:prstGeom prst="bentConnector2">
            <a:avLst/>
          </a:prstGeom>
          <a:noFill/>
          <a:ln w="19050" cap="flat" cmpd="sng">
            <a:solidFill>
              <a:srgbClr val="96ADE1"/>
            </a:solidFill>
            <a:prstDash val="solid"/>
            <a:round/>
            <a:headEnd type="none" w="med" len="med"/>
            <a:tailEnd type="none" w="med" len="med"/>
          </a:ln>
        </p:spPr>
      </p:cxnSp>
      <p:sp>
        <p:nvSpPr>
          <p:cNvPr id="2840" name="Google Shape;2840;p458">
            <a:extLst>
              <a:ext uri="{C183D7F6-B498-43B3-948B-1728B52AA6E4}">
                <adec:decorative xmlns:adec="http://schemas.microsoft.com/office/drawing/2017/decorative" val="1"/>
              </a:ext>
            </a:extLst>
          </p:cNvPr>
          <p:cNvSpPr txBox="1"/>
          <p:nvPr/>
        </p:nvSpPr>
        <p:spPr>
          <a:xfrm>
            <a:off x="2489374" y="4704006"/>
            <a:ext cx="1776696" cy="1569555"/>
          </a:xfrm>
          <a:prstGeom prst="rect">
            <a:avLst/>
          </a:prstGeom>
          <a:noFill/>
          <a:ln>
            <a:noFill/>
          </a:ln>
        </p:spPr>
        <p:txBody>
          <a:bodyPr spcFirstLastPara="1" wrap="square" lIns="121865" tIns="121865" rIns="121865" bIns="121865" anchor="t" anchorCtr="0">
            <a:noAutofit/>
          </a:bodyPr>
          <a:lstStyle/>
          <a:p>
            <a:pPr algn="ctr"/>
            <a:r>
              <a:rPr lang="en" sz="1067">
                <a:solidFill>
                  <a:srgbClr val="FFFFFF"/>
                </a:solidFill>
              </a:rPr>
              <a:t>Security &amp; Vulnerabilities</a:t>
            </a:r>
            <a:endParaRPr sz="1067">
              <a:solidFill>
                <a:srgbClr val="FFFFFF"/>
              </a:solidFill>
            </a:endParaRPr>
          </a:p>
          <a:p>
            <a:pPr algn="ctr"/>
            <a:r>
              <a:rPr lang="en" sz="1067">
                <a:solidFill>
                  <a:srgbClr val="FFFFFF"/>
                </a:solidFill>
              </a:rPr>
              <a:t>CWEs</a:t>
            </a:r>
            <a:endParaRPr sz="1067">
              <a:solidFill>
                <a:srgbClr val="FFFFFF"/>
              </a:solidFill>
            </a:endParaRPr>
          </a:p>
          <a:p>
            <a:pPr algn="ctr">
              <a:buClr>
                <a:schemeClr val="dk1"/>
              </a:buClr>
              <a:buSzPts val="1100"/>
            </a:pPr>
            <a:r>
              <a:rPr lang="en" sz="1067">
                <a:solidFill>
                  <a:srgbClr val="FFFFFF"/>
                </a:solidFill>
              </a:rPr>
              <a:t>OWASP Top 10</a:t>
            </a:r>
            <a:endParaRPr sz="1067">
              <a:solidFill>
                <a:srgbClr val="FFFFFF"/>
              </a:solidFill>
            </a:endParaRPr>
          </a:p>
          <a:p>
            <a:pPr algn="ctr"/>
            <a:r>
              <a:rPr lang="en" sz="1067">
                <a:solidFill>
                  <a:srgbClr val="FFFFFF"/>
                </a:solidFill>
              </a:rPr>
              <a:t>SANS 25</a:t>
            </a:r>
            <a:endParaRPr sz="1067">
              <a:solidFill>
                <a:srgbClr val="FFFFFF"/>
              </a:solidFill>
            </a:endParaRPr>
          </a:p>
          <a:p>
            <a:pPr algn="ctr"/>
            <a:r>
              <a:rPr lang="en" sz="1067">
                <a:solidFill>
                  <a:srgbClr val="FFFFFF"/>
                </a:solidFill>
              </a:rPr>
              <a:t>Language best practices</a:t>
            </a:r>
            <a:endParaRPr sz="1067">
              <a:solidFill>
                <a:srgbClr val="FFFFFF"/>
              </a:solidFill>
            </a:endParaRPr>
          </a:p>
          <a:p>
            <a:pPr algn="ctr">
              <a:buClr>
                <a:schemeClr val="dk1"/>
              </a:buClr>
              <a:buSzPts val="1100"/>
            </a:pPr>
            <a:r>
              <a:rPr lang="en" sz="1067">
                <a:solidFill>
                  <a:srgbClr val="FFFFFF"/>
                </a:solidFill>
              </a:rPr>
              <a:t>Correctness </a:t>
            </a:r>
            <a:endParaRPr sz="1067">
              <a:solidFill>
                <a:srgbClr val="FFFFFF"/>
              </a:solidFill>
            </a:endParaRPr>
          </a:p>
          <a:p>
            <a:pPr>
              <a:buClr>
                <a:schemeClr val="dk1"/>
              </a:buClr>
              <a:buSzPts val="1100"/>
            </a:pPr>
            <a:endParaRPr sz="1067">
              <a:solidFill>
                <a:srgbClr val="FFFFFF"/>
              </a:solidFill>
            </a:endParaRPr>
          </a:p>
          <a:p>
            <a:endParaRPr sz="1067">
              <a:solidFill>
                <a:srgbClr val="FFFFFF"/>
              </a:solidFill>
            </a:endParaRPr>
          </a:p>
          <a:p>
            <a:endParaRPr sz="1067">
              <a:solidFill>
                <a:srgbClr val="FFFFFF"/>
              </a:solidFill>
            </a:endParaRPr>
          </a:p>
        </p:txBody>
      </p:sp>
      <p:sp>
        <p:nvSpPr>
          <p:cNvPr id="2841" name="Google Shape;2841;p458">
            <a:extLst>
              <a:ext uri="{C183D7F6-B498-43B3-948B-1728B52AA6E4}">
                <adec:decorative xmlns:adec="http://schemas.microsoft.com/office/drawing/2017/decorative" val="1"/>
              </a:ext>
            </a:extLst>
          </p:cNvPr>
          <p:cNvSpPr txBox="1"/>
          <p:nvPr/>
        </p:nvSpPr>
        <p:spPr>
          <a:xfrm>
            <a:off x="4362559" y="4704006"/>
            <a:ext cx="1233650" cy="1203659"/>
          </a:xfrm>
          <a:prstGeom prst="rect">
            <a:avLst/>
          </a:prstGeom>
          <a:noFill/>
          <a:ln>
            <a:noFill/>
          </a:ln>
        </p:spPr>
        <p:txBody>
          <a:bodyPr spcFirstLastPara="1" wrap="square" lIns="121865" tIns="121865" rIns="121865" bIns="121865" anchor="t" anchorCtr="0">
            <a:noAutofit/>
          </a:bodyPr>
          <a:lstStyle/>
          <a:p>
            <a:pPr algn="ctr"/>
            <a:r>
              <a:rPr lang="en" sz="1067">
                <a:solidFill>
                  <a:srgbClr val="FFFFFF"/>
                </a:solidFill>
              </a:rPr>
              <a:t>Non-attributable</a:t>
            </a:r>
            <a:endParaRPr sz="1067">
              <a:solidFill>
                <a:srgbClr val="FFFFFF"/>
              </a:solidFill>
            </a:endParaRPr>
          </a:p>
          <a:p>
            <a:pPr algn="ctr"/>
            <a:r>
              <a:rPr lang="en" sz="1067">
                <a:solidFill>
                  <a:srgbClr val="FFFFFF"/>
                </a:solidFill>
              </a:rPr>
              <a:t>Readability</a:t>
            </a:r>
            <a:endParaRPr sz="1067">
              <a:solidFill>
                <a:srgbClr val="FFFFFF"/>
              </a:solidFill>
            </a:endParaRPr>
          </a:p>
          <a:p>
            <a:pPr algn="ctr"/>
            <a:r>
              <a:rPr lang="en" sz="1067">
                <a:solidFill>
                  <a:srgbClr val="FFFFFF"/>
                </a:solidFill>
              </a:rPr>
              <a:t>Reliability</a:t>
            </a:r>
            <a:endParaRPr sz="1067">
              <a:solidFill>
                <a:srgbClr val="FFFFFF"/>
              </a:solidFill>
            </a:endParaRPr>
          </a:p>
          <a:p>
            <a:pPr algn="ctr"/>
            <a:r>
              <a:rPr lang="en" sz="1067">
                <a:solidFill>
                  <a:srgbClr val="FFFFFF"/>
                </a:solidFill>
              </a:rPr>
              <a:t>Statistical</a:t>
            </a:r>
            <a:endParaRPr sz="1067">
              <a:solidFill>
                <a:srgbClr val="FFFFFF"/>
              </a:solidFill>
            </a:endParaRPr>
          </a:p>
          <a:p>
            <a:pPr algn="ctr"/>
            <a:r>
              <a:rPr lang="en" sz="1067">
                <a:solidFill>
                  <a:srgbClr val="FFFFFF"/>
                </a:solidFill>
              </a:rPr>
              <a:t>Efficiency</a:t>
            </a:r>
            <a:endParaRPr sz="1067">
              <a:solidFill>
                <a:srgbClr val="FFFFFF"/>
              </a:solidFill>
            </a:endParaRPr>
          </a:p>
          <a:p>
            <a:pPr algn="ctr"/>
            <a:r>
              <a:rPr lang="en" sz="1067">
                <a:solidFill>
                  <a:srgbClr val="FFFFFF"/>
                </a:solidFill>
              </a:rPr>
              <a:t>Maintainability</a:t>
            </a:r>
            <a:endParaRPr sz="1067">
              <a:solidFill>
                <a:srgbClr val="FFFFFF"/>
              </a:solidFill>
            </a:endParaRPr>
          </a:p>
          <a:p>
            <a:endParaRPr sz="1067">
              <a:solidFill>
                <a:srgbClr val="FFFFFF"/>
              </a:solidFill>
            </a:endParaRPr>
          </a:p>
          <a:p>
            <a:endParaRPr sz="1067">
              <a:solidFill>
                <a:srgbClr val="FFFFFF"/>
              </a:solidFill>
            </a:endParaRPr>
          </a:p>
        </p:txBody>
      </p:sp>
      <p:sp>
        <p:nvSpPr>
          <p:cNvPr id="2833" name="Google Shape;2833;p458">
            <a:extLst>
              <a:ext uri="{C183D7F6-B498-43B3-948B-1728B52AA6E4}">
                <adec:decorative xmlns:adec="http://schemas.microsoft.com/office/drawing/2017/decorative" val="0"/>
              </a:ext>
            </a:extLst>
          </p:cNvPr>
          <p:cNvSpPr txBox="1"/>
          <p:nvPr/>
        </p:nvSpPr>
        <p:spPr>
          <a:xfrm>
            <a:off x="2627817" y="5968842"/>
            <a:ext cx="2874385" cy="509455"/>
          </a:xfrm>
          <a:prstGeom prst="rect">
            <a:avLst/>
          </a:prstGeom>
          <a:noFill/>
          <a:ln>
            <a:noFill/>
          </a:ln>
        </p:spPr>
        <p:txBody>
          <a:bodyPr spcFirstLastPara="1" wrap="square" lIns="121865" tIns="121865" rIns="121865" bIns="121865" anchor="ctr" anchorCtr="0">
            <a:noAutofit/>
          </a:bodyPr>
          <a:lstStyle/>
          <a:p>
            <a:pPr algn="ctr"/>
            <a:r>
              <a:rPr lang="en" sz="1600">
                <a:solidFill>
                  <a:srgbClr val="FFFFFF"/>
                </a:solidFill>
                <a:latin typeface="Helvetica Neue"/>
                <a:ea typeface="Helvetica Neue"/>
                <a:cs typeface="Helvetica Neue"/>
                <a:sym typeface="Helvetica Neue"/>
              </a:rPr>
              <a:t>GitHub-powered</a:t>
            </a:r>
            <a:endParaRPr sz="1600">
              <a:solidFill>
                <a:srgbClr val="FFFFFF"/>
              </a:solidFill>
              <a:latin typeface="Helvetica Neue"/>
              <a:ea typeface="Helvetica Neue"/>
              <a:cs typeface="Helvetica Neue"/>
              <a:sym typeface="Helvetica Neue"/>
            </a:endParaRPr>
          </a:p>
        </p:txBody>
      </p:sp>
      <p:sp>
        <p:nvSpPr>
          <p:cNvPr id="2832" name="Google Shape;2832;p458">
            <a:extLst>
              <a:ext uri="{C183D7F6-B498-43B3-948B-1728B52AA6E4}">
                <adec:decorative xmlns:adec="http://schemas.microsoft.com/office/drawing/2017/decorative" val="0"/>
              </a:ext>
            </a:extLst>
          </p:cNvPr>
          <p:cNvSpPr txBox="1"/>
          <p:nvPr/>
        </p:nvSpPr>
        <p:spPr>
          <a:xfrm>
            <a:off x="2685967" y="3465392"/>
            <a:ext cx="2874385" cy="509455"/>
          </a:xfrm>
          <a:prstGeom prst="rect">
            <a:avLst/>
          </a:prstGeom>
          <a:noFill/>
          <a:ln>
            <a:noFill/>
          </a:ln>
        </p:spPr>
        <p:txBody>
          <a:bodyPr spcFirstLastPara="1" wrap="square" lIns="121865" tIns="121865" rIns="121865" bIns="121865" anchor="ctr" anchorCtr="0">
            <a:noAutofit/>
          </a:bodyPr>
          <a:lstStyle/>
          <a:p>
            <a:pPr algn="ctr"/>
            <a:r>
              <a:rPr lang="en" sz="1600">
                <a:solidFill>
                  <a:srgbClr val="FFFFFF"/>
                </a:solidFill>
                <a:latin typeface="Helvetica Neue"/>
                <a:ea typeface="Helvetica Neue"/>
                <a:cs typeface="Helvetica Neue"/>
                <a:sym typeface="Helvetica Neue"/>
              </a:rPr>
              <a:t>Community-powered</a:t>
            </a:r>
            <a:endParaRPr sz="1600">
              <a:solidFill>
                <a:srgbClr val="FFFFFF"/>
              </a:solidFill>
              <a:latin typeface="Helvetica Neue"/>
              <a:ea typeface="Helvetica Neue"/>
              <a:cs typeface="Helvetica Neue"/>
              <a:sym typeface="Helvetica Neue"/>
            </a:endParaRPr>
          </a:p>
        </p:txBody>
      </p:sp>
      <p:sp>
        <p:nvSpPr>
          <p:cNvPr id="2831" name="Google Shape;2831;p458">
            <a:extLst>
              <a:ext uri="{C183D7F6-B498-43B3-948B-1728B52AA6E4}">
                <adec:decorative xmlns:adec="http://schemas.microsoft.com/office/drawing/2017/decorative" val="0"/>
              </a:ext>
            </a:extLst>
          </p:cNvPr>
          <p:cNvSpPr txBox="1"/>
          <p:nvPr/>
        </p:nvSpPr>
        <p:spPr>
          <a:xfrm>
            <a:off x="2685967" y="2876543"/>
            <a:ext cx="2874385" cy="509455"/>
          </a:xfrm>
          <a:prstGeom prst="rect">
            <a:avLst/>
          </a:prstGeom>
          <a:noFill/>
          <a:ln>
            <a:noFill/>
          </a:ln>
        </p:spPr>
        <p:txBody>
          <a:bodyPr spcFirstLastPara="1" wrap="square" lIns="121865" tIns="121865" rIns="121865" bIns="121865" anchor="ctr" anchorCtr="0">
            <a:noAutofit/>
          </a:bodyPr>
          <a:lstStyle/>
          <a:p>
            <a:pPr algn="ctr"/>
            <a:r>
              <a:rPr lang="en" sz="1600">
                <a:solidFill>
                  <a:srgbClr val="FFFFFF"/>
                </a:solidFill>
                <a:latin typeface="Helvetica Neue"/>
                <a:ea typeface="Helvetica Neue"/>
                <a:cs typeface="Helvetica Neue"/>
                <a:sym typeface="Helvetica Neue"/>
              </a:rPr>
              <a:t>Custom</a:t>
            </a:r>
            <a:endParaRPr sz="1600">
              <a:solidFill>
                <a:srgbClr val="FFFFFF"/>
              </a:solidFill>
              <a:latin typeface="Helvetica Neue"/>
              <a:ea typeface="Helvetica Neue"/>
              <a:cs typeface="Helvetica Neue"/>
              <a:sym typeface="Helvetica Neue"/>
            </a:endParaRPr>
          </a:p>
        </p:txBody>
      </p:sp>
      <p:sp>
        <p:nvSpPr>
          <p:cNvPr id="3" name="Title 2">
            <a:extLst>
              <a:ext uri="{FF2B5EF4-FFF2-40B4-BE49-F238E27FC236}">
                <a16:creationId xmlns:a16="http://schemas.microsoft.com/office/drawing/2014/main" id="{DFC8D5D4-802A-4154-B1C4-0ADEC766670F}"/>
              </a:ext>
            </a:extLst>
          </p:cNvPr>
          <p:cNvSpPr>
            <a:spLocks noGrp="1"/>
          </p:cNvSpPr>
          <p:nvPr>
            <p:ph type="ctrTitle"/>
          </p:nvPr>
        </p:nvSpPr>
        <p:spPr/>
        <p:txBody>
          <a:bodyPr/>
          <a:lstStyle/>
          <a:p>
            <a:r>
              <a:rPr lang="en-US" sz="1768" spc="-98">
                <a:solidFill>
                  <a:schemeClr val="bg1"/>
                </a:solidFill>
                <a:latin typeface="Segoe UI" panose="020B0502040204020203" pitchFamily="34" charset="0"/>
                <a:cs typeface="+mn-cs"/>
              </a:rPr>
              <a:t>Code Scanning - Community of top security experts</a:t>
            </a:r>
            <a:endParaRPr lang="en-US">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30"/>
                                        </p:tgtEl>
                                        <p:attrNameLst>
                                          <p:attrName>style.visibility</p:attrName>
                                        </p:attrNameLst>
                                      </p:cBhvr>
                                      <p:to>
                                        <p:strVal val="visible"/>
                                      </p:to>
                                    </p:set>
                                    <p:animEffect transition="in" filter="fade">
                                      <p:cBhvr>
                                        <p:cTn id="7" dur="500"/>
                                        <p:tgtEl>
                                          <p:spTgt spid="28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33"/>
                                        </p:tgtEl>
                                        <p:attrNameLst>
                                          <p:attrName>style.visibility</p:attrName>
                                        </p:attrNameLst>
                                      </p:cBhvr>
                                      <p:to>
                                        <p:strVal val="visible"/>
                                      </p:to>
                                    </p:set>
                                    <p:animEffect transition="in" filter="fade">
                                      <p:cBhvr>
                                        <p:cTn id="10" dur="500"/>
                                        <p:tgtEl>
                                          <p:spTgt spid="28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40"/>
                                        </p:tgtEl>
                                        <p:attrNameLst>
                                          <p:attrName>style.visibility</p:attrName>
                                        </p:attrNameLst>
                                      </p:cBhvr>
                                      <p:to>
                                        <p:strVal val="visible"/>
                                      </p:to>
                                    </p:set>
                                    <p:animEffect transition="in" filter="fade">
                                      <p:cBhvr>
                                        <p:cTn id="13" dur="500"/>
                                        <p:tgtEl>
                                          <p:spTgt spid="28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41"/>
                                        </p:tgtEl>
                                        <p:attrNameLst>
                                          <p:attrName>style.visibility</p:attrName>
                                        </p:attrNameLst>
                                      </p:cBhvr>
                                      <p:to>
                                        <p:strVal val="visible"/>
                                      </p:to>
                                    </p:set>
                                    <p:animEffect transition="in" filter="fade">
                                      <p:cBhvr>
                                        <p:cTn id="16" dur="500"/>
                                        <p:tgtEl>
                                          <p:spTgt spid="28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36"/>
                                        </p:tgtEl>
                                        <p:attrNameLst>
                                          <p:attrName>style.visibility</p:attrName>
                                        </p:attrNameLst>
                                      </p:cBhvr>
                                      <p:to>
                                        <p:strVal val="visible"/>
                                      </p:to>
                                    </p:set>
                                    <p:animEffect transition="in" filter="fade">
                                      <p:cBhvr>
                                        <p:cTn id="19" dur="500"/>
                                        <p:tgtEl>
                                          <p:spTgt spid="2836"/>
                                        </p:tgtEl>
                                      </p:cBhvr>
                                    </p:animEffect>
                                  </p:childTnLst>
                                </p:cTn>
                              </p:par>
                              <p:par>
                                <p:cTn id="20" presetID="10" presetClass="entr" presetSubtype="0" fill="hold" nodeType="withEffect">
                                  <p:stCondLst>
                                    <p:cond delay="0"/>
                                  </p:stCondLst>
                                  <p:childTnLst>
                                    <p:set>
                                      <p:cBhvr>
                                        <p:cTn id="21" dur="1" fill="hold">
                                          <p:stCondLst>
                                            <p:cond delay="0"/>
                                          </p:stCondLst>
                                        </p:cTn>
                                        <p:tgtEl>
                                          <p:spTgt spid="2838"/>
                                        </p:tgtEl>
                                        <p:attrNameLst>
                                          <p:attrName>style.visibility</p:attrName>
                                        </p:attrNameLst>
                                      </p:cBhvr>
                                      <p:to>
                                        <p:strVal val="visible"/>
                                      </p:to>
                                    </p:set>
                                    <p:animEffect transition="in" filter="fade">
                                      <p:cBhvr>
                                        <p:cTn id="22" dur="500"/>
                                        <p:tgtEl>
                                          <p:spTgt spid="283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829"/>
                                        </p:tgtEl>
                                        <p:attrNameLst>
                                          <p:attrName>style.visibility</p:attrName>
                                        </p:attrNameLst>
                                      </p:cBhvr>
                                      <p:to>
                                        <p:strVal val="visible"/>
                                      </p:to>
                                    </p:set>
                                    <p:animEffect transition="in" filter="fade">
                                      <p:cBhvr>
                                        <p:cTn id="27" dur="500"/>
                                        <p:tgtEl>
                                          <p:spTgt spid="28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32"/>
                                        </p:tgtEl>
                                        <p:attrNameLst>
                                          <p:attrName>style.visibility</p:attrName>
                                        </p:attrNameLst>
                                      </p:cBhvr>
                                      <p:to>
                                        <p:strVal val="visible"/>
                                      </p:to>
                                    </p:set>
                                    <p:animEffect transition="in" filter="fade">
                                      <p:cBhvr>
                                        <p:cTn id="30" dur="500"/>
                                        <p:tgtEl>
                                          <p:spTgt spid="2832"/>
                                        </p:tgtEl>
                                      </p:cBhvr>
                                    </p:animEffect>
                                  </p:childTnLst>
                                </p:cTn>
                              </p:par>
                              <p:par>
                                <p:cTn id="31" presetID="10" presetClass="entr" presetSubtype="0" fill="hold" nodeType="withEffect">
                                  <p:stCondLst>
                                    <p:cond delay="0"/>
                                  </p:stCondLst>
                                  <p:childTnLst>
                                    <p:set>
                                      <p:cBhvr>
                                        <p:cTn id="32" dur="1" fill="hold">
                                          <p:stCondLst>
                                            <p:cond delay="0"/>
                                          </p:stCondLst>
                                        </p:cTn>
                                        <p:tgtEl>
                                          <p:spTgt spid="2837"/>
                                        </p:tgtEl>
                                        <p:attrNameLst>
                                          <p:attrName>style.visibility</p:attrName>
                                        </p:attrNameLst>
                                      </p:cBhvr>
                                      <p:to>
                                        <p:strVal val="visible"/>
                                      </p:to>
                                    </p:set>
                                    <p:animEffect transition="in" filter="fade">
                                      <p:cBhvr>
                                        <p:cTn id="33" dur="500"/>
                                        <p:tgtEl>
                                          <p:spTgt spid="283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835"/>
                                        </p:tgtEl>
                                        <p:attrNameLst>
                                          <p:attrName>style.visibility</p:attrName>
                                        </p:attrNameLst>
                                      </p:cBhvr>
                                      <p:to>
                                        <p:strVal val="visible"/>
                                      </p:to>
                                    </p:set>
                                    <p:animEffect transition="in" filter="fade">
                                      <p:cBhvr>
                                        <p:cTn id="36" dur="500"/>
                                        <p:tgtEl>
                                          <p:spTgt spid="283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828"/>
                                        </p:tgtEl>
                                        <p:attrNameLst>
                                          <p:attrName>style.visibility</p:attrName>
                                        </p:attrNameLst>
                                      </p:cBhvr>
                                      <p:to>
                                        <p:strVal val="visible"/>
                                      </p:to>
                                    </p:set>
                                    <p:animEffect transition="in" filter="fade">
                                      <p:cBhvr>
                                        <p:cTn id="41" dur="500"/>
                                        <p:tgtEl>
                                          <p:spTgt spid="28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31"/>
                                        </p:tgtEl>
                                        <p:attrNameLst>
                                          <p:attrName>style.visibility</p:attrName>
                                        </p:attrNameLst>
                                      </p:cBhvr>
                                      <p:to>
                                        <p:strVal val="visible"/>
                                      </p:to>
                                    </p:set>
                                    <p:animEffect transition="in" filter="fade">
                                      <p:cBhvr>
                                        <p:cTn id="44" dur="500"/>
                                        <p:tgtEl>
                                          <p:spTgt spid="283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834"/>
                                        </p:tgtEl>
                                        <p:attrNameLst>
                                          <p:attrName>style.visibility</p:attrName>
                                        </p:attrNameLst>
                                      </p:cBhvr>
                                      <p:to>
                                        <p:strVal val="visible"/>
                                      </p:to>
                                    </p:set>
                                    <p:animEffect transition="in" filter="fade">
                                      <p:cBhvr>
                                        <p:cTn id="47" dur="500"/>
                                        <p:tgtEl>
                                          <p:spTgt spid="2834"/>
                                        </p:tgtEl>
                                      </p:cBhvr>
                                    </p:animEffect>
                                  </p:childTnLst>
                                </p:cTn>
                              </p:par>
                              <p:par>
                                <p:cTn id="48" presetID="10" presetClass="entr" presetSubtype="0" fill="hold" nodeType="withEffect">
                                  <p:stCondLst>
                                    <p:cond delay="0"/>
                                  </p:stCondLst>
                                  <p:childTnLst>
                                    <p:set>
                                      <p:cBhvr>
                                        <p:cTn id="49" dur="1" fill="hold">
                                          <p:stCondLst>
                                            <p:cond delay="0"/>
                                          </p:stCondLst>
                                        </p:cTn>
                                        <p:tgtEl>
                                          <p:spTgt spid="2839"/>
                                        </p:tgtEl>
                                        <p:attrNameLst>
                                          <p:attrName>style.visibility</p:attrName>
                                        </p:attrNameLst>
                                      </p:cBhvr>
                                      <p:to>
                                        <p:strVal val="visible"/>
                                      </p:to>
                                    </p:set>
                                    <p:animEffect transition="in" filter="fade">
                                      <p:cBhvr>
                                        <p:cTn id="50" dur="500"/>
                                        <p:tgtEl>
                                          <p:spTgt spid="28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6" grpId="0" animBg="1"/>
      <p:bldP spid="2835" grpId="0" animBg="1"/>
      <p:bldP spid="2834" grpId="0" animBg="1"/>
      <p:bldP spid="2828" grpId="0" animBg="1"/>
      <p:bldP spid="2829" grpId="0" animBg="1"/>
      <p:bldP spid="2830" grpId="0" animBg="1"/>
      <p:bldP spid="2840" grpId="0"/>
      <p:bldP spid="2841" grpId="0"/>
      <p:bldP spid="2833" grpId="0"/>
      <p:bldP spid="2832" grpId="0"/>
      <p:bldP spid="283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53"/>
        <p:cNvGrpSpPr/>
        <p:nvPr/>
      </p:nvGrpSpPr>
      <p:grpSpPr>
        <a:xfrm>
          <a:off x="0" y="0"/>
          <a:ext cx="0" cy="0"/>
          <a:chOff x="0" y="0"/>
          <a:chExt cx="0" cy="0"/>
        </a:xfrm>
      </p:grpSpPr>
      <p:sp>
        <p:nvSpPr>
          <p:cNvPr id="2" name="Title 1">
            <a:extLst>
              <a:ext uri="{FF2B5EF4-FFF2-40B4-BE49-F238E27FC236}">
                <a16:creationId xmlns:a16="http://schemas.microsoft.com/office/drawing/2014/main" id="{E4528E08-2836-415C-8D0F-49B896107F2C}"/>
              </a:ext>
            </a:extLst>
          </p:cNvPr>
          <p:cNvSpPr>
            <a:spLocks noGrp="1"/>
          </p:cNvSpPr>
          <p:nvPr>
            <p:ph type="title"/>
          </p:nvPr>
        </p:nvSpPr>
        <p:spPr>
          <a:xfrm>
            <a:off x="1731" y="305687"/>
            <a:ext cx="12183639" cy="825366"/>
          </a:xfrm>
        </p:spPr>
        <p:txBody>
          <a:bodyPr/>
          <a:lstStyle/>
          <a:p>
            <a:r>
              <a:rPr lang="en-US" sz="3529" b="0">
                <a:solidFill>
                  <a:schemeClr val="tx2"/>
                </a:solidFill>
              </a:rPr>
              <a:t>Shift security left</a:t>
            </a:r>
          </a:p>
        </p:txBody>
      </p:sp>
      <p:sp>
        <p:nvSpPr>
          <p:cNvPr id="4463" name="Google Shape;4463;p816"/>
          <p:cNvSpPr txBox="1"/>
          <p:nvPr/>
        </p:nvSpPr>
        <p:spPr>
          <a:xfrm>
            <a:off x="2999413" y="1286891"/>
            <a:ext cx="6485583" cy="566012"/>
          </a:xfrm>
          <a:prstGeom prst="rect">
            <a:avLst/>
          </a:prstGeom>
          <a:noFill/>
          <a:ln>
            <a:noFill/>
          </a:ln>
        </p:spPr>
        <p:txBody>
          <a:bodyPr spcFirstLastPara="1" wrap="square" lIns="45668" tIns="45668" rIns="45668" bIns="45668" anchor="ctr" anchorCtr="0">
            <a:noAutofit/>
          </a:bodyPr>
          <a:lstStyle/>
          <a:p>
            <a:pPr algn="ctr" defTabSz="913566">
              <a:lnSpc>
                <a:spcPct val="120000"/>
              </a:lnSpc>
              <a:buClr>
                <a:srgbClr val="E1E4E8"/>
              </a:buClr>
              <a:buSzPts val="1100"/>
            </a:pPr>
            <a:r>
              <a:rPr lang="en-US" sz="1467" b="1">
                <a:solidFill>
                  <a:srgbClr val="0078D4"/>
                </a:solidFill>
                <a:latin typeface="Helvetica Neue"/>
                <a:ea typeface="Helvetica Neue"/>
                <a:cs typeface="Helvetica Neue"/>
                <a:sym typeface="Helvetica Neue"/>
              </a:rPr>
              <a:t>Application flaws: #1 attack vector for breaches</a:t>
            </a:r>
            <a:endParaRPr lang="en" sz="1467" b="1">
              <a:solidFill>
                <a:srgbClr val="0078D4"/>
              </a:solidFill>
              <a:latin typeface="Helvetica Neue"/>
              <a:ea typeface="Helvetica Neue"/>
              <a:cs typeface="Helvetica Neue"/>
              <a:sym typeface="Helvetica Neue"/>
            </a:endParaRPr>
          </a:p>
        </p:txBody>
      </p:sp>
      <p:sp>
        <p:nvSpPr>
          <p:cNvPr id="4483" name="Google Shape;4483;p816"/>
          <p:cNvSpPr txBox="1"/>
          <p:nvPr/>
        </p:nvSpPr>
        <p:spPr>
          <a:xfrm>
            <a:off x="2844037" y="1879907"/>
            <a:ext cx="6571155" cy="306988"/>
          </a:xfrm>
          <a:prstGeom prst="rect">
            <a:avLst/>
          </a:prstGeom>
          <a:noFill/>
          <a:ln>
            <a:noFill/>
          </a:ln>
        </p:spPr>
        <p:txBody>
          <a:bodyPr spcFirstLastPara="1" wrap="square" lIns="45668" tIns="45668" rIns="45668" bIns="45668" anchor="ctr" anchorCtr="0">
            <a:noAutofit/>
          </a:bodyPr>
          <a:lstStyle/>
          <a:p>
            <a:pPr algn="ctr" defTabSz="913566">
              <a:lnSpc>
                <a:spcPct val="120000"/>
              </a:lnSpc>
              <a:buClr>
                <a:srgbClr val="E1E4E8"/>
              </a:buClr>
              <a:buSzPts val="1100"/>
            </a:pPr>
            <a:r>
              <a:rPr lang="en-US" sz="1467" b="1">
                <a:solidFill>
                  <a:srgbClr val="0078D4"/>
                </a:solidFill>
                <a:latin typeface="Helvetica Neue"/>
                <a:ea typeface="Helvetica Neue"/>
                <a:cs typeface="Helvetica Neue"/>
                <a:sym typeface="Helvetica Neue"/>
              </a:rPr>
              <a:t>Remediate during development </a:t>
            </a:r>
          </a:p>
        </p:txBody>
      </p:sp>
      <p:sp>
        <p:nvSpPr>
          <p:cNvPr id="4464" name="Google Shape;4464;p816">
            <a:extLst>
              <a:ext uri="{C183D7F6-B498-43B3-948B-1728B52AA6E4}">
                <adec:decorative xmlns:adec="http://schemas.microsoft.com/office/drawing/2017/decorative" val="1"/>
              </a:ext>
            </a:extLst>
          </p:cNvPr>
          <p:cNvSpPr txBox="1"/>
          <p:nvPr/>
        </p:nvSpPr>
        <p:spPr>
          <a:xfrm>
            <a:off x="3816860" y="5370098"/>
            <a:ext cx="754282" cy="152295"/>
          </a:xfrm>
          <a:prstGeom prst="rect">
            <a:avLst/>
          </a:prstGeom>
          <a:noFill/>
          <a:ln>
            <a:noFill/>
          </a:ln>
        </p:spPr>
        <p:txBody>
          <a:bodyPr spcFirstLastPara="1" wrap="square" lIns="0" tIns="0" rIns="0" bIns="0" anchor="t" anchorCtr="0">
            <a:noAutofit/>
          </a:bodyPr>
          <a:lstStyle/>
          <a:p>
            <a:pPr algn="ctr" defTabSz="913566">
              <a:buClr>
                <a:srgbClr val="FFFFFF"/>
              </a:buClr>
              <a:buSzPts val="800"/>
            </a:pPr>
            <a:r>
              <a:rPr lang="en" sz="933">
                <a:solidFill>
                  <a:srgbClr val="000000"/>
                </a:solidFill>
                <a:latin typeface="Helvetica Neue"/>
                <a:ea typeface="Helvetica Neue"/>
                <a:cs typeface="Helvetica Neue"/>
                <a:sym typeface="Helvetica Neue"/>
              </a:rPr>
              <a:t>Development</a:t>
            </a:r>
            <a:endParaRPr sz="933">
              <a:solidFill>
                <a:srgbClr val="000000"/>
              </a:solidFill>
              <a:latin typeface="Helvetica Neue"/>
              <a:ea typeface="Helvetica Neue"/>
              <a:cs typeface="Helvetica Neue"/>
              <a:sym typeface="Helvetica Neue"/>
            </a:endParaRPr>
          </a:p>
        </p:txBody>
      </p:sp>
      <p:sp>
        <p:nvSpPr>
          <p:cNvPr id="4465" name="Google Shape;4465;p816">
            <a:extLst>
              <a:ext uri="{C183D7F6-B498-43B3-948B-1728B52AA6E4}">
                <adec:decorative xmlns:adec="http://schemas.microsoft.com/office/drawing/2017/decorative" val="1"/>
              </a:ext>
            </a:extLst>
          </p:cNvPr>
          <p:cNvSpPr txBox="1"/>
          <p:nvPr/>
        </p:nvSpPr>
        <p:spPr>
          <a:xfrm>
            <a:off x="5071296" y="5370098"/>
            <a:ext cx="288602" cy="152295"/>
          </a:xfrm>
          <a:prstGeom prst="rect">
            <a:avLst/>
          </a:prstGeom>
          <a:noFill/>
          <a:ln>
            <a:noFill/>
          </a:ln>
        </p:spPr>
        <p:txBody>
          <a:bodyPr spcFirstLastPara="1" wrap="square" lIns="0" tIns="0" rIns="0" bIns="0" anchor="t" anchorCtr="0">
            <a:noAutofit/>
          </a:bodyPr>
          <a:lstStyle/>
          <a:p>
            <a:pPr algn="ctr" defTabSz="913566">
              <a:buClr>
                <a:srgbClr val="FFFFFF"/>
              </a:buClr>
              <a:buSzPts val="800"/>
            </a:pPr>
            <a:r>
              <a:rPr lang="en" sz="933">
                <a:solidFill>
                  <a:srgbClr val="000000"/>
                </a:solidFill>
                <a:latin typeface="Helvetica Neue"/>
                <a:ea typeface="Helvetica Neue"/>
                <a:cs typeface="Helvetica Neue"/>
                <a:sym typeface="Helvetica Neue"/>
              </a:rPr>
              <a:t>Build</a:t>
            </a:r>
            <a:endParaRPr sz="933">
              <a:solidFill>
                <a:srgbClr val="000000"/>
              </a:solidFill>
              <a:latin typeface="Helvetica Neue"/>
              <a:ea typeface="Helvetica Neue"/>
              <a:cs typeface="Helvetica Neue"/>
              <a:sym typeface="Helvetica Neue"/>
            </a:endParaRPr>
          </a:p>
        </p:txBody>
      </p:sp>
      <p:sp>
        <p:nvSpPr>
          <p:cNvPr id="4466" name="Google Shape;4466;p816">
            <a:extLst>
              <a:ext uri="{C183D7F6-B498-43B3-948B-1728B52AA6E4}">
                <adec:decorative xmlns:adec="http://schemas.microsoft.com/office/drawing/2017/decorative" val="1"/>
              </a:ext>
            </a:extLst>
          </p:cNvPr>
          <p:cNvSpPr txBox="1"/>
          <p:nvPr/>
        </p:nvSpPr>
        <p:spPr>
          <a:xfrm>
            <a:off x="6025068" y="5370098"/>
            <a:ext cx="457686" cy="152295"/>
          </a:xfrm>
          <a:prstGeom prst="rect">
            <a:avLst/>
          </a:prstGeom>
          <a:noFill/>
          <a:ln>
            <a:noFill/>
          </a:ln>
        </p:spPr>
        <p:txBody>
          <a:bodyPr spcFirstLastPara="1" wrap="square" lIns="0" tIns="0" rIns="0" bIns="0" anchor="t" anchorCtr="0">
            <a:noAutofit/>
          </a:bodyPr>
          <a:lstStyle/>
          <a:p>
            <a:pPr algn="ctr" defTabSz="913566">
              <a:buClr>
                <a:srgbClr val="FFFFFF"/>
              </a:buClr>
              <a:buSzPts val="800"/>
            </a:pPr>
            <a:r>
              <a:rPr lang="en" sz="933">
                <a:solidFill>
                  <a:srgbClr val="000000"/>
                </a:solidFill>
                <a:latin typeface="Helvetica Neue"/>
                <a:ea typeface="Helvetica Neue"/>
                <a:cs typeface="Helvetica Neue"/>
                <a:sym typeface="Helvetica Neue"/>
              </a:rPr>
              <a:t>Test/QA</a:t>
            </a:r>
            <a:endParaRPr sz="933">
              <a:solidFill>
                <a:srgbClr val="000000"/>
              </a:solidFill>
              <a:latin typeface="Helvetica Neue"/>
              <a:ea typeface="Helvetica Neue"/>
              <a:cs typeface="Helvetica Neue"/>
              <a:sym typeface="Helvetica Neue"/>
            </a:endParaRPr>
          </a:p>
        </p:txBody>
      </p:sp>
      <p:sp>
        <p:nvSpPr>
          <p:cNvPr id="4467" name="Google Shape;4467;p816">
            <a:extLst>
              <a:ext uri="{C183D7F6-B498-43B3-948B-1728B52AA6E4}">
                <adec:decorative xmlns:adec="http://schemas.microsoft.com/office/drawing/2017/decorative" val="1"/>
              </a:ext>
            </a:extLst>
          </p:cNvPr>
          <p:cNvSpPr txBox="1"/>
          <p:nvPr/>
        </p:nvSpPr>
        <p:spPr>
          <a:xfrm>
            <a:off x="6946771" y="5370098"/>
            <a:ext cx="613179" cy="152295"/>
          </a:xfrm>
          <a:prstGeom prst="rect">
            <a:avLst/>
          </a:prstGeom>
          <a:noFill/>
          <a:ln>
            <a:noFill/>
          </a:ln>
        </p:spPr>
        <p:txBody>
          <a:bodyPr spcFirstLastPara="1" wrap="square" lIns="0" tIns="0" rIns="0" bIns="0" anchor="t" anchorCtr="0">
            <a:noAutofit/>
          </a:bodyPr>
          <a:lstStyle/>
          <a:p>
            <a:pPr algn="ctr" defTabSz="913566">
              <a:buClr>
                <a:srgbClr val="FFFFFF"/>
              </a:buClr>
              <a:buSzPts val="800"/>
            </a:pPr>
            <a:r>
              <a:rPr lang="en" sz="933">
                <a:solidFill>
                  <a:srgbClr val="000000"/>
                </a:solidFill>
                <a:latin typeface="Helvetica Neue"/>
                <a:ea typeface="Helvetica Neue"/>
                <a:cs typeface="Helvetica Neue"/>
                <a:sym typeface="Helvetica Neue"/>
              </a:rPr>
              <a:t>Production</a:t>
            </a:r>
            <a:endParaRPr sz="933">
              <a:solidFill>
                <a:srgbClr val="000000"/>
              </a:solidFill>
              <a:latin typeface="Helvetica Neue"/>
              <a:ea typeface="Helvetica Neue"/>
              <a:cs typeface="Helvetica Neue"/>
              <a:sym typeface="Helvetica Neue"/>
            </a:endParaRPr>
          </a:p>
        </p:txBody>
      </p:sp>
      <p:sp>
        <p:nvSpPr>
          <p:cNvPr id="4468" name="Google Shape;4468;p816">
            <a:extLst>
              <a:ext uri="{C183D7F6-B498-43B3-948B-1728B52AA6E4}">
                <adec:decorative xmlns:adec="http://schemas.microsoft.com/office/drawing/2017/decorative" val="1"/>
              </a:ext>
            </a:extLst>
          </p:cNvPr>
          <p:cNvSpPr txBox="1"/>
          <p:nvPr/>
        </p:nvSpPr>
        <p:spPr>
          <a:xfrm>
            <a:off x="8066502" y="5370098"/>
            <a:ext cx="408520" cy="152295"/>
          </a:xfrm>
          <a:prstGeom prst="rect">
            <a:avLst/>
          </a:prstGeom>
          <a:noFill/>
          <a:ln>
            <a:noFill/>
          </a:ln>
        </p:spPr>
        <p:txBody>
          <a:bodyPr spcFirstLastPara="1" wrap="square" lIns="0" tIns="0" rIns="0" bIns="0" anchor="t" anchorCtr="0">
            <a:noAutofit/>
          </a:bodyPr>
          <a:lstStyle/>
          <a:p>
            <a:pPr algn="ctr" defTabSz="913566">
              <a:buClr>
                <a:srgbClr val="F1422B"/>
              </a:buClr>
              <a:buSzPts val="800"/>
            </a:pPr>
            <a:r>
              <a:rPr lang="en" sz="933">
                <a:solidFill>
                  <a:srgbClr val="F1422B"/>
                </a:solidFill>
                <a:latin typeface="Helvetica Neue"/>
                <a:ea typeface="Helvetica Neue"/>
                <a:cs typeface="Helvetica Neue"/>
                <a:sym typeface="Helvetica Neue"/>
              </a:rPr>
              <a:t>Breach</a:t>
            </a:r>
            <a:endParaRPr sz="933">
              <a:solidFill>
                <a:srgbClr val="000000"/>
              </a:solidFill>
              <a:latin typeface="Helvetica Neue"/>
              <a:ea typeface="Helvetica Neue"/>
              <a:cs typeface="Helvetica Neue"/>
              <a:sym typeface="Helvetica Neue"/>
            </a:endParaRPr>
          </a:p>
        </p:txBody>
      </p:sp>
      <p:pic>
        <p:nvPicPr>
          <p:cNvPr id="4469" name="Google Shape;4469;p816">
            <a:extLs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3689179" y="2504444"/>
            <a:ext cx="5129512" cy="260304"/>
          </a:xfrm>
          <a:prstGeom prst="rect">
            <a:avLst/>
          </a:prstGeom>
          <a:noFill/>
          <a:ln>
            <a:noFill/>
          </a:ln>
        </p:spPr>
      </p:pic>
      <p:pic>
        <p:nvPicPr>
          <p:cNvPr id="4470" name="Google Shape;4470;p816">
            <a:extLst>
              <a:ext uri="{C183D7F6-B498-43B3-948B-1728B52AA6E4}">
                <adec:decorative xmlns:adec="http://schemas.microsoft.com/office/drawing/2017/decorative" val="1"/>
              </a:ext>
            </a:extLst>
          </p:cNvPr>
          <p:cNvPicPr preferRelativeResize="0"/>
          <p:nvPr/>
        </p:nvPicPr>
        <p:blipFill rotWithShape="1">
          <a:blip r:embed="rId4">
            <a:alphaModFix/>
          </a:blip>
          <a:srcRect/>
          <a:stretch/>
        </p:blipFill>
        <p:spPr>
          <a:xfrm>
            <a:off x="3682887" y="3127136"/>
            <a:ext cx="5129515" cy="2149364"/>
          </a:xfrm>
          <a:prstGeom prst="rect">
            <a:avLst/>
          </a:prstGeom>
          <a:noFill/>
          <a:ln>
            <a:noFill/>
          </a:ln>
        </p:spPr>
      </p:pic>
      <p:sp>
        <p:nvSpPr>
          <p:cNvPr id="4471" name="Google Shape;4471;p816">
            <a:extLst>
              <a:ext uri="{C183D7F6-B498-43B3-948B-1728B52AA6E4}">
                <adec:decorative xmlns:adec="http://schemas.microsoft.com/office/drawing/2017/decorative" val="1"/>
              </a:ext>
            </a:extLst>
          </p:cNvPr>
          <p:cNvSpPr txBox="1"/>
          <p:nvPr/>
        </p:nvSpPr>
        <p:spPr>
          <a:xfrm>
            <a:off x="2710687" y="5028028"/>
            <a:ext cx="838624" cy="304590"/>
          </a:xfrm>
          <a:prstGeom prst="rect">
            <a:avLst/>
          </a:prstGeom>
          <a:noFill/>
          <a:ln>
            <a:noFill/>
          </a:ln>
        </p:spPr>
        <p:txBody>
          <a:bodyPr spcFirstLastPara="1" wrap="square" lIns="0" tIns="0" rIns="0" bIns="0" anchor="t" anchorCtr="0">
            <a:noAutofit/>
          </a:bodyPr>
          <a:lstStyle/>
          <a:p>
            <a:pPr algn="ctr" defTabSz="913566">
              <a:buClr>
                <a:srgbClr val="FFFFFF"/>
              </a:buClr>
              <a:buSzPts val="800"/>
            </a:pPr>
            <a:r>
              <a:rPr lang="en" sz="1067" b="1">
                <a:solidFill>
                  <a:srgbClr val="000000"/>
                </a:solidFill>
                <a:latin typeface="Helvetica Neue"/>
                <a:ea typeface="Helvetica Neue"/>
                <a:cs typeface="Helvetica Neue"/>
                <a:sym typeface="Helvetica Neue"/>
              </a:rPr>
              <a:t>Remediation </a:t>
            </a:r>
            <a:endParaRPr sz="667">
              <a:solidFill>
                <a:srgbClr val="000000"/>
              </a:solidFill>
              <a:latin typeface="Helvetica Neue"/>
              <a:ea typeface="Helvetica Neue"/>
              <a:cs typeface="Helvetica Neue"/>
              <a:sym typeface="Helvetica Neue"/>
            </a:endParaRPr>
          </a:p>
          <a:p>
            <a:pPr algn="ctr" defTabSz="913566">
              <a:buClr>
                <a:srgbClr val="FFFFFF"/>
              </a:buClr>
              <a:buSzPts val="800"/>
            </a:pPr>
            <a:r>
              <a:rPr lang="en" sz="1067" b="1">
                <a:solidFill>
                  <a:srgbClr val="000000"/>
                </a:solidFill>
                <a:latin typeface="Helvetica Neue"/>
                <a:ea typeface="Helvetica Neue"/>
                <a:cs typeface="Helvetica Neue"/>
                <a:sym typeface="Helvetica Neue"/>
              </a:rPr>
              <a:t>Costs </a:t>
            </a:r>
            <a:endParaRPr sz="667">
              <a:solidFill>
                <a:srgbClr val="000000"/>
              </a:solidFill>
              <a:latin typeface="Helvetica Neue"/>
              <a:ea typeface="Helvetica Neue"/>
              <a:cs typeface="Helvetica Neue"/>
              <a:sym typeface="Helvetica Neue"/>
            </a:endParaRPr>
          </a:p>
        </p:txBody>
      </p:sp>
      <p:sp>
        <p:nvSpPr>
          <p:cNvPr id="4472" name="Google Shape;4472;p816">
            <a:extLst>
              <a:ext uri="{C183D7F6-B498-43B3-948B-1728B52AA6E4}">
                <adec:decorative xmlns:adec="http://schemas.microsoft.com/office/drawing/2017/decorative" val="1"/>
              </a:ext>
            </a:extLst>
          </p:cNvPr>
          <p:cNvSpPr txBox="1"/>
          <p:nvPr/>
        </p:nvSpPr>
        <p:spPr>
          <a:xfrm>
            <a:off x="2756987" y="2482300"/>
            <a:ext cx="588797" cy="304590"/>
          </a:xfrm>
          <a:prstGeom prst="rect">
            <a:avLst/>
          </a:prstGeom>
          <a:noFill/>
          <a:ln>
            <a:noFill/>
          </a:ln>
        </p:spPr>
        <p:txBody>
          <a:bodyPr spcFirstLastPara="1" wrap="square" lIns="0" tIns="0" rIns="0" bIns="0" anchor="t" anchorCtr="0">
            <a:noAutofit/>
          </a:bodyPr>
          <a:lstStyle/>
          <a:p>
            <a:pPr algn="ctr" defTabSz="913566">
              <a:buClr>
                <a:srgbClr val="FFFFFF"/>
              </a:buClr>
              <a:buSzPts val="800"/>
            </a:pPr>
            <a:r>
              <a:rPr lang="en" sz="1067" b="1">
                <a:solidFill>
                  <a:srgbClr val="000000"/>
                </a:solidFill>
                <a:latin typeface="Helvetica Neue"/>
                <a:ea typeface="Helvetica Neue"/>
                <a:cs typeface="Helvetica Neue"/>
                <a:sym typeface="Helvetica Neue"/>
              </a:rPr>
              <a:t>Lifecycle </a:t>
            </a:r>
            <a:endParaRPr sz="667">
              <a:solidFill>
                <a:srgbClr val="000000"/>
              </a:solidFill>
              <a:latin typeface="Helvetica Neue"/>
              <a:ea typeface="Helvetica Neue"/>
              <a:cs typeface="Helvetica Neue"/>
              <a:sym typeface="Helvetica Neue"/>
            </a:endParaRPr>
          </a:p>
          <a:p>
            <a:pPr algn="ctr" defTabSz="913566">
              <a:buClr>
                <a:srgbClr val="FFFFFF"/>
              </a:buClr>
              <a:buSzPts val="800"/>
            </a:pPr>
            <a:r>
              <a:rPr lang="en" sz="1067" b="1">
                <a:solidFill>
                  <a:srgbClr val="000000"/>
                </a:solidFill>
                <a:latin typeface="Helvetica Neue"/>
                <a:ea typeface="Helvetica Neue"/>
                <a:cs typeface="Helvetica Neue"/>
                <a:sym typeface="Helvetica Neue"/>
              </a:rPr>
              <a:t>Stages </a:t>
            </a:r>
            <a:endParaRPr sz="667">
              <a:solidFill>
                <a:srgbClr val="000000"/>
              </a:solidFill>
              <a:latin typeface="Helvetica Neue"/>
              <a:ea typeface="Helvetica Neue"/>
              <a:cs typeface="Helvetica Neue"/>
              <a:sym typeface="Helvetica Neue"/>
            </a:endParaRPr>
          </a:p>
        </p:txBody>
      </p:sp>
      <p:sp>
        <p:nvSpPr>
          <p:cNvPr id="4473" name="Google Shape;4473;p816">
            <a:extLst>
              <a:ext uri="{C183D7F6-B498-43B3-948B-1728B52AA6E4}">
                <adec:decorative xmlns:adec="http://schemas.microsoft.com/office/drawing/2017/decorative" val="1"/>
              </a:ext>
            </a:extLst>
          </p:cNvPr>
          <p:cNvSpPr txBox="1"/>
          <p:nvPr/>
        </p:nvSpPr>
        <p:spPr>
          <a:xfrm>
            <a:off x="3957932" y="2552099"/>
            <a:ext cx="472076" cy="152295"/>
          </a:xfrm>
          <a:prstGeom prst="rect">
            <a:avLst/>
          </a:prstGeom>
          <a:noFill/>
          <a:ln>
            <a:noFill/>
          </a:ln>
        </p:spPr>
        <p:txBody>
          <a:bodyPr spcFirstLastPara="1" wrap="square" lIns="0" tIns="0" rIns="0" bIns="0" anchor="t" anchorCtr="0">
            <a:noAutofit/>
          </a:bodyPr>
          <a:lstStyle/>
          <a:p>
            <a:pPr algn="ctr" defTabSz="913566">
              <a:buClr>
                <a:srgbClr val="FFFFFF"/>
              </a:buClr>
              <a:buSzPts val="800"/>
            </a:pPr>
            <a:r>
              <a:rPr lang="en" sz="933">
                <a:solidFill>
                  <a:srgbClr val="FFFFFF"/>
                </a:solidFill>
                <a:latin typeface="Helvetica Neue"/>
                <a:ea typeface="Helvetica Neue"/>
                <a:cs typeface="Helvetica Neue"/>
                <a:sym typeface="Helvetica Neue"/>
              </a:rPr>
              <a:t>Develop</a:t>
            </a:r>
            <a:endParaRPr sz="933">
              <a:solidFill>
                <a:srgbClr val="000000"/>
              </a:solidFill>
              <a:latin typeface="Helvetica Neue"/>
              <a:ea typeface="Helvetica Neue"/>
              <a:cs typeface="Helvetica Neue"/>
              <a:sym typeface="Helvetica Neue"/>
            </a:endParaRPr>
          </a:p>
        </p:txBody>
      </p:sp>
      <p:sp>
        <p:nvSpPr>
          <p:cNvPr id="4474" name="Google Shape;4474;p816">
            <a:extLst>
              <a:ext uri="{C183D7F6-B498-43B3-948B-1728B52AA6E4}">
                <adec:decorative xmlns:adec="http://schemas.microsoft.com/office/drawing/2017/decorative" val="1"/>
              </a:ext>
            </a:extLst>
          </p:cNvPr>
          <p:cNvSpPr txBox="1"/>
          <p:nvPr/>
        </p:nvSpPr>
        <p:spPr>
          <a:xfrm>
            <a:off x="5071296" y="2552099"/>
            <a:ext cx="288602" cy="152295"/>
          </a:xfrm>
          <a:prstGeom prst="rect">
            <a:avLst/>
          </a:prstGeom>
          <a:noFill/>
          <a:ln>
            <a:noFill/>
          </a:ln>
        </p:spPr>
        <p:txBody>
          <a:bodyPr spcFirstLastPara="1" wrap="square" lIns="0" tIns="0" rIns="0" bIns="0" anchor="t" anchorCtr="0">
            <a:noAutofit/>
          </a:bodyPr>
          <a:lstStyle/>
          <a:p>
            <a:pPr algn="ctr" defTabSz="913566">
              <a:buClr>
                <a:srgbClr val="FFFFFF"/>
              </a:buClr>
              <a:buSzPts val="800"/>
            </a:pPr>
            <a:r>
              <a:rPr lang="en" sz="933">
                <a:solidFill>
                  <a:srgbClr val="FFFFFF"/>
                </a:solidFill>
                <a:latin typeface="Helvetica Neue"/>
                <a:ea typeface="Helvetica Neue"/>
                <a:cs typeface="Helvetica Neue"/>
                <a:sym typeface="Helvetica Neue"/>
              </a:rPr>
              <a:t>Build</a:t>
            </a:r>
            <a:endParaRPr sz="933">
              <a:solidFill>
                <a:srgbClr val="000000"/>
              </a:solidFill>
              <a:latin typeface="Helvetica Neue"/>
              <a:ea typeface="Helvetica Neue"/>
              <a:cs typeface="Helvetica Neue"/>
              <a:sym typeface="Helvetica Neue"/>
            </a:endParaRPr>
          </a:p>
        </p:txBody>
      </p:sp>
      <p:sp>
        <p:nvSpPr>
          <p:cNvPr id="4475" name="Google Shape;4475;p816">
            <a:extLst>
              <a:ext uri="{C183D7F6-B498-43B3-948B-1728B52AA6E4}">
                <adec:decorative xmlns:adec="http://schemas.microsoft.com/office/drawing/2017/decorative" val="1"/>
              </a:ext>
            </a:extLst>
          </p:cNvPr>
          <p:cNvSpPr txBox="1"/>
          <p:nvPr/>
        </p:nvSpPr>
        <p:spPr>
          <a:xfrm>
            <a:off x="6122688" y="2558446"/>
            <a:ext cx="239036" cy="152295"/>
          </a:xfrm>
          <a:prstGeom prst="rect">
            <a:avLst/>
          </a:prstGeom>
          <a:noFill/>
          <a:ln>
            <a:noFill/>
          </a:ln>
        </p:spPr>
        <p:txBody>
          <a:bodyPr spcFirstLastPara="1" wrap="square" lIns="0" tIns="0" rIns="0" bIns="0" anchor="t" anchorCtr="0">
            <a:noAutofit/>
          </a:bodyPr>
          <a:lstStyle/>
          <a:p>
            <a:pPr algn="ctr" defTabSz="913566">
              <a:buClr>
                <a:srgbClr val="FFFFFF"/>
              </a:buClr>
              <a:buSzPts val="800"/>
            </a:pPr>
            <a:r>
              <a:rPr lang="en" sz="933">
                <a:solidFill>
                  <a:srgbClr val="FFFFFF"/>
                </a:solidFill>
                <a:latin typeface="Helvetica Neue"/>
                <a:ea typeface="Helvetica Neue"/>
                <a:cs typeface="Helvetica Neue"/>
                <a:sym typeface="Helvetica Neue"/>
              </a:rPr>
              <a:t>Test</a:t>
            </a:r>
            <a:endParaRPr sz="933">
              <a:solidFill>
                <a:srgbClr val="000000"/>
              </a:solidFill>
              <a:latin typeface="Helvetica Neue"/>
              <a:ea typeface="Helvetica Neue"/>
              <a:cs typeface="Helvetica Neue"/>
              <a:sym typeface="Helvetica Neue"/>
            </a:endParaRPr>
          </a:p>
        </p:txBody>
      </p:sp>
      <p:sp>
        <p:nvSpPr>
          <p:cNvPr id="4476" name="Google Shape;4476;p816">
            <a:extLst>
              <a:ext uri="{C183D7F6-B498-43B3-948B-1728B52AA6E4}">
                <adec:decorative xmlns:adec="http://schemas.microsoft.com/office/drawing/2017/decorative" val="1"/>
              </a:ext>
            </a:extLst>
          </p:cNvPr>
          <p:cNvSpPr txBox="1"/>
          <p:nvPr/>
        </p:nvSpPr>
        <p:spPr>
          <a:xfrm>
            <a:off x="7052618" y="2558446"/>
            <a:ext cx="401324" cy="152295"/>
          </a:xfrm>
          <a:prstGeom prst="rect">
            <a:avLst/>
          </a:prstGeom>
          <a:noFill/>
          <a:ln>
            <a:noFill/>
          </a:ln>
        </p:spPr>
        <p:txBody>
          <a:bodyPr spcFirstLastPara="1" wrap="square" lIns="0" tIns="0" rIns="0" bIns="0" anchor="t" anchorCtr="0">
            <a:noAutofit/>
          </a:bodyPr>
          <a:lstStyle/>
          <a:p>
            <a:pPr algn="ctr" defTabSz="913566">
              <a:buClr>
                <a:srgbClr val="FFFFFF"/>
              </a:buClr>
              <a:buSzPts val="800"/>
            </a:pPr>
            <a:r>
              <a:rPr lang="en" sz="933">
                <a:solidFill>
                  <a:srgbClr val="FFFFFF"/>
                </a:solidFill>
                <a:latin typeface="Helvetica Neue"/>
                <a:ea typeface="Helvetica Neue"/>
                <a:cs typeface="Helvetica Neue"/>
                <a:sym typeface="Helvetica Neue"/>
              </a:rPr>
              <a:t>Deploy</a:t>
            </a:r>
            <a:endParaRPr sz="933">
              <a:solidFill>
                <a:srgbClr val="000000"/>
              </a:solidFill>
              <a:latin typeface="Helvetica Neue"/>
              <a:ea typeface="Helvetica Neue"/>
              <a:cs typeface="Helvetica Neue"/>
              <a:sym typeface="Helvetica Neue"/>
            </a:endParaRPr>
          </a:p>
        </p:txBody>
      </p:sp>
      <p:sp>
        <p:nvSpPr>
          <p:cNvPr id="4477" name="Google Shape;4477;p816">
            <a:extLst>
              <a:ext uri="{C183D7F6-B498-43B3-948B-1728B52AA6E4}">
                <adec:decorative xmlns:adec="http://schemas.microsoft.com/office/drawing/2017/decorative" val="1"/>
              </a:ext>
            </a:extLst>
          </p:cNvPr>
          <p:cNvSpPr txBox="1"/>
          <p:nvPr/>
        </p:nvSpPr>
        <p:spPr>
          <a:xfrm>
            <a:off x="7897112" y="2558453"/>
            <a:ext cx="754282" cy="152295"/>
          </a:xfrm>
          <a:prstGeom prst="rect">
            <a:avLst/>
          </a:prstGeom>
          <a:noFill/>
          <a:ln>
            <a:noFill/>
          </a:ln>
        </p:spPr>
        <p:txBody>
          <a:bodyPr spcFirstLastPara="1" wrap="square" lIns="0" tIns="0" rIns="0" bIns="0" anchor="t" anchorCtr="0">
            <a:noAutofit/>
          </a:bodyPr>
          <a:lstStyle/>
          <a:p>
            <a:pPr algn="ctr" defTabSz="913566">
              <a:buClr>
                <a:srgbClr val="FFFFFF"/>
              </a:buClr>
              <a:buSzPts val="800"/>
            </a:pPr>
            <a:r>
              <a:rPr lang="en" sz="933">
                <a:solidFill>
                  <a:srgbClr val="FFFFFF"/>
                </a:solidFill>
                <a:latin typeface="Helvetica Neue"/>
                <a:ea typeface="Helvetica Neue"/>
                <a:cs typeface="Helvetica Neue"/>
                <a:sym typeface="Helvetica Neue"/>
              </a:rPr>
              <a:t>Breach</a:t>
            </a:r>
            <a:endParaRPr sz="933">
              <a:solidFill>
                <a:srgbClr val="000000"/>
              </a:solidFill>
              <a:latin typeface="Helvetica Neue"/>
              <a:ea typeface="Helvetica Neue"/>
              <a:cs typeface="Helvetica Neue"/>
              <a:sym typeface="Helvetica Neue"/>
            </a:endParaRPr>
          </a:p>
        </p:txBody>
      </p:sp>
      <p:sp>
        <p:nvSpPr>
          <p:cNvPr id="4478" name="Google Shape;4478;p816">
            <a:extLst>
              <a:ext uri="{C183D7F6-B498-43B3-948B-1728B52AA6E4}">
                <adec:decorative xmlns:adec="http://schemas.microsoft.com/office/drawing/2017/decorative" val="1"/>
              </a:ext>
            </a:extLst>
          </p:cNvPr>
          <p:cNvSpPr txBox="1"/>
          <p:nvPr/>
        </p:nvSpPr>
        <p:spPr>
          <a:xfrm>
            <a:off x="4084890" y="4970330"/>
            <a:ext cx="288602" cy="152295"/>
          </a:xfrm>
          <a:prstGeom prst="rect">
            <a:avLst/>
          </a:prstGeom>
          <a:noFill/>
          <a:ln>
            <a:noFill/>
          </a:ln>
        </p:spPr>
        <p:txBody>
          <a:bodyPr spcFirstLastPara="1" wrap="square" lIns="0" tIns="0" rIns="0" bIns="0" anchor="t" anchorCtr="0">
            <a:noAutofit/>
          </a:bodyPr>
          <a:lstStyle/>
          <a:p>
            <a:pPr algn="ctr" defTabSz="913566">
              <a:buClr>
                <a:srgbClr val="FFFFFF"/>
              </a:buClr>
              <a:buSzPts val="800"/>
            </a:pPr>
            <a:r>
              <a:rPr lang="en" sz="1067">
                <a:solidFill>
                  <a:srgbClr val="000000"/>
                </a:solidFill>
                <a:latin typeface="Helvetica Neue"/>
                <a:ea typeface="Helvetica Neue"/>
                <a:cs typeface="Helvetica Neue"/>
                <a:sym typeface="Helvetica Neue"/>
              </a:rPr>
              <a:t>$80</a:t>
            </a:r>
            <a:endParaRPr sz="667">
              <a:solidFill>
                <a:srgbClr val="000000"/>
              </a:solidFill>
              <a:latin typeface="Helvetica Neue"/>
              <a:ea typeface="Helvetica Neue"/>
              <a:cs typeface="Helvetica Neue"/>
              <a:sym typeface="Helvetica Neue"/>
            </a:endParaRPr>
          </a:p>
        </p:txBody>
      </p:sp>
      <p:sp>
        <p:nvSpPr>
          <p:cNvPr id="4479" name="Google Shape;4479;p816">
            <a:extLst>
              <a:ext uri="{C183D7F6-B498-43B3-948B-1728B52AA6E4}">
                <adec:decorative xmlns:adec="http://schemas.microsoft.com/office/drawing/2017/decorative" val="1"/>
              </a:ext>
            </a:extLst>
          </p:cNvPr>
          <p:cNvSpPr txBox="1"/>
          <p:nvPr/>
        </p:nvSpPr>
        <p:spPr>
          <a:xfrm>
            <a:off x="5071245" y="4970330"/>
            <a:ext cx="348562" cy="152295"/>
          </a:xfrm>
          <a:prstGeom prst="rect">
            <a:avLst/>
          </a:prstGeom>
          <a:noFill/>
          <a:ln>
            <a:noFill/>
          </a:ln>
        </p:spPr>
        <p:txBody>
          <a:bodyPr spcFirstLastPara="1" wrap="square" lIns="0" tIns="0" rIns="0" bIns="0" anchor="t" anchorCtr="0">
            <a:noAutofit/>
          </a:bodyPr>
          <a:lstStyle/>
          <a:p>
            <a:pPr algn="ctr" defTabSz="913566">
              <a:buClr>
                <a:srgbClr val="FFFFFF"/>
              </a:buClr>
              <a:buSzPts val="800"/>
            </a:pPr>
            <a:r>
              <a:rPr lang="en" sz="1067">
                <a:solidFill>
                  <a:srgbClr val="000000"/>
                </a:solidFill>
                <a:latin typeface="Helvetica Neue"/>
                <a:ea typeface="Helvetica Neue"/>
                <a:cs typeface="Helvetica Neue"/>
                <a:sym typeface="Helvetica Neue"/>
              </a:rPr>
              <a:t>$240</a:t>
            </a:r>
            <a:endParaRPr sz="667">
              <a:solidFill>
                <a:srgbClr val="000000"/>
              </a:solidFill>
              <a:latin typeface="Helvetica Neue"/>
              <a:ea typeface="Helvetica Neue"/>
              <a:cs typeface="Helvetica Neue"/>
              <a:sym typeface="Helvetica Neue"/>
            </a:endParaRPr>
          </a:p>
        </p:txBody>
      </p:sp>
      <p:sp>
        <p:nvSpPr>
          <p:cNvPr id="4480" name="Google Shape;4480;p816">
            <a:extLst>
              <a:ext uri="{C183D7F6-B498-43B3-948B-1728B52AA6E4}">
                <adec:decorative xmlns:adec="http://schemas.microsoft.com/office/drawing/2017/decorative" val="1"/>
              </a:ext>
            </a:extLst>
          </p:cNvPr>
          <p:cNvSpPr txBox="1"/>
          <p:nvPr/>
        </p:nvSpPr>
        <p:spPr>
          <a:xfrm>
            <a:off x="6041543" y="4875728"/>
            <a:ext cx="401324" cy="152295"/>
          </a:xfrm>
          <a:prstGeom prst="rect">
            <a:avLst/>
          </a:prstGeom>
          <a:noFill/>
          <a:ln>
            <a:noFill/>
          </a:ln>
        </p:spPr>
        <p:txBody>
          <a:bodyPr spcFirstLastPara="1" wrap="square" lIns="0" tIns="0" rIns="0" bIns="0" anchor="t" anchorCtr="0">
            <a:noAutofit/>
          </a:bodyPr>
          <a:lstStyle/>
          <a:p>
            <a:pPr algn="ctr" defTabSz="913566">
              <a:buClr>
                <a:srgbClr val="FFFFFF"/>
              </a:buClr>
              <a:buSzPts val="800"/>
            </a:pPr>
            <a:r>
              <a:rPr lang="en" sz="1067">
                <a:solidFill>
                  <a:srgbClr val="000000"/>
                </a:solidFill>
                <a:latin typeface="Helvetica Neue"/>
                <a:ea typeface="Helvetica Neue"/>
                <a:cs typeface="Helvetica Neue"/>
                <a:sym typeface="Helvetica Neue"/>
              </a:rPr>
              <a:t>$960</a:t>
            </a:r>
            <a:endParaRPr sz="667">
              <a:solidFill>
                <a:srgbClr val="000000"/>
              </a:solidFill>
              <a:latin typeface="Helvetica Neue"/>
              <a:ea typeface="Helvetica Neue"/>
              <a:cs typeface="Helvetica Neue"/>
              <a:sym typeface="Helvetica Neue"/>
            </a:endParaRPr>
          </a:p>
        </p:txBody>
      </p:sp>
      <p:sp>
        <p:nvSpPr>
          <p:cNvPr id="4481" name="Google Shape;4481;p816">
            <a:extLst>
              <a:ext uri="{C183D7F6-B498-43B3-948B-1728B52AA6E4}">
                <adec:decorative xmlns:adec="http://schemas.microsoft.com/office/drawing/2017/decorative" val="1"/>
              </a:ext>
            </a:extLst>
          </p:cNvPr>
          <p:cNvSpPr txBox="1"/>
          <p:nvPr/>
        </p:nvSpPr>
        <p:spPr>
          <a:xfrm>
            <a:off x="6946783" y="4477369"/>
            <a:ext cx="613179" cy="152295"/>
          </a:xfrm>
          <a:prstGeom prst="rect">
            <a:avLst/>
          </a:prstGeom>
          <a:noFill/>
          <a:ln>
            <a:noFill/>
          </a:ln>
        </p:spPr>
        <p:txBody>
          <a:bodyPr spcFirstLastPara="1" wrap="square" lIns="0" tIns="0" rIns="0" bIns="0" anchor="t" anchorCtr="0">
            <a:noAutofit/>
          </a:bodyPr>
          <a:lstStyle/>
          <a:p>
            <a:pPr algn="ctr" defTabSz="913566">
              <a:buClr>
                <a:srgbClr val="FFFFFF"/>
              </a:buClr>
              <a:buSzPts val="800"/>
            </a:pPr>
            <a:r>
              <a:rPr lang="en" sz="1067">
                <a:solidFill>
                  <a:srgbClr val="000000"/>
                </a:solidFill>
                <a:latin typeface="Helvetica Neue"/>
                <a:ea typeface="Helvetica Neue"/>
                <a:cs typeface="Helvetica Neue"/>
                <a:sym typeface="Helvetica Neue"/>
              </a:rPr>
              <a:t>$7,600</a:t>
            </a:r>
            <a:endParaRPr sz="667">
              <a:solidFill>
                <a:srgbClr val="000000"/>
              </a:solidFill>
              <a:latin typeface="Helvetica Neue"/>
              <a:ea typeface="Helvetica Neue"/>
              <a:cs typeface="Helvetica Neue"/>
              <a:sym typeface="Helvetica Neue"/>
            </a:endParaRPr>
          </a:p>
        </p:txBody>
      </p:sp>
      <p:cxnSp>
        <p:nvCxnSpPr>
          <p:cNvPr id="4482" name="Google Shape;4482;p816">
            <a:extLst>
              <a:ext uri="{C183D7F6-B498-43B3-948B-1728B52AA6E4}">
                <adec:decorative xmlns:adec="http://schemas.microsoft.com/office/drawing/2017/decorative" val="1"/>
              </a:ext>
            </a:extLst>
          </p:cNvPr>
          <p:cNvCxnSpPr>
            <a:cxnSpLocks/>
          </p:cNvCxnSpPr>
          <p:nvPr/>
        </p:nvCxnSpPr>
        <p:spPr>
          <a:xfrm flipH="1">
            <a:off x="4084888" y="2307121"/>
            <a:ext cx="4727515" cy="0"/>
          </a:xfrm>
          <a:prstGeom prst="straightConnector1">
            <a:avLst/>
          </a:prstGeom>
          <a:noFill/>
          <a:ln w="63500" cap="flat" cmpd="sng">
            <a:solidFill>
              <a:srgbClr val="3184FF"/>
            </a:solidFill>
            <a:prstDash val="solid"/>
            <a:round/>
            <a:headEnd type="none" w="sm" len="sm"/>
            <a:tailEnd type="triangle" w="med" len="med"/>
          </a:ln>
          <a:effectLst>
            <a:outerShdw blurRad="101600" dist="50800" dir="5400000" rotWithShape="0">
              <a:srgbClr val="000000">
                <a:alpha val="37650"/>
              </a:srgbClr>
            </a:outerShdw>
          </a:effectLst>
        </p:spPr>
      </p:cxnSp>
      <p:sp>
        <p:nvSpPr>
          <p:cNvPr id="4484" name="Google Shape;4484;p816">
            <a:extLst>
              <a:ext uri="{C183D7F6-B498-43B3-948B-1728B52AA6E4}">
                <adec:decorative xmlns:adec="http://schemas.microsoft.com/office/drawing/2017/decorative" val="1"/>
              </a:ext>
            </a:extLst>
          </p:cNvPr>
          <p:cNvSpPr txBox="1"/>
          <p:nvPr/>
        </p:nvSpPr>
        <p:spPr>
          <a:xfrm>
            <a:off x="7949968" y="2874891"/>
            <a:ext cx="641560" cy="152295"/>
          </a:xfrm>
          <a:prstGeom prst="rect">
            <a:avLst/>
          </a:prstGeom>
          <a:noFill/>
          <a:ln>
            <a:noFill/>
          </a:ln>
        </p:spPr>
        <p:txBody>
          <a:bodyPr spcFirstLastPara="1" wrap="square" lIns="0" tIns="0" rIns="0" bIns="0" anchor="t" anchorCtr="0">
            <a:noAutofit/>
          </a:bodyPr>
          <a:lstStyle/>
          <a:p>
            <a:pPr algn="ctr" defTabSz="913566">
              <a:buClr>
                <a:srgbClr val="FFFFFF"/>
              </a:buClr>
              <a:buSzPts val="800"/>
            </a:pPr>
            <a:r>
              <a:rPr lang="en" sz="1067">
                <a:solidFill>
                  <a:srgbClr val="000000"/>
                </a:solidFill>
                <a:latin typeface="Helvetica Neue"/>
                <a:ea typeface="Helvetica Neue"/>
                <a:cs typeface="Helvetica Neue"/>
                <a:sym typeface="Helvetica Neue"/>
              </a:rPr>
              <a:t>$</a:t>
            </a:r>
            <a:r>
              <a:rPr lang="en" sz="1067">
                <a:solidFill>
                  <a:srgbClr val="FFFFFF"/>
                </a:solidFill>
                <a:latin typeface="Helvetica Neue"/>
                <a:ea typeface="Helvetica Neue"/>
                <a:cs typeface="Helvetica Neue"/>
                <a:sym typeface="Helvetica Neue"/>
              </a:rPr>
              <a:t> </a:t>
            </a:r>
            <a:r>
              <a:rPr lang="en" sz="1067">
                <a:solidFill>
                  <a:srgbClr val="000000"/>
                </a:solidFill>
                <a:latin typeface="Helvetica Neue"/>
                <a:ea typeface="Helvetica Neue"/>
                <a:cs typeface="Helvetica Neue"/>
                <a:sym typeface="Helvetica Neue"/>
              </a:rPr>
              <a:t>Millions</a:t>
            </a:r>
            <a:endParaRPr sz="667">
              <a:solidFill>
                <a:srgbClr val="000000"/>
              </a:solidFill>
              <a:latin typeface="Helvetica Neue"/>
              <a:ea typeface="Helvetica Neue"/>
              <a:cs typeface="Helvetica Neue"/>
              <a:sym typeface="Helvetica Neue"/>
            </a:endParaRPr>
          </a:p>
        </p:txBody>
      </p:sp>
      <p:sp>
        <p:nvSpPr>
          <p:cNvPr id="4485" name="Google Shape;4485;p816">
            <a:extLst>
              <a:ext uri="{C183D7F6-B498-43B3-948B-1728B52AA6E4}">
                <adec:decorative xmlns:adec="http://schemas.microsoft.com/office/drawing/2017/decorative" val="1"/>
              </a:ext>
            </a:extLst>
          </p:cNvPr>
          <p:cNvSpPr/>
          <p:nvPr/>
        </p:nvSpPr>
        <p:spPr>
          <a:xfrm>
            <a:off x="112845" y="6558086"/>
            <a:ext cx="11407496" cy="207058"/>
          </a:xfrm>
          <a:prstGeom prst="rect">
            <a:avLst/>
          </a:prstGeom>
          <a:noFill/>
          <a:ln>
            <a:noFill/>
          </a:ln>
        </p:spPr>
        <p:txBody>
          <a:bodyPr spcFirstLastPara="1" wrap="square" lIns="121816" tIns="121816" rIns="121816" bIns="0" anchor="b" anchorCtr="0">
            <a:noAutofit/>
          </a:bodyPr>
          <a:lstStyle/>
          <a:p>
            <a:pPr defTabSz="913566">
              <a:buClr>
                <a:srgbClr val="FFFFFF"/>
              </a:buClr>
              <a:buSzPts val="1400"/>
            </a:pPr>
            <a:r>
              <a:rPr lang="en" sz="1067">
                <a:solidFill>
                  <a:srgbClr val="000000"/>
                </a:solidFill>
                <a:latin typeface="Helvetica Neue"/>
                <a:ea typeface="Helvetica Neue"/>
                <a:cs typeface="Helvetica Neue"/>
                <a:sym typeface="Helvetica Neue"/>
              </a:rPr>
              <a:t>Sources: NIST, Polemon Institute, </a:t>
            </a:r>
            <a:r>
              <a:rPr lang="en-US" sz="1067">
                <a:solidFill>
                  <a:srgbClr val="000000"/>
                </a:solidFill>
                <a:latin typeface="Helvetica Neue"/>
                <a:ea typeface="Helvetica Neue"/>
                <a:cs typeface="Helvetica Neue"/>
                <a:sym typeface="Helvetica Neue"/>
              </a:rPr>
              <a:t>Verizon Data Breach Investigations reports 2016, 2017, 2018, 2019 and 2020.</a:t>
            </a:r>
            <a:endParaRPr sz="1067">
              <a:solidFill>
                <a:srgbClr val="000000"/>
              </a:solidFill>
              <a:latin typeface="Helvetica Neue"/>
              <a:ea typeface="Helvetica Neue"/>
              <a:cs typeface="Helvetica Neue"/>
              <a:sym typeface="Helvetica Neue"/>
            </a:endParaRPr>
          </a:p>
        </p:txBody>
      </p:sp>
      <p:sp>
        <p:nvSpPr>
          <p:cNvPr id="3" name="Rectangle 2">
            <a:extLst>
              <a:ext uri="{FF2B5EF4-FFF2-40B4-BE49-F238E27FC236}">
                <a16:creationId xmlns:a16="http://schemas.microsoft.com/office/drawing/2014/main" id="{7877F461-4757-45B5-8CA7-6A564816250D}"/>
              </a:ext>
              <a:ext uri="{C183D7F6-B498-43B3-948B-1728B52AA6E4}">
                <adec:decorative xmlns:adec="http://schemas.microsoft.com/office/drawing/2017/decorative" val="1"/>
              </a:ext>
            </a:extLst>
          </p:cNvPr>
          <p:cNvSpPr/>
          <p:nvPr/>
        </p:nvSpPr>
        <p:spPr bwMode="auto">
          <a:xfrm>
            <a:off x="11454932" y="6347072"/>
            <a:ext cx="407963" cy="41807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83"/>
                                        </p:tgtEl>
                                        <p:attrNameLst>
                                          <p:attrName>style.visibility</p:attrName>
                                        </p:attrNameLst>
                                      </p:cBhvr>
                                      <p:to>
                                        <p:strVal val="visible"/>
                                      </p:to>
                                    </p:set>
                                    <p:animEffect transition="in" filter="fade">
                                      <p:cBhvr>
                                        <p:cTn id="7" dur="500"/>
                                        <p:tgtEl>
                                          <p:spTgt spid="4483"/>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4482"/>
                                        </p:tgtEl>
                                        <p:attrNameLst>
                                          <p:attrName>style.visibility</p:attrName>
                                        </p:attrNameLst>
                                      </p:cBhvr>
                                      <p:to>
                                        <p:strVal val="visible"/>
                                      </p:to>
                                    </p:set>
                                    <p:animEffect transition="in" filter="wipe(right)">
                                      <p:cBhvr>
                                        <p:cTn id="11" dur="1000"/>
                                        <p:tgtEl>
                                          <p:spTgt spid="4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8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85CD0B-BDA4-4E05-854C-1EA2643002A4}"/>
              </a:ext>
            </a:extLst>
          </p:cNvPr>
          <p:cNvSpPr>
            <a:spLocks noGrp="1"/>
          </p:cNvSpPr>
          <p:nvPr>
            <p:ph type="title"/>
          </p:nvPr>
        </p:nvSpPr>
        <p:spPr>
          <a:xfrm>
            <a:off x="588263" y="2529058"/>
            <a:ext cx="4158362" cy="553998"/>
          </a:xfrm>
        </p:spPr>
        <p:txBody>
          <a:bodyPr>
            <a:normAutofit fontScale="90000"/>
          </a:bodyPr>
          <a:lstStyle/>
          <a:p>
            <a:r>
              <a:rPr lang="en-US"/>
              <a:t>GitHub Automation</a:t>
            </a:r>
          </a:p>
        </p:txBody>
      </p:sp>
      <p:sp>
        <p:nvSpPr>
          <p:cNvPr id="12" name="Text Placeholder 5"/>
          <p:cNvSpPr txBox="1">
            <a:spLocks/>
          </p:cNvSpPr>
          <p:nvPr/>
        </p:nvSpPr>
        <p:spPr>
          <a:xfrm>
            <a:off x="588263" y="3185605"/>
            <a:ext cx="4944425" cy="73866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Automating workflows from code to cloud</a:t>
            </a:r>
          </a:p>
        </p:txBody>
      </p:sp>
      <p:grpSp>
        <p:nvGrpSpPr>
          <p:cNvPr id="3" name="Group 2">
            <a:extLst>
              <a:ext uri="{FF2B5EF4-FFF2-40B4-BE49-F238E27FC236}">
                <a16:creationId xmlns:a16="http://schemas.microsoft.com/office/drawing/2014/main" id="{572C4AFE-BC3C-4733-A915-70FF237FAE62}"/>
              </a:ext>
              <a:ext uri="{C183D7F6-B498-43B3-948B-1728B52AA6E4}">
                <adec:decorative xmlns:adec="http://schemas.microsoft.com/office/drawing/2017/decorative" val="1"/>
              </a:ext>
            </a:extLst>
          </p:cNvPr>
          <p:cNvGrpSpPr/>
          <p:nvPr/>
        </p:nvGrpSpPr>
        <p:grpSpPr>
          <a:xfrm>
            <a:off x="5697997" y="-12699"/>
            <a:ext cx="6493082" cy="6870700"/>
            <a:chOff x="6176681" y="-12700"/>
            <a:chExt cx="6015319" cy="6870700"/>
          </a:xfrm>
        </p:grpSpPr>
        <p:sp>
          <p:nvSpPr>
            <p:cNvPr id="18" name="Rectangle 17"/>
            <p:cNvSpPr/>
            <p:nvPr/>
          </p:nvSpPr>
          <p:spPr bwMode="auto">
            <a:xfrm>
              <a:off x="6586139" y="-1"/>
              <a:ext cx="5605861" cy="68580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4" name="Picture 23">
              <a:extLst>
                <a:ext uri="{FF2B5EF4-FFF2-40B4-BE49-F238E27FC236}">
                  <a16:creationId xmlns:a16="http://schemas.microsoft.com/office/drawing/2014/main" id="{BA197501-0A0A-46F0-9664-6F8B9A432C2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155" r="27884" b="484"/>
            <a:stretch/>
          </p:blipFill>
          <p:spPr>
            <a:xfrm>
              <a:off x="6176681" y="-12700"/>
              <a:ext cx="6015319" cy="6858000"/>
            </a:xfrm>
            <a:prstGeom prst="rect">
              <a:avLst/>
            </a:prstGeom>
          </p:spPr>
        </p:pic>
      </p:grpSp>
      <p:pic>
        <p:nvPicPr>
          <p:cNvPr id="2" name="Picture 1">
            <a:extLst>
              <a:ext uri="{FF2B5EF4-FFF2-40B4-BE49-F238E27FC236}">
                <a16:creationId xmlns:a16="http://schemas.microsoft.com/office/drawing/2014/main" id="{2C6CA292-F824-4241-BEBB-2866C06B7181}"/>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7757089" y="938623"/>
            <a:ext cx="5826556" cy="4832391"/>
          </a:xfrm>
          <a:prstGeom prst="rect">
            <a:avLst/>
          </a:prstGeom>
        </p:spPr>
      </p:pic>
      <p:sp>
        <p:nvSpPr>
          <p:cNvPr id="16" name="TextBox 15">
            <a:extLst>
              <a:ext uri="{FF2B5EF4-FFF2-40B4-BE49-F238E27FC236}">
                <a16:creationId xmlns:a16="http://schemas.microsoft.com/office/drawing/2014/main" id="{CB08547F-E040-4600-BA16-0420804D1A6F}"/>
              </a:ext>
            </a:extLst>
          </p:cNvPr>
          <p:cNvSpPr txBox="1"/>
          <p:nvPr/>
        </p:nvSpPr>
        <p:spPr>
          <a:xfrm>
            <a:off x="338097" y="6029629"/>
            <a:ext cx="6015319" cy="369332"/>
          </a:xfrm>
          <a:prstGeom prst="rect">
            <a:avLst/>
          </a:prstGeom>
          <a:noFill/>
        </p:spPr>
        <p:txBody>
          <a:bodyPr wrap="squar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hlinkClick r:id="rId5"/>
              </a:rPr>
              <a:t>https://github.com/features/actions</a:t>
            </a:r>
            <a:r>
              <a:rPr kumimoji="0" lang="en-US" sz="1200" b="0" i="0" u="none" strike="noStrike" kern="1200" cap="none" spc="0" normalizeH="0" baseline="0" noProof="0">
                <a:ln>
                  <a:noFill/>
                </a:ln>
                <a:solidFill>
                  <a:srgbClr val="000000"/>
                </a:solidFill>
                <a:effectLst/>
                <a:uLnTx/>
                <a:uFillTx/>
                <a:latin typeface="Segoe UI"/>
                <a:ea typeface="+mn-ea"/>
                <a:cs typeface="+mn-cs"/>
              </a:rPr>
              <a:t> &amp; </a:t>
            </a:r>
            <a:br>
              <a:rPr kumimoji="0" lang="en-US" sz="1200" b="0" i="0" u="none" strike="noStrike" kern="1200" cap="none" spc="0" normalizeH="0" baseline="0" noProof="0">
                <a:ln>
                  <a:noFill/>
                </a:ln>
                <a:solidFill>
                  <a:srgbClr val="000000"/>
                </a:solidFill>
                <a:effectLst/>
                <a:uLnTx/>
                <a:uFillTx/>
                <a:latin typeface="Segoe UI"/>
                <a:ea typeface="+mn-ea"/>
                <a:cs typeface="+mn-cs"/>
              </a:rPr>
            </a:br>
            <a:r>
              <a:rPr lang="en-US" sz="1200">
                <a:hlinkClick r:id="rId6"/>
              </a:rPr>
              <a:t>New from Universe 2020: Environments, Manual Approvals and Workflow Visualization</a:t>
            </a:r>
            <a:endPar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5223316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636"/>
        <p:cNvGrpSpPr/>
        <p:nvPr/>
      </p:nvGrpSpPr>
      <p:grpSpPr>
        <a:xfrm>
          <a:off x="0" y="0"/>
          <a:ext cx="0" cy="0"/>
          <a:chOff x="0" y="0"/>
          <a:chExt cx="0" cy="0"/>
        </a:xfrm>
      </p:grpSpPr>
      <p:sp>
        <p:nvSpPr>
          <p:cNvPr id="2" name="Title 1">
            <a:extLst>
              <a:ext uri="{FF2B5EF4-FFF2-40B4-BE49-F238E27FC236}">
                <a16:creationId xmlns:a16="http://schemas.microsoft.com/office/drawing/2014/main" id="{D9F48AB3-729C-4615-8D4F-A63F82A9D8CF}"/>
              </a:ext>
            </a:extLst>
          </p:cNvPr>
          <p:cNvSpPr>
            <a:spLocks noGrp="1"/>
          </p:cNvSpPr>
          <p:nvPr>
            <p:ph type="title" idx="4294967295"/>
          </p:nvPr>
        </p:nvSpPr>
        <p:spPr/>
        <p:txBody>
          <a:bodyPr/>
          <a:lstStyle/>
          <a:p>
            <a:r>
              <a:rPr lang="en-US" sz="3600" kern="1200">
                <a:solidFill>
                  <a:srgbClr val="000000"/>
                </a:solidFill>
                <a:effectLst/>
                <a:latin typeface="Segoe UI Semibold" panose="020B0702040204020203" pitchFamily="34" charset="0"/>
                <a:ea typeface="+mn-ea"/>
                <a:cs typeface="+mn-cs"/>
              </a:rPr>
              <a:t>GitHub Mobile</a:t>
            </a:r>
            <a:endParaRPr lang="en-US"/>
          </a:p>
        </p:txBody>
      </p:sp>
      <p:sp>
        <p:nvSpPr>
          <p:cNvPr id="12" name="Google Shape;2548;p379">
            <a:extLst>
              <a:ext uri="{FF2B5EF4-FFF2-40B4-BE49-F238E27FC236}">
                <a16:creationId xmlns:a16="http://schemas.microsoft.com/office/drawing/2014/main" id="{10255BF3-6993-0E45-891E-41C84C1319A4}"/>
              </a:ext>
              <a:ext uri="{C183D7F6-B498-43B3-948B-1728B52AA6E4}">
                <adec:decorative xmlns:adec="http://schemas.microsoft.com/office/drawing/2017/decorative" val="1"/>
              </a:ext>
            </a:extLst>
          </p:cNvPr>
          <p:cNvSpPr/>
          <p:nvPr/>
        </p:nvSpPr>
        <p:spPr>
          <a:xfrm>
            <a:off x="5166873" y="1381"/>
            <a:ext cx="7022540" cy="6855427"/>
          </a:xfrm>
          <a:prstGeom prst="rect">
            <a:avLst/>
          </a:prstGeom>
          <a:solidFill>
            <a:srgbClr val="0078D3"/>
          </a:solidFill>
          <a:ln>
            <a:noFill/>
          </a:ln>
        </p:spPr>
        <p:txBody>
          <a:bodyPr spcFirstLastPara="1" wrap="square" lIns="182808" tIns="146246" rIns="182808" bIns="146246" anchor="t" anchorCtr="0">
            <a:noAutofit/>
          </a:bodyPr>
          <a:lstStyle/>
          <a:p>
            <a:pPr defTabSz="914192">
              <a:buSzPts val="1500"/>
              <a:defRPr/>
            </a:pPr>
            <a:endParaRPr sz="2000">
              <a:solidFill>
                <a:srgbClr val="FFFFFF"/>
              </a:solidFill>
              <a:latin typeface="Quattrocento Sans"/>
              <a:ea typeface="Quattrocento Sans"/>
              <a:cs typeface="Quattrocento Sans"/>
              <a:sym typeface="Quattrocento Sans"/>
            </a:endParaRPr>
          </a:p>
        </p:txBody>
      </p:sp>
      <p:pic>
        <p:nvPicPr>
          <p:cNvPr id="10" name="Google Shape;2539;p378">
            <a:extLst>
              <a:ext uri="{FF2B5EF4-FFF2-40B4-BE49-F238E27FC236}">
                <a16:creationId xmlns:a16="http://schemas.microsoft.com/office/drawing/2014/main" id="{A5B80F82-6708-DE44-BEF8-5C89085B672C}"/>
              </a:ex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5773478" y="731458"/>
            <a:ext cx="3074598" cy="4701435"/>
          </a:xfrm>
          <a:prstGeom prst="rect">
            <a:avLst/>
          </a:prstGeom>
          <a:noFill/>
          <a:ln>
            <a:noFill/>
          </a:ln>
          <a:effectLst>
            <a:outerShdw blurRad="50800" dist="38100" dir="8100000" algn="tr" rotWithShape="0">
              <a:prstClr val="black">
                <a:alpha val="40000"/>
              </a:prstClr>
            </a:outerShdw>
          </a:effectLst>
        </p:spPr>
      </p:pic>
      <p:pic>
        <p:nvPicPr>
          <p:cNvPr id="11" name="Google Shape;2540;p378">
            <a:extLst>
              <a:ext uri="{FF2B5EF4-FFF2-40B4-BE49-F238E27FC236}">
                <a16:creationId xmlns:a16="http://schemas.microsoft.com/office/drawing/2014/main" id="{AD32B124-D005-F140-921D-A92D8DF5922A}"/>
              </a:ext>
              <a:ext uri="{C183D7F6-B498-43B3-948B-1728B52AA6E4}">
                <adec:decorative xmlns:adec="http://schemas.microsoft.com/office/drawing/2017/decorative" val="1"/>
              </a:ext>
            </a:extLst>
          </p:cNvPr>
          <p:cNvPicPr preferRelativeResize="0"/>
          <p:nvPr/>
        </p:nvPicPr>
        <p:blipFill>
          <a:blip r:embed="rId4">
            <a:alphaModFix/>
          </a:blip>
          <a:stretch>
            <a:fillRect/>
          </a:stretch>
        </p:blipFill>
        <p:spPr>
          <a:xfrm>
            <a:off x="7673077" y="3820520"/>
            <a:ext cx="3688644" cy="2151695"/>
          </a:xfrm>
          <a:prstGeom prst="rect">
            <a:avLst/>
          </a:prstGeom>
          <a:noFill/>
          <a:ln w="9525" cap="flat" cmpd="sng">
            <a:solidFill>
              <a:srgbClr val="999999"/>
            </a:solidFill>
            <a:prstDash val="solid"/>
            <a:round/>
            <a:headEnd type="none" w="sm" len="sm"/>
            <a:tailEnd type="none" w="sm" len="sm"/>
          </a:ln>
          <a:effectLst>
            <a:outerShdw blurRad="50800" dist="38100" dir="8100000" algn="tr" rotWithShape="0">
              <a:prstClr val="black">
                <a:alpha val="40000"/>
              </a:prstClr>
            </a:outerShdw>
          </a:effectLst>
        </p:spPr>
      </p:pic>
      <p:sp>
        <p:nvSpPr>
          <p:cNvPr id="20" name="Rectangle 19">
            <a:extLst>
              <a:ext uri="{FF2B5EF4-FFF2-40B4-BE49-F238E27FC236}">
                <a16:creationId xmlns:a16="http://schemas.microsoft.com/office/drawing/2014/main" id="{710B62C4-84F9-5144-9D26-598AE69EE022}"/>
              </a:ext>
            </a:extLst>
          </p:cNvPr>
          <p:cNvSpPr/>
          <p:nvPr/>
        </p:nvSpPr>
        <p:spPr>
          <a:xfrm>
            <a:off x="559684" y="1101331"/>
            <a:ext cx="5904211" cy="392245"/>
          </a:xfrm>
          <a:prstGeom prst="rect">
            <a:avLst/>
          </a:prstGeom>
        </p:spPr>
        <p:txBody>
          <a:bodyPr wrap="square" lIns="0">
            <a:spAutoFit/>
          </a:bodyPr>
          <a:lstStyle/>
          <a:p>
            <a:pPr defTabSz="914192">
              <a:defRPr/>
            </a:pPr>
            <a:r>
              <a:rPr lang="en-US" sz="1961">
                <a:solidFill>
                  <a:srgbClr val="000000"/>
                </a:solidFill>
                <a:latin typeface="Segoe UI"/>
              </a:rPr>
              <a:t>Collaborate and develop, on-the-go</a:t>
            </a:r>
          </a:p>
        </p:txBody>
      </p:sp>
      <p:sp>
        <p:nvSpPr>
          <p:cNvPr id="14" name="TextBox 13">
            <a:extLst>
              <a:ext uri="{FF2B5EF4-FFF2-40B4-BE49-F238E27FC236}">
                <a16:creationId xmlns:a16="http://schemas.microsoft.com/office/drawing/2014/main" id="{181B637A-2973-E04E-BDEC-B3CD5D1172F3}"/>
              </a:ext>
            </a:extLst>
          </p:cNvPr>
          <p:cNvSpPr txBox="1"/>
          <p:nvPr/>
        </p:nvSpPr>
        <p:spPr>
          <a:xfrm>
            <a:off x="634829" y="2087404"/>
            <a:ext cx="4532043" cy="938227"/>
          </a:xfrm>
          <a:prstGeom prst="rect">
            <a:avLst/>
          </a:prstGeom>
          <a:noFill/>
        </p:spPr>
        <p:txBody>
          <a:bodyPr wrap="square" lIns="0" tIns="0" rIns="0" bIns="0" rtlCol="0" anchor="t">
            <a:noAutofit/>
          </a:bodyPr>
          <a:lstStyle/>
          <a:p>
            <a:pPr defTabSz="1393574">
              <a:lnSpc>
                <a:spcPct val="90000"/>
              </a:lnSpc>
              <a:spcBef>
                <a:spcPct val="0"/>
              </a:spcBef>
              <a:defRPr/>
            </a:pPr>
            <a:r>
              <a:rPr lang="en-US" sz="2000">
                <a:solidFill>
                  <a:srgbClr val="0078D3"/>
                </a:solidFill>
                <a:latin typeface="Segoe UI Semibold"/>
              </a:rPr>
              <a:t>Stay connected</a:t>
            </a:r>
          </a:p>
          <a:p>
            <a:pPr defTabSz="1393574">
              <a:lnSpc>
                <a:spcPct val="120000"/>
              </a:lnSpc>
              <a:spcBef>
                <a:spcPct val="0"/>
              </a:spcBef>
              <a:spcAft>
                <a:spcPct val="35000"/>
              </a:spcAft>
              <a:defRPr/>
            </a:pPr>
            <a:r>
              <a:rPr lang="en-US" sz="1600">
                <a:solidFill>
                  <a:srgbClr val="000000"/>
                </a:solidFill>
                <a:latin typeface="Segoe UI"/>
              </a:rPr>
              <a:t>Stay in touch with your team and the GitHub Community, right from your mobile device</a:t>
            </a:r>
          </a:p>
        </p:txBody>
      </p:sp>
      <p:sp>
        <p:nvSpPr>
          <p:cNvPr id="16" name="TextBox 15">
            <a:extLst>
              <a:ext uri="{FF2B5EF4-FFF2-40B4-BE49-F238E27FC236}">
                <a16:creationId xmlns:a16="http://schemas.microsoft.com/office/drawing/2014/main" id="{C0CB1AD5-7335-8042-91A6-97ECA3EDD346}"/>
              </a:ext>
            </a:extLst>
          </p:cNvPr>
          <p:cNvSpPr txBox="1"/>
          <p:nvPr/>
        </p:nvSpPr>
        <p:spPr>
          <a:xfrm>
            <a:off x="634829" y="3345426"/>
            <a:ext cx="4532043" cy="1114642"/>
          </a:xfrm>
          <a:prstGeom prst="rect">
            <a:avLst/>
          </a:prstGeom>
          <a:noFill/>
        </p:spPr>
        <p:txBody>
          <a:bodyPr wrap="square" lIns="0" tIns="0" rIns="0" bIns="0" rtlCol="0" anchor="t">
            <a:noAutofit/>
          </a:bodyPr>
          <a:lstStyle/>
          <a:p>
            <a:pPr defTabSz="1393574">
              <a:lnSpc>
                <a:spcPct val="90000"/>
              </a:lnSpc>
              <a:spcBef>
                <a:spcPct val="0"/>
              </a:spcBef>
              <a:defRPr/>
            </a:pPr>
            <a:r>
              <a:rPr lang="en-US" sz="2000">
                <a:solidFill>
                  <a:srgbClr val="0078D3"/>
                </a:solidFill>
                <a:latin typeface="Segoe UI Semibold"/>
              </a:rPr>
              <a:t>Collaborate from anywhere</a:t>
            </a:r>
          </a:p>
          <a:p>
            <a:pPr defTabSz="1393574">
              <a:lnSpc>
                <a:spcPct val="120000"/>
              </a:lnSpc>
              <a:spcBef>
                <a:spcPct val="0"/>
              </a:spcBef>
              <a:spcAft>
                <a:spcPct val="35000"/>
              </a:spcAft>
              <a:defRPr/>
            </a:pPr>
            <a:r>
              <a:rPr lang="en-US" sz="1600">
                <a:solidFill>
                  <a:srgbClr val="000000"/>
                </a:solidFill>
                <a:latin typeface="Segoe UI"/>
              </a:rPr>
              <a:t>Collaborate on Issues and Pull Requests with a totally redesigned experience. Comment, react, and merge code.</a:t>
            </a:r>
          </a:p>
        </p:txBody>
      </p:sp>
      <p:sp>
        <p:nvSpPr>
          <p:cNvPr id="15" name="TextBox 14">
            <a:extLst>
              <a:ext uri="{FF2B5EF4-FFF2-40B4-BE49-F238E27FC236}">
                <a16:creationId xmlns:a16="http://schemas.microsoft.com/office/drawing/2014/main" id="{02C9555F-4F6E-FF42-BB70-3D22EDDDCDBB}"/>
              </a:ext>
            </a:extLst>
          </p:cNvPr>
          <p:cNvSpPr txBox="1"/>
          <p:nvPr/>
        </p:nvSpPr>
        <p:spPr>
          <a:xfrm>
            <a:off x="634829" y="4779865"/>
            <a:ext cx="4532043" cy="938230"/>
          </a:xfrm>
          <a:prstGeom prst="rect">
            <a:avLst/>
          </a:prstGeom>
          <a:noFill/>
        </p:spPr>
        <p:txBody>
          <a:bodyPr wrap="square" lIns="0" tIns="0" rIns="0" bIns="0" rtlCol="0" anchor="t">
            <a:noAutofit/>
          </a:bodyPr>
          <a:lstStyle/>
          <a:p>
            <a:pPr defTabSz="1393574">
              <a:lnSpc>
                <a:spcPct val="90000"/>
              </a:lnSpc>
              <a:spcBef>
                <a:spcPct val="0"/>
              </a:spcBef>
              <a:defRPr/>
            </a:pPr>
            <a:r>
              <a:rPr lang="en-US" sz="2000">
                <a:solidFill>
                  <a:srgbClr val="0078D3"/>
                </a:solidFill>
                <a:latin typeface="Segoe UI Semibold"/>
              </a:rPr>
              <a:t>Breeze through your workflow</a:t>
            </a:r>
          </a:p>
          <a:p>
            <a:pPr defTabSz="1393574">
              <a:lnSpc>
                <a:spcPct val="120000"/>
              </a:lnSpc>
              <a:spcBef>
                <a:spcPct val="0"/>
              </a:spcBef>
              <a:spcAft>
                <a:spcPct val="35000"/>
              </a:spcAft>
              <a:defRPr/>
            </a:pPr>
            <a:r>
              <a:rPr lang="en-US" sz="1600">
                <a:solidFill>
                  <a:srgbClr val="000000"/>
                </a:solidFill>
                <a:latin typeface="Segoe UI"/>
              </a:rPr>
              <a:t>Get your inbox to zero in no time—swipe to finish a task or save the notification to return to it later. </a:t>
            </a:r>
          </a:p>
        </p:txBody>
      </p:sp>
      <p:sp>
        <p:nvSpPr>
          <p:cNvPr id="18" name="TextBox 17">
            <a:extLst>
              <a:ext uri="{FF2B5EF4-FFF2-40B4-BE49-F238E27FC236}">
                <a16:creationId xmlns:a16="http://schemas.microsoft.com/office/drawing/2014/main" id="{CC43F788-AFEF-5C4C-BCE8-9686A7381C5C}"/>
              </a:ext>
            </a:extLst>
          </p:cNvPr>
          <p:cNvSpPr txBox="1"/>
          <p:nvPr/>
        </p:nvSpPr>
        <p:spPr>
          <a:xfrm>
            <a:off x="634829" y="6236289"/>
            <a:ext cx="5138649" cy="215444"/>
          </a:xfrm>
          <a:prstGeom prst="rect">
            <a:avLst/>
          </a:prstGeom>
          <a:noFill/>
        </p:spPr>
        <p:txBody>
          <a:bodyPr wrap="square" lIns="0" tIns="0" rIns="0" bIns="0" rtlCol="0">
            <a:spAutoFit/>
          </a:bodyPr>
          <a:lstStyle/>
          <a:p>
            <a:pPr defTabSz="914192">
              <a:defRPr/>
            </a:pPr>
            <a:r>
              <a:rPr lang="en-US" sz="1400">
                <a:solidFill>
                  <a:srgbClr val="000000"/>
                </a:solidFill>
                <a:latin typeface="Segoe UI"/>
                <a:hlinkClick r:id="rId5"/>
              </a:rPr>
              <a:t>https://github.com/mobile/</a:t>
            </a:r>
            <a:r>
              <a:rPr lang="en-US" sz="1400">
                <a:solidFill>
                  <a:srgbClr val="000000"/>
                </a:solidFill>
                <a:latin typeface="Segoe UI"/>
              </a:rPr>
              <a:t> </a:t>
            </a:r>
            <a:endParaRPr lang="en-US" sz="1400">
              <a:gradFill>
                <a:gsLst>
                  <a:gs pos="2917">
                    <a:srgbClr val="000000"/>
                  </a:gs>
                  <a:gs pos="30000">
                    <a:srgbClr val="000000"/>
                  </a:gs>
                </a:gsLst>
                <a:lin ang="5400000" scaled="0"/>
              </a:gradFill>
              <a:latin typeface="Segoe UI"/>
            </a:endParaRPr>
          </a:p>
        </p:txBody>
      </p:sp>
    </p:spTree>
    <p:extLst>
      <p:ext uri="{BB962C8B-B14F-4D97-AF65-F5344CB8AC3E}">
        <p14:creationId xmlns:p14="http://schemas.microsoft.com/office/powerpoint/2010/main" val="102790976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636"/>
        <p:cNvGrpSpPr/>
        <p:nvPr/>
      </p:nvGrpSpPr>
      <p:grpSpPr>
        <a:xfrm>
          <a:off x="0" y="0"/>
          <a:ext cx="0" cy="0"/>
          <a:chOff x="0" y="0"/>
          <a:chExt cx="0" cy="0"/>
        </a:xfrm>
      </p:grpSpPr>
      <p:sp>
        <p:nvSpPr>
          <p:cNvPr id="3" name="Title 2">
            <a:extLst>
              <a:ext uri="{FF2B5EF4-FFF2-40B4-BE49-F238E27FC236}">
                <a16:creationId xmlns:a16="http://schemas.microsoft.com/office/drawing/2014/main" id="{F7D2CCA8-EC0C-417E-A632-38BC2D289971}"/>
              </a:ext>
            </a:extLst>
          </p:cNvPr>
          <p:cNvSpPr>
            <a:spLocks noGrp="1"/>
          </p:cNvSpPr>
          <p:nvPr>
            <p:ph type="title" idx="4294967295"/>
          </p:nvPr>
        </p:nvSpPr>
        <p:spPr/>
        <p:txBody>
          <a:bodyPr/>
          <a:lstStyle/>
          <a:p>
            <a:pPr rtl="0" eaLnBrk="1" latinLnBrk="0" hangingPunct="1"/>
            <a:r>
              <a:rPr lang="en-US" sz="3600" kern="1200">
                <a:solidFill>
                  <a:srgbClr val="000000"/>
                </a:solidFill>
                <a:effectLst/>
                <a:latin typeface="Segoe UI Semibold" panose="020B0702040204020203" pitchFamily="34" charset="0"/>
                <a:ea typeface="+mn-ea"/>
                <a:cs typeface="+mn-cs"/>
              </a:rPr>
              <a:t>Discussions</a:t>
            </a:r>
            <a:endParaRPr lang="en-US">
              <a:effectLst/>
            </a:endParaRPr>
          </a:p>
          <a:p>
            <a:endParaRPr lang="en-US"/>
          </a:p>
        </p:txBody>
      </p:sp>
      <p:sp>
        <p:nvSpPr>
          <p:cNvPr id="18" name="Rectangle 17">
            <a:extLst>
              <a:ext uri="{FF2B5EF4-FFF2-40B4-BE49-F238E27FC236}">
                <a16:creationId xmlns:a16="http://schemas.microsoft.com/office/drawing/2014/main" id="{1B75925C-0BF5-2B40-9319-C77383133715}"/>
              </a:ext>
            </a:extLst>
          </p:cNvPr>
          <p:cNvSpPr/>
          <p:nvPr/>
        </p:nvSpPr>
        <p:spPr>
          <a:xfrm>
            <a:off x="542767" y="1141213"/>
            <a:ext cx="5902674" cy="468845"/>
          </a:xfrm>
          <a:prstGeom prst="rect">
            <a:avLst/>
          </a:prstGeom>
        </p:spPr>
        <p:txBody>
          <a:bodyPr wrap="square" lIns="0">
            <a:spAutoFit/>
          </a:bodyPr>
          <a:lstStyle/>
          <a:p>
            <a:pPr defTabSz="913917">
              <a:defRPr/>
            </a:pPr>
            <a:r>
              <a:rPr lang="en-US" sz="2399">
                <a:solidFill>
                  <a:srgbClr val="000000"/>
                </a:solidFill>
                <a:latin typeface="Segoe UI"/>
              </a:rPr>
              <a:t>Join the conversation</a:t>
            </a:r>
          </a:p>
        </p:txBody>
      </p:sp>
      <p:sp>
        <p:nvSpPr>
          <p:cNvPr id="21" name="TextBox 20">
            <a:extLst>
              <a:ext uri="{FF2B5EF4-FFF2-40B4-BE49-F238E27FC236}">
                <a16:creationId xmlns:a16="http://schemas.microsoft.com/office/drawing/2014/main" id="{0D243D8D-6743-C44E-9D21-1753FAEEC67A}"/>
              </a:ext>
            </a:extLst>
          </p:cNvPr>
          <p:cNvSpPr txBox="1"/>
          <p:nvPr/>
        </p:nvSpPr>
        <p:spPr>
          <a:xfrm>
            <a:off x="513035" y="1826265"/>
            <a:ext cx="4649954" cy="937982"/>
          </a:xfrm>
          <a:prstGeom prst="rect">
            <a:avLst/>
          </a:prstGeom>
          <a:noFill/>
        </p:spPr>
        <p:txBody>
          <a:bodyPr wrap="square" lIns="0" tIns="0" rIns="0" bIns="0" rtlCol="0" anchor="t">
            <a:noAutofit/>
          </a:bodyPr>
          <a:lstStyle/>
          <a:p>
            <a:pPr defTabSz="1393156">
              <a:lnSpc>
                <a:spcPct val="90000"/>
              </a:lnSpc>
              <a:spcBef>
                <a:spcPct val="0"/>
              </a:spcBef>
              <a:defRPr/>
            </a:pPr>
            <a:r>
              <a:rPr lang="en-US" sz="1999">
                <a:solidFill>
                  <a:srgbClr val="0078D3"/>
                </a:solidFill>
                <a:latin typeface="Segoe UI Semibold"/>
              </a:rPr>
              <a:t>Open conversations about code and community</a:t>
            </a:r>
          </a:p>
          <a:p>
            <a:pPr defTabSz="1393156">
              <a:lnSpc>
                <a:spcPct val="120000"/>
              </a:lnSpc>
              <a:spcBef>
                <a:spcPct val="0"/>
              </a:spcBef>
              <a:spcAft>
                <a:spcPct val="35000"/>
              </a:spcAft>
              <a:defRPr/>
            </a:pPr>
            <a:r>
              <a:rPr lang="en-US" sz="1600">
                <a:solidFill>
                  <a:srgbClr val="000000"/>
                </a:solidFill>
                <a:latin typeface="Segoe UI"/>
              </a:rPr>
              <a:t>New threaded format makes it easy to brainstorm feature ideas, help new users get their bearings, and collaborate on software.</a:t>
            </a:r>
          </a:p>
        </p:txBody>
      </p:sp>
      <p:sp>
        <p:nvSpPr>
          <p:cNvPr id="23" name="TextBox 22">
            <a:extLst>
              <a:ext uri="{FF2B5EF4-FFF2-40B4-BE49-F238E27FC236}">
                <a16:creationId xmlns:a16="http://schemas.microsoft.com/office/drawing/2014/main" id="{26973BF1-5246-1F4B-8E72-8DC527B7B978}"/>
              </a:ext>
            </a:extLst>
          </p:cNvPr>
          <p:cNvSpPr txBox="1"/>
          <p:nvPr/>
        </p:nvSpPr>
        <p:spPr>
          <a:xfrm>
            <a:off x="513036" y="3386576"/>
            <a:ext cx="4595960" cy="937980"/>
          </a:xfrm>
          <a:prstGeom prst="rect">
            <a:avLst/>
          </a:prstGeom>
          <a:noFill/>
        </p:spPr>
        <p:txBody>
          <a:bodyPr wrap="square" lIns="0" tIns="0" rIns="0" bIns="0" rtlCol="0" anchor="t">
            <a:noAutofit/>
          </a:bodyPr>
          <a:lstStyle/>
          <a:p>
            <a:pPr defTabSz="1393156">
              <a:lnSpc>
                <a:spcPct val="90000"/>
              </a:lnSpc>
              <a:spcBef>
                <a:spcPct val="0"/>
              </a:spcBef>
              <a:defRPr/>
            </a:pPr>
            <a:r>
              <a:rPr lang="en-US" sz="1999">
                <a:solidFill>
                  <a:srgbClr val="0078D3"/>
                </a:solidFill>
                <a:latin typeface="Segoe UI Semibold"/>
              </a:rPr>
              <a:t>Perfect for Q&amp;A</a:t>
            </a:r>
          </a:p>
          <a:p>
            <a:pPr defTabSz="1393156">
              <a:lnSpc>
                <a:spcPct val="120000"/>
              </a:lnSpc>
              <a:spcBef>
                <a:spcPct val="0"/>
              </a:spcBef>
              <a:spcAft>
                <a:spcPct val="35000"/>
              </a:spcAft>
              <a:defRPr/>
            </a:pPr>
            <a:r>
              <a:rPr lang="en-US" sz="1600">
                <a:solidFill>
                  <a:srgbClr val="000000"/>
                </a:solidFill>
                <a:latin typeface="Segoe UI"/>
              </a:rPr>
              <a:t>Questions can be marked as answered, so over time a community’s knowledge base grows naturally</a:t>
            </a:r>
          </a:p>
        </p:txBody>
      </p:sp>
      <p:sp>
        <p:nvSpPr>
          <p:cNvPr id="22" name="TextBox 21">
            <a:extLst>
              <a:ext uri="{FF2B5EF4-FFF2-40B4-BE49-F238E27FC236}">
                <a16:creationId xmlns:a16="http://schemas.microsoft.com/office/drawing/2014/main" id="{0EA5F28B-9231-AF41-9B22-5976778F6361}"/>
              </a:ext>
            </a:extLst>
          </p:cNvPr>
          <p:cNvSpPr txBox="1"/>
          <p:nvPr/>
        </p:nvSpPr>
        <p:spPr>
          <a:xfrm>
            <a:off x="513037" y="4713209"/>
            <a:ext cx="4654530" cy="1208912"/>
          </a:xfrm>
          <a:prstGeom prst="rect">
            <a:avLst/>
          </a:prstGeom>
          <a:noFill/>
        </p:spPr>
        <p:txBody>
          <a:bodyPr wrap="square" lIns="0" tIns="0" rIns="0" bIns="0" rtlCol="0" anchor="t">
            <a:noAutofit/>
          </a:bodyPr>
          <a:lstStyle/>
          <a:p>
            <a:pPr defTabSz="1393156">
              <a:lnSpc>
                <a:spcPct val="90000"/>
              </a:lnSpc>
              <a:spcBef>
                <a:spcPct val="0"/>
              </a:spcBef>
              <a:defRPr/>
            </a:pPr>
            <a:r>
              <a:rPr lang="en-US" sz="1999">
                <a:solidFill>
                  <a:srgbClr val="0078D3"/>
                </a:solidFill>
                <a:latin typeface="Segoe UI Semibold"/>
              </a:rPr>
              <a:t>Familiar GitHub experience</a:t>
            </a:r>
          </a:p>
          <a:p>
            <a:pPr defTabSz="1393156">
              <a:lnSpc>
                <a:spcPct val="120000"/>
              </a:lnSpc>
              <a:spcBef>
                <a:spcPct val="0"/>
              </a:spcBef>
              <a:spcAft>
                <a:spcPct val="35000"/>
              </a:spcAft>
              <a:defRPr/>
            </a:pPr>
            <a:r>
              <a:rPr lang="en-US" sz="1600">
                <a:solidFill>
                  <a:srgbClr val="000000"/>
                </a:solidFill>
                <a:latin typeface="Segoe UI"/>
              </a:rPr>
              <a:t>Discussions live in your project repository, so they’re accessible where your community is already working together.</a:t>
            </a:r>
          </a:p>
        </p:txBody>
      </p:sp>
      <p:sp>
        <p:nvSpPr>
          <p:cNvPr id="2" name="TextBox 1">
            <a:extLst>
              <a:ext uri="{FF2B5EF4-FFF2-40B4-BE49-F238E27FC236}">
                <a16:creationId xmlns:a16="http://schemas.microsoft.com/office/drawing/2014/main" id="{3834A02E-69D1-4E1D-BF3A-4FE5CB0DD6FC}"/>
              </a:ext>
            </a:extLst>
          </p:cNvPr>
          <p:cNvSpPr txBox="1"/>
          <p:nvPr/>
        </p:nvSpPr>
        <p:spPr>
          <a:xfrm>
            <a:off x="495099" y="6352189"/>
            <a:ext cx="4717947" cy="215444"/>
          </a:xfrm>
          <a:prstGeom prst="rect">
            <a:avLst/>
          </a:prstGeom>
          <a:noFill/>
        </p:spPr>
        <p:txBody>
          <a:bodyPr wrap="square" lIns="0" tIns="0" rIns="0" bIns="0" rtlCol="0">
            <a:spAutoFit/>
          </a:bodyPr>
          <a:lstStyle/>
          <a:p>
            <a:pPr defTabSz="914188"/>
            <a:r>
              <a:rPr lang="en-US" sz="1400">
                <a:hlinkClick r:id="rId3"/>
              </a:rPr>
              <a:t>https://docs.github.com/en/discussions</a:t>
            </a:r>
            <a:r>
              <a:rPr lang="en-US" sz="1400">
                <a:gradFill>
                  <a:gsLst>
                    <a:gs pos="2917">
                      <a:srgbClr val="000000"/>
                    </a:gs>
                    <a:gs pos="30000">
                      <a:srgbClr val="000000"/>
                    </a:gs>
                  </a:gsLst>
                  <a:lin ang="5400000" scaled="0"/>
                </a:gradFill>
                <a:latin typeface="Segoe UI"/>
              </a:rPr>
              <a:t> </a:t>
            </a:r>
          </a:p>
        </p:txBody>
      </p:sp>
      <p:sp>
        <p:nvSpPr>
          <p:cNvPr id="13" name="Google Shape;2548;p379">
            <a:extLst>
              <a:ext uri="{FF2B5EF4-FFF2-40B4-BE49-F238E27FC236}">
                <a16:creationId xmlns:a16="http://schemas.microsoft.com/office/drawing/2014/main" id="{B72C6B0C-BECA-4213-8AC1-CD9B3E2B1CAD}"/>
              </a:ext>
              <a:ext uri="{C183D7F6-B498-43B3-948B-1728B52AA6E4}">
                <adec:decorative xmlns:adec="http://schemas.microsoft.com/office/drawing/2017/decorative" val="1"/>
              </a:ext>
            </a:extLst>
          </p:cNvPr>
          <p:cNvSpPr/>
          <p:nvPr/>
        </p:nvSpPr>
        <p:spPr>
          <a:xfrm>
            <a:off x="5165377" y="1381"/>
            <a:ext cx="7024035" cy="6855427"/>
          </a:xfrm>
          <a:prstGeom prst="rect">
            <a:avLst/>
          </a:prstGeom>
          <a:solidFill>
            <a:srgbClr val="0078D3"/>
          </a:solidFill>
          <a:ln>
            <a:noFill/>
          </a:ln>
        </p:spPr>
        <p:txBody>
          <a:bodyPr spcFirstLastPara="1" wrap="square" lIns="182808" tIns="146246" rIns="182808" bIns="146246" anchor="t" anchorCtr="0">
            <a:noAutofit/>
          </a:bodyPr>
          <a:lstStyle/>
          <a:p>
            <a:pPr defTabSz="914192">
              <a:buSzPts val="1500"/>
              <a:defRPr/>
            </a:pPr>
            <a:endParaRPr sz="2000">
              <a:solidFill>
                <a:srgbClr val="FFFFFF"/>
              </a:solidFill>
              <a:latin typeface="Quattrocento Sans"/>
              <a:ea typeface="Quattrocento Sans"/>
              <a:cs typeface="Quattrocento Sans"/>
              <a:sym typeface="Quattrocento Sans"/>
            </a:endParaRPr>
          </a:p>
        </p:txBody>
      </p:sp>
      <p:pic>
        <p:nvPicPr>
          <p:cNvPr id="2050" name="Picture 2">
            <a:extLst>
              <a:ext uri="{FF2B5EF4-FFF2-40B4-BE49-F238E27FC236}">
                <a16:creationId xmlns:a16="http://schemas.microsoft.com/office/drawing/2014/main" id="{45BAD9CD-45C1-42B9-B03A-FAC83E4D4BA2}"/>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5167765" y="794987"/>
            <a:ext cx="7024035" cy="5268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736028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51FE2A-8840-2642-98A8-7B3ABD61270D}"/>
              </a:ext>
            </a:extLst>
          </p:cNvPr>
          <p:cNvSpPr>
            <a:spLocks noGrp="1"/>
          </p:cNvSpPr>
          <p:nvPr>
            <p:ph type="body" sz="quarter" idx="12"/>
          </p:nvPr>
        </p:nvSpPr>
        <p:spPr/>
        <p:txBody>
          <a:bodyPr/>
          <a:lstStyle/>
          <a:p>
            <a:r>
              <a:rPr lang="en-US" dirty="0"/>
              <a:t>Develop and deploy microservices using Azure Kubernetes Service and Azure Container Registry</a:t>
            </a:r>
          </a:p>
        </p:txBody>
      </p:sp>
      <p:sp>
        <p:nvSpPr>
          <p:cNvPr id="4" name="Title 3">
            <a:extLst>
              <a:ext uri="{FF2B5EF4-FFF2-40B4-BE49-F238E27FC236}">
                <a16:creationId xmlns:a16="http://schemas.microsoft.com/office/drawing/2014/main" id="{223A4D9A-7A0D-AE45-A038-8578483BB625}"/>
              </a:ext>
            </a:extLst>
          </p:cNvPr>
          <p:cNvSpPr>
            <a:spLocks noGrp="1"/>
          </p:cNvSpPr>
          <p:nvPr>
            <p:ph type="title"/>
          </p:nvPr>
        </p:nvSpPr>
        <p:spPr/>
        <p:txBody>
          <a:bodyPr/>
          <a:lstStyle/>
          <a:p>
            <a:r>
              <a:rPr lang="en-US" dirty="0"/>
              <a:t>Microservice Solutions</a:t>
            </a:r>
          </a:p>
        </p:txBody>
      </p:sp>
      <p:pic>
        <p:nvPicPr>
          <p:cNvPr id="2" name="Graphic 1">
            <a:extLst>
              <a:ext uri="{FF2B5EF4-FFF2-40B4-BE49-F238E27FC236}">
                <a16:creationId xmlns:a16="http://schemas.microsoft.com/office/drawing/2014/main" id="{9E327A34-14AC-4F4E-B81B-96DE104E36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85570" y="2734703"/>
            <a:ext cx="3043359" cy="3043359"/>
          </a:xfrm>
          <a:prstGeom prst="rect">
            <a:avLst/>
          </a:prstGeom>
        </p:spPr>
      </p:pic>
    </p:spTree>
    <p:extLst>
      <p:ext uri="{BB962C8B-B14F-4D97-AF65-F5344CB8AC3E}">
        <p14:creationId xmlns:p14="http://schemas.microsoft.com/office/powerpoint/2010/main" val="45503311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Storage container being stacked on top of other storage containers with a crane. The view is looking up at the container from the ground.">
            <a:extLst>
              <a:ext uri="{FF2B5EF4-FFF2-40B4-BE49-F238E27FC236}">
                <a16:creationId xmlns:a16="http://schemas.microsoft.com/office/drawing/2014/main" id="{415DEEBF-A608-4B4D-B4BB-1A74F7D518D3}"/>
              </a:ext>
            </a:extLst>
          </p:cNvPr>
          <p:cNvPicPr>
            <a:picLocks noGrp="1" noChangeAspect="1"/>
          </p:cNvPicPr>
          <p:nvPr>
            <p:ph type="pic" sz="quarter" idx="10"/>
          </p:nvPr>
        </p:nvPicPr>
        <p:blipFill>
          <a:blip r:embed="rId3"/>
          <a:srcRect t="7865" b="7865"/>
          <a:stretch>
            <a:fillRect/>
          </a:stretch>
        </p:blipFill>
        <p:spPr/>
      </p:pic>
      <p:sp>
        <p:nvSpPr>
          <p:cNvPr id="3" name="Title 2">
            <a:extLst>
              <a:ext uri="{FF2B5EF4-FFF2-40B4-BE49-F238E27FC236}">
                <a16:creationId xmlns:a16="http://schemas.microsoft.com/office/drawing/2014/main" id="{322D5F5C-AFA2-BD44-B87A-810D4C9528BE}"/>
              </a:ext>
            </a:extLst>
          </p:cNvPr>
          <p:cNvSpPr>
            <a:spLocks noGrp="1"/>
          </p:cNvSpPr>
          <p:nvPr>
            <p:ph type="title"/>
          </p:nvPr>
        </p:nvSpPr>
        <p:spPr/>
        <p:txBody>
          <a:bodyPr/>
          <a:lstStyle/>
          <a:p>
            <a:r>
              <a:rPr lang="en-US" dirty="0"/>
              <a:t>Preview features</a:t>
            </a:r>
          </a:p>
        </p:txBody>
      </p:sp>
    </p:spTree>
    <p:extLst>
      <p:ext uri="{BB962C8B-B14F-4D97-AF65-F5344CB8AC3E}">
        <p14:creationId xmlns:p14="http://schemas.microsoft.com/office/powerpoint/2010/main" val="418673931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636"/>
        <p:cNvGrpSpPr/>
        <p:nvPr/>
      </p:nvGrpSpPr>
      <p:grpSpPr>
        <a:xfrm>
          <a:off x="0" y="0"/>
          <a:ext cx="0" cy="0"/>
          <a:chOff x="0" y="0"/>
          <a:chExt cx="0" cy="0"/>
        </a:xfrm>
      </p:grpSpPr>
      <p:sp>
        <p:nvSpPr>
          <p:cNvPr id="7" name="Title 6">
            <a:extLst>
              <a:ext uri="{FF2B5EF4-FFF2-40B4-BE49-F238E27FC236}">
                <a16:creationId xmlns:a16="http://schemas.microsoft.com/office/drawing/2014/main" id="{080A6B15-76C0-4934-9A85-C15A7E06BA46}"/>
              </a:ext>
            </a:extLst>
          </p:cNvPr>
          <p:cNvSpPr>
            <a:spLocks noGrp="1"/>
          </p:cNvSpPr>
          <p:nvPr>
            <p:ph type="title" idx="4294967295"/>
          </p:nvPr>
        </p:nvSpPr>
        <p:spPr>
          <a:xfrm>
            <a:off x="495663" y="2147102"/>
            <a:ext cx="11018520" cy="553998"/>
          </a:xfrm>
        </p:spPr>
        <p:txBody>
          <a:bodyPr>
            <a:normAutofit fontScale="90000"/>
          </a:bodyPr>
          <a:lstStyle/>
          <a:p>
            <a:r>
              <a:rPr lang="en-US"/>
              <a:t>GitHub </a:t>
            </a:r>
            <a:r>
              <a:rPr lang="en-US" err="1"/>
              <a:t>Codespaces</a:t>
            </a:r>
            <a:endParaRPr lang="en-US"/>
          </a:p>
        </p:txBody>
      </p:sp>
      <p:sp>
        <p:nvSpPr>
          <p:cNvPr id="18" name="Rectangle 17">
            <a:extLst>
              <a:ext uri="{FF2B5EF4-FFF2-40B4-BE49-F238E27FC236}">
                <a16:creationId xmlns:a16="http://schemas.microsoft.com/office/drawing/2014/main" id="{1B75925C-0BF5-2B40-9319-C77383133715}"/>
              </a:ext>
            </a:extLst>
          </p:cNvPr>
          <p:cNvSpPr/>
          <p:nvPr/>
        </p:nvSpPr>
        <p:spPr>
          <a:xfrm>
            <a:off x="542110" y="2830843"/>
            <a:ext cx="5903374" cy="468905"/>
          </a:xfrm>
          <a:prstGeom prst="rect">
            <a:avLst/>
          </a:prstGeom>
        </p:spPr>
        <p:txBody>
          <a:bodyPr wrap="square" lIns="0">
            <a:spAutoFit/>
          </a:bodyPr>
          <a:lstStyle/>
          <a:p>
            <a:pPr defTabSz="914016">
              <a:defRPr/>
            </a:pPr>
            <a:r>
              <a:rPr lang="en-US" sz="2400" spc="-147">
                <a:ln w="3175">
                  <a:noFill/>
                </a:ln>
                <a:solidFill>
                  <a:schemeClr val="tx2"/>
                </a:solidFill>
                <a:latin typeface="Segoe UI"/>
              </a:rPr>
              <a:t>Your instant dev environment</a:t>
            </a:r>
          </a:p>
        </p:txBody>
      </p:sp>
      <p:sp>
        <p:nvSpPr>
          <p:cNvPr id="12" name="Google Shape;2548;p379">
            <a:extLst>
              <a:ext uri="{FF2B5EF4-FFF2-40B4-BE49-F238E27FC236}">
                <a16:creationId xmlns:a16="http://schemas.microsoft.com/office/drawing/2014/main" id="{10255BF3-6993-0E45-891E-41C84C1319A4}"/>
              </a:ext>
              <a:ext uri="{C183D7F6-B498-43B3-948B-1728B52AA6E4}">
                <adec:decorative xmlns:adec="http://schemas.microsoft.com/office/drawing/2017/decorative" val="1"/>
              </a:ext>
            </a:extLst>
          </p:cNvPr>
          <p:cNvSpPr/>
          <p:nvPr/>
        </p:nvSpPr>
        <p:spPr>
          <a:xfrm>
            <a:off x="6129467" y="1868"/>
            <a:ext cx="6059082" cy="6854455"/>
          </a:xfrm>
          <a:prstGeom prst="rect">
            <a:avLst/>
          </a:prstGeom>
          <a:solidFill>
            <a:srgbClr val="0078D3"/>
          </a:solidFill>
          <a:ln>
            <a:noFill/>
          </a:ln>
        </p:spPr>
        <p:txBody>
          <a:bodyPr spcFirstLastPara="1" wrap="square" lIns="182782" tIns="146225" rIns="182782" bIns="146225" anchor="t" anchorCtr="0">
            <a:noAutofit/>
          </a:bodyPr>
          <a:lstStyle/>
          <a:p>
            <a:pPr defTabSz="914016">
              <a:buSzPts val="1500"/>
              <a:defRPr/>
            </a:pPr>
            <a:endParaRPr sz="2000">
              <a:solidFill>
                <a:srgbClr val="FFFFFF"/>
              </a:solidFill>
              <a:latin typeface="Quattrocento Sans"/>
              <a:ea typeface="Quattrocento Sans"/>
              <a:cs typeface="Quattrocento Sans"/>
              <a:sym typeface="Quattrocento Sans"/>
            </a:endParaRPr>
          </a:p>
        </p:txBody>
      </p:sp>
      <p:pic>
        <p:nvPicPr>
          <p:cNvPr id="13" name="Google Shape;2550;p379">
            <a:extLst>
              <a:ext uri="{FF2B5EF4-FFF2-40B4-BE49-F238E27FC236}">
                <a16:creationId xmlns:a16="http://schemas.microsoft.com/office/drawing/2014/main" id="{FA6020BD-BE19-E24C-A35E-272B7DE1671B}"/>
              </a:ext>
              <a:ext uri="{C183D7F6-B498-43B3-948B-1728B52AA6E4}">
                <adec:decorative xmlns:adec="http://schemas.microsoft.com/office/drawing/2017/decorative" val="1"/>
              </a:ext>
            </a:extLst>
          </p:cNvPr>
          <p:cNvPicPr preferRelativeResize="0"/>
          <p:nvPr/>
        </p:nvPicPr>
        <p:blipFill rotWithShape="1">
          <a:blip r:embed="rId3">
            <a:alphaModFix/>
          </a:blip>
          <a:srcRect l="9280" t="14969" r="27885" b="6898"/>
          <a:stretch/>
        </p:blipFill>
        <p:spPr>
          <a:xfrm>
            <a:off x="6128842" y="974"/>
            <a:ext cx="6059707" cy="6856055"/>
          </a:xfrm>
          <a:prstGeom prst="rect">
            <a:avLst/>
          </a:prstGeom>
          <a:noFill/>
          <a:ln>
            <a:noFill/>
          </a:ln>
        </p:spPr>
      </p:pic>
      <p:pic>
        <p:nvPicPr>
          <p:cNvPr id="4" name="Picture 3">
            <a:extLst>
              <a:ext uri="{FF2B5EF4-FFF2-40B4-BE49-F238E27FC236}">
                <a16:creationId xmlns:a16="http://schemas.microsoft.com/office/drawing/2014/main" id="{06DA38CD-F2FC-7F4D-B98D-72CB44DD1809}"/>
              </a:ext>
              <a:ext uri="{C183D7F6-B498-43B3-948B-1728B52AA6E4}">
                <adec:decorative xmlns:adec="http://schemas.microsoft.com/office/drawing/2017/decorative" val="1"/>
              </a:ext>
            </a:extLst>
          </p:cNvPr>
          <p:cNvPicPr>
            <a:picLocks noChangeAspect="1"/>
          </p:cNvPicPr>
          <p:nvPr/>
        </p:nvPicPr>
        <p:blipFill rotWithShape="1">
          <a:blip r:embed="rId4"/>
          <a:srcRect l="63210"/>
          <a:stretch/>
        </p:blipFill>
        <p:spPr>
          <a:xfrm>
            <a:off x="7427490" y="544057"/>
            <a:ext cx="4761059" cy="5769889"/>
          </a:xfrm>
          <a:prstGeom prst="rect">
            <a:avLst/>
          </a:prstGeom>
        </p:spPr>
      </p:pic>
      <p:pic>
        <p:nvPicPr>
          <p:cNvPr id="3" name="Picture 2">
            <a:extLst>
              <a:ext uri="{FF2B5EF4-FFF2-40B4-BE49-F238E27FC236}">
                <a16:creationId xmlns:a16="http://schemas.microsoft.com/office/drawing/2014/main" id="{B1F2A125-0C7A-254C-BB23-99ECBF857AAB}"/>
              </a:ext>
              <a:ext uri="{C183D7F6-B498-43B3-948B-1728B52AA6E4}">
                <adec:decorative xmlns:adec="http://schemas.microsoft.com/office/drawing/2017/decorative" val="1"/>
              </a:ext>
            </a:extLst>
          </p:cNvPr>
          <p:cNvPicPr>
            <a:picLocks noChangeAspect="1"/>
          </p:cNvPicPr>
          <p:nvPr/>
        </p:nvPicPr>
        <p:blipFill rotWithShape="1">
          <a:blip r:embed="rId5"/>
          <a:srcRect r="31307" b="9786"/>
          <a:stretch/>
        </p:blipFill>
        <p:spPr>
          <a:xfrm>
            <a:off x="7724879" y="2028496"/>
            <a:ext cx="4465393" cy="4285449"/>
          </a:xfrm>
          <a:prstGeom prst="rect">
            <a:avLst/>
          </a:prstGeom>
        </p:spPr>
      </p:pic>
      <p:sp>
        <p:nvSpPr>
          <p:cNvPr id="2" name="Rectangle 1">
            <a:extLst>
              <a:ext uri="{FF2B5EF4-FFF2-40B4-BE49-F238E27FC236}">
                <a16:creationId xmlns:a16="http://schemas.microsoft.com/office/drawing/2014/main" id="{E4CD6CB8-D031-C147-8A4D-60EE5D8B4295}"/>
              </a:ext>
            </a:extLst>
          </p:cNvPr>
          <p:cNvSpPr/>
          <p:nvPr/>
        </p:nvSpPr>
        <p:spPr>
          <a:xfrm>
            <a:off x="2775752" y="6160100"/>
            <a:ext cx="3484197" cy="311985"/>
          </a:xfrm>
          <a:prstGeom prst="rect">
            <a:avLst/>
          </a:prstGeom>
        </p:spPr>
        <p:txBody>
          <a:bodyPr wrap="none">
            <a:spAutoFit/>
          </a:bodyPr>
          <a:lstStyle/>
          <a:p>
            <a:pPr defTabSz="914016">
              <a:defRPr/>
            </a:pPr>
            <a:r>
              <a:rPr lang="en-US" sz="1400">
                <a:solidFill>
                  <a:srgbClr val="000000"/>
                </a:solidFill>
                <a:latin typeface="Segoe UI"/>
                <a:hlinkClick r:id="rId6"/>
              </a:rPr>
              <a:t>https://github.com/Features/Codespaces</a:t>
            </a:r>
            <a:endParaRPr lang="en-US" sz="1400">
              <a:gradFill>
                <a:gsLst>
                  <a:gs pos="2917">
                    <a:srgbClr val="000000"/>
                  </a:gs>
                  <a:gs pos="30000">
                    <a:srgbClr val="000000"/>
                  </a:gs>
                </a:gsLst>
                <a:lin ang="5400000" scaled="0"/>
              </a:gradFill>
              <a:latin typeface="Segoe UI"/>
            </a:endParaRPr>
          </a:p>
        </p:txBody>
      </p:sp>
      <p:sp>
        <p:nvSpPr>
          <p:cNvPr id="5" name="TextBox 4">
            <a:extLst>
              <a:ext uri="{FF2B5EF4-FFF2-40B4-BE49-F238E27FC236}">
                <a16:creationId xmlns:a16="http://schemas.microsoft.com/office/drawing/2014/main" id="{EE3EE0F7-632C-794C-BDB9-51C0D48949B7}"/>
              </a:ext>
            </a:extLst>
          </p:cNvPr>
          <p:cNvSpPr txBox="1"/>
          <p:nvPr/>
        </p:nvSpPr>
        <p:spPr>
          <a:xfrm>
            <a:off x="4896091" y="2349661"/>
            <a:ext cx="65" cy="307777"/>
          </a:xfrm>
          <a:prstGeom prst="rect">
            <a:avLst/>
          </a:prstGeom>
          <a:noFill/>
        </p:spPr>
        <p:txBody>
          <a:bodyPr wrap="none" lIns="0" tIns="0" rIns="0" bIns="0" rtlCol="0">
            <a:spAutoFit/>
          </a:bodyPr>
          <a:lstStyle/>
          <a:p>
            <a:pPr algn="l"/>
            <a:endParaRPr lang="en-US" sz="2000" err="1"/>
          </a:p>
        </p:txBody>
      </p:sp>
    </p:spTree>
    <p:extLst>
      <p:ext uri="{BB962C8B-B14F-4D97-AF65-F5344CB8AC3E}">
        <p14:creationId xmlns:p14="http://schemas.microsoft.com/office/powerpoint/2010/main" val="120731580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636"/>
        <p:cNvGrpSpPr/>
        <p:nvPr/>
      </p:nvGrpSpPr>
      <p:grpSpPr>
        <a:xfrm>
          <a:off x="0" y="0"/>
          <a:ext cx="0" cy="0"/>
          <a:chOff x="0" y="0"/>
          <a:chExt cx="0" cy="0"/>
        </a:xfrm>
      </p:grpSpPr>
      <p:sp>
        <p:nvSpPr>
          <p:cNvPr id="2" name="Title 1">
            <a:extLst>
              <a:ext uri="{FF2B5EF4-FFF2-40B4-BE49-F238E27FC236}">
                <a16:creationId xmlns:a16="http://schemas.microsoft.com/office/drawing/2014/main" id="{D2E86136-2DAA-4781-AAA2-FDB135A21C55}"/>
              </a:ext>
            </a:extLst>
          </p:cNvPr>
          <p:cNvSpPr>
            <a:spLocks noGrp="1"/>
          </p:cNvSpPr>
          <p:nvPr>
            <p:ph type="title" idx="4294967295"/>
          </p:nvPr>
        </p:nvSpPr>
        <p:spPr>
          <a:xfrm>
            <a:off x="495663" y="2170252"/>
            <a:ext cx="11018520" cy="553998"/>
          </a:xfrm>
        </p:spPr>
        <p:txBody>
          <a:bodyPr>
            <a:normAutofit fontScale="90000"/>
          </a:bodyPr>
          <a:lstStyle/>
          <a:p>
            <a:pPr rtl="0" eaLnBrk="1" fontAlgn="auto" latinLnBrk="0" hangingPunct="1"/>
            <a:r>
              <a:rPr lang="en-US" sz="3600" b="0" i="0" kern="1200" spc="-98" baseline="0">
                <a:ln>
                  <a:noFill/>
                </a:ln>
                <a:solidFill>
                  <a:srgbClr val="000000"/>
                </a:solidFill>
                <a:effectLst/>
                <a:latin typeface="Segoe UI Semibold" panose="020B0702040204020203" pitchFamily="34" charset="0"/>
                <a:ea typeface="+mn-ea"/>
                <a:cs typeface="Segoe UI" panose="020B0502040204020203" pitchFamily="34" charset="0"/>
              </a:rPr>
              <a:t>GitHub Copilot</a:t>
            </a:r>
            <a:endParaRPr lang="en-US">
              <a:effectLst/>
            </a:endParaRPr>
          </a:p>
          <a:p>
            <a:endParaRPr lang="en-US"/>
          </a:p>
        </p:txBody>
      </p:sp>
      <p:sp>
        <p:nvSpPr>
          <p:cNvPr id="22" name="Rectangle 21">
            <a:extLst>
              <a:ext uri="{FF2B5EF4-FFF2-40B4-BE49-F238E27FC236}">
                <a16:creationId xmlns:a16="http://schemas.microsoft.com/office/drawing/2014/main" id="{BE712350-2521-7249-A7CF-678B48C64253}"/>
              </a:ext>
            </a:extLst>
          </p:cNvPr>
          <p:cNvSpPr/>
          <p:nvPr/>
        </p:nvSpPr>
        <p:spPr>
          <a:xfrm>
            <a:off x="540532" y="2819436"/>
            <a:ext cx="4620568" cy="400110"/>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Your AI pair programmer</a:t>
            </a:r>
          </a:p>
        </p:txBody>
      </p:sp>
      <p:sp>
        <p:nvSpPr>
          <p:cNvPr id="4638" name="Google Shape;4638;p826">
            <a:extLst>
              <a:ext uri="{C183D7F6-B498-43B3-948B-1728B52AA6E4}">
                <adec:decorative xmlns:adec="http://schemas.microsoft.com/office/drawing/2017/decorative" val="1"/>
              </a:ext>
            </a:extLst>
          </p:cNvPr>
          <p:cNvSpPr/>
          <p:nvPr/>
        </p:nvSpPr>
        <p:spPr>
          <a:xfrm>
            <a:off x="5181178" y="894"/>
            <a:ext cx="7009098" cy="6856400"/>
          </a:xfrm>
          <a:prstGeom prst="rect">
            <a:avLst/>
          </a:prstGeom>
          <a:solidFill>
            <a:srgbClr val="0078D3"/>
          </a:solidFill>
          <a:ln>
            <a:noFill/>
          </a:ln>
        </p:spPr>
        <p:txBody>
          <a:bodyPr spcFirstLastPara="1" wrap="square" lIns="182834" tIns="146267" rIns="182834" bIns="146267" anchor="t" anchorCtr="0">
            <a:noAutofit/>
          </a:bodyPr>
          <a:lstStyle/>
          <a:p>
            <a:pPr marL="0" marR="0" lvl="0" indent="0" algn="l" defTabSz="914367" rtl="0" eaLnBrk="1" fontAlgn="auto" latinLnBrk="0" hangingPunct="1">
              <a:lnSpc>
                <a:spcPct val="100000"/>
              </a:lnSpc>
              <a:spcBef>
                <a:spcPts val="0"/>
              </a:spcBef>
              <a:spcAft>
                <a:spcPts val="0"/>
              </a:spcAft>
              <a:buClrTx/>
              <a:buSzPts val="1500"/>
              <a:buFontTx/>
              <a:buNone/>
              <a:tabLst/>
              <a:defRPr/>
            </a:pPr>
            <a:endParaRPr kumimoji="0" sz="2000"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pic>
        <p:nvPicPr>
          <p:cNvPr id="4645" name="Google Shape;4645;p826">
            <a:extLst>
              <a:ext uri="{C183D7F6-B498-43B3-948B-1728B52AA6E4}">
                <adec:decorative xmlns:adec="http://schemas.microsoft.com/office/drawing/2017/decorative" val="1"/>
              </a:ext>
            </a:extLst>
          </p:cNvPr>
          <p:cNvPicPr preferRelativeResize="0"/>
          <p:nvPr/>
        </p:nvPicPr>
        <p:blipFill rotWithShape="1">
          <a:blip r:embed="rId3">
            <a:alphaModFix/>
          </a:blip>
          <a:srcRect l="9280" t="14969" r="27885" b="6898"/>
          <a:stretch/>
        </p:blipFill>
        <p:spPr>
          <a:xfrm>
            <a:off x="5166740" y="0"/>
            <a:ext cx="7017895" cy="6858000"/>
          </a:xfrm>
          <a:prstGeom prst="rect">
            <a:avLst/>
          </a:prstGeom>
          <a:noFill/>
          <a:ln>
            <a:noFill/>
          </a:ln>
        </p:spPr>
      </p:pic>
      <p:sp>
        <p:nvSpPr>
          <p:cNvPr id="17" name="Rectangle 16">
            <a:extLst>
              <a:ext uri="{FF2B5EF4-FFF2-40B4-BE49-F238E27FC236}">
                <a16:creationId xmlns:a16="http://schemas.microsoft.com/office/drawing/2014/main" id="{2DF85766-6F24-9541-A627-8873401866E8}"/>
              </a:ext>
            </a:extLst>
          </p:cNvPr>
          <p:cNvSpPr/>
          <p:nvPr/>
        </p:nvSpPr>
        <p:spPr>
          <a:xfrm>
            <a:off x="486286" y="6259822"/>
            <a:ext cx="3865802" cy="258532"/>
          </a:xfrm>
          <a:prstGeom prst="rect">
            <a:avLst/>
          </a:prstGeom>
        </p:spPr>
        <p:txBody>
          <a:bodyPr wrap="none">
            <a:spAutoFit/>
          </a:bodyPr>
          <a:lstStyle/>
          <a:p>
            <a:pPr marL="0" marR="0" lvl="0" indent="0" algn="just"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hlinkClick r:id="rId4"/>
              </a:rPr>
              <a:t>Introducing GitHub Copilot: your AI pair programmer</a:t>
            </a:r>
            <a:endParaRPr kumimoji="0" lang="en-US" sz="1200" b="0" i="0" u="none" strike="noStrike" kern="1200" cap="none" spc="0" normalizeH="0" baseline="0" noProof="0">
              <a:ln>
                <a:noFill/>
              </a:ln>
              <a:solidFill>
                <a:srgbClr val="000000"/>
              </a:solidFill>
              <a:effectLst/>
              <a:uLnTx/>
              <a:uFillTx/>
              <a:latin typeface="Segoe UI"/>
              <a:ea typeface="+mn-ea"/>
              <a:cs typeface="Segoe UI"/>
            </a:endParaRPr>
          </a:p>
        </p:txBody>
      </p:sp>
      <p:pic>
        <p:nvPicPr>
          <p:cNvPr id="3" name="Picture 2">
            <a:extLst>
              <a:ext uri="{FF2B5EF4-FFF2-40B4-BE49-F238E27FC236}">
                <a16:creationId xmlns:a16="http://schemas.microsoft.com/office/drawing/2014/main" id="{A423F854-676B-46CF-B8DE-EEBA0F97CAAA}"/>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6663860" y="589011"/>
            <a:ext cx="7988574" cy="5624064"/>
          </a:xfrm>
          <a:prstGeom prst="rect">
            <a:avLst/>
          </a:prstGeom>
        </p:spPr>
      </p:pic>
    </p:spTree>
    <p:extLst>
      <p:ext uri="{BB962C8B-B14F-4D97-AF65-F5344CB8AC3E}">
        <p14:creationId xmlns:p14="http://schemas.microsoft.com/office/powerpoint/2010/main" val="16353820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636"/>
        <p:cNvGrpSpPr/>
        <p:nvPr/>
      </p:nvGrpSpPr>
      <p:grpSpPr>
        <a:xfrm>
          <a:off x="0" y="0"/>
          <a:ext cx="0" cy="0"/>
          <a:chOff x="0" y="0"/>
          <a:chExt cx="0" cy="0"/>
        </a:xfrm>
      </p:grpSpPr>
      <p:sp>
        <p:nvSpPr>
          <p:cNvPr id="2" name="Title 1">
            <a:extLst>
              <a:ext uri="{FF2B5EF4-FFF2-40B4-BE49-F238E27FC236}">
                <a16:creationId xmlns:a16="http://schemas.microsoft.com/office/drawing/2014/main" id="{EC1D8FCA-650D-4CFC-BD20-DD789E6674CE}"/>
              </a:ext>
            </a:extLst>
          </p:cNvPr>
          <p:cNvSpPr>
            <a:spLocks noGrp="1"/>
          </p:cNvSpPr>
          <p:nvPr>
            <p:ph type="title" idx="4294967295"/>
          </p:nvPr>
        </p:nvSpPr>
        <p:spPr>
          <a:xfrm>
            <a:off x="518816" y="2100809"/>
            <a:ext cx="11018520" cy="553998"/>
          </a:xfrm>
        </p:spPr>
        <p:txBody>
          <a:bodyPr>
            <a:normAutofit fontScale="90000"/>
          </a:bodyPr>
          <a:lstStyle/>
          <a:p>
            <a:pPr rtl="0" eaLnBrk="1" fontAlgn="auto" latinLnBrk="0" hangingPunct="1"/>
            <a:r>
              <a:rPr lang="en-US" sz="3600" b="0" i="0" kern="1200" spc="-98" baseline="0">
                <a:ln>
                  <a:noFill/>
                </a:ln>
                <a:solidFill>
                  <a:srgbClr val="000000"/>
                </a:solidFill>
                <a:effectLst/>
                <a:latin typeface="Segoe UI Semibold" panose="020B0702040204020203" pitchFamily="34" charset="0"/>
                <a:ea typeface="+mn-ea"/>
                <a:cs typeface="Segoe UI" panose="020B0502040204020203" pitchFamily="34" charset="0"/>
              </a:rPr>
              <a:t>Planning</a:t>
            </a:r>
            <a:endParaRPr lang="en-US">
              <a:effectLst/>
            </a:endParaRPr>
          </a:p>
          <a:p>
            <a:endParaRPr lang="en-US"/>
          </a:p>
        </p:txBody>
      </p:sp>
      <p:sp>
        <p:nvSpPr>
          <p:cNvPr id="22" name="Rectangle 21">
            <a:extLst>
              <a:ext uri="{FF2B5EF4-FFF2-40B4-BE49-F238E27FC236}">
                <a16:creationId xmlns:a16="http://schemas.microsoft.com/office/drawing/2014/main" id="{BE712350-2521-7249-A7CF-678B48C64253}"/>
              </a:ext>
            </a:extLst>
          </p:cNvPr>
          <p:cNvSpPr/>
          <p:nvPr/>
        </p:nvSpPr>
        <p:spPr>
          <a:xfrm>
            <a:off x="540532" y="2749993"/>
            <a:ext cx="4620568" cy="400110"/>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Introducing the new GitHub Projects</a:t>
            </a:r>
          </a:p>
        </p:txBody>
      </p:sp>
      <p:sp>
        <p:nvSpPr>
          <p:cNvPr id="4638" name="Google Shape;4638;p826">
            <a:extLst>
              <a:ext uri="{C183D7F6-B498-43B3-948B-1728B52AA6E4}">
                <adec:decorative xmlns:adec="http://schemas.microsoft.com/office/drawing/2017/decorative" val="1"/>
              </a:ext>
            </a:extLst>
          </p:cNvPr>
          <p:cNvSpPr/>
          <p:nvPr/>
        </p:nvSpPr>
        <p:spPr>
          <a:xfrm>
            <a:off x="5181178" y="894"/>
            <a:ext cx="7009098" cy="6856400"/>
          </a:xfrm>
          <a:prstGeom prst="rect">
            <a:avLst/>
          </a:prstGeom>
          <a:solidFill>
            <a:srgbClr val="0078D3"/>
          </a:solidFill>
          <a:ln>
            <a:noFill/>
          </a:ln>
        </p:spPr>
        <p:txBody>
          <a:bodyPr spcFirstLastPara="1" wrap="square" lIns="182834" tIns="146267" rIns="182834" bIns="146267" anchor="t" anchorCtr="0">
            <a:noAutofit/>
          </a:bodyPr>
          <a:lstStyle/>
          <a:p>
            <a:pPr marL="0" marR="0" lvl="0" indent="0" algn="l" defTabSz="914367" rtl="0" eaLnBrk="1" fontAlgn="auto" latinLnBrk="0" hangingPunct="1">
              <a:lnSpc>
                <a:spcPct val="100000"/>
              </a:lnSpc>
              <a:spcBef>
                <a:spcPts val="0"/>
              </a:spcBef>
              <a:spcAft>
                <a:spcPts val="0"/>
              </a:spcAft>
              <a:buClrTx/>
              <a:buSzPts val="1500"/>
              <a:buFontTx/>
              <a:buNone/>
              <a:tabLst/>
              <a:defRPr/>
            </a:pPr>
            <a:endParaRPr kumimoji="0" sz="2000"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pic>
        <p:nvPicPr>
          <p:cNvPr id="4645" name="Google Shape;4645;p826">
            <a:extLst>
              <a:ext uri="{C183D7F6-B498-43B3-948B-1728B52AA6E4}">
                <adec:decorative xmlns:adec="http://schemas.microsoft.com/office/drawing/2017/decorative" val="1"/>
              </a:ext>
            </a:extLst>
          </p:cNvPr>
          <p:cNvPicPr preferRelativeResize="0"/>
          <p:nvPr/>
        </p:nvPicPr>
        <p:blipFill rotWithShape="1">
          <a:blip r:embed="rId3">
            <a:alphaModFix/>
          </a:blip>
          <a:srcRect l="9280" t="14969" r="27885" b="6898"/>
          <a:stretch/>
        </p:blipFill>
        <p:spPr>
          <a:xfrm>
            <a:off x="5166740" y="0"/>
            <a:ext cx="7017895" cy="6858000"/>
          </a:xfrm>
          <a:prstGeom prst="rect">
            <a:avLst/>
          </a:prstGeom>
          <a:noFill/>
          <a:ln>
            <a:noFill/>
          </a:ln>
        </p:spPr>
      </p:pic>
      <p:pic>
        <p:nvPicPr>
          <p:cNvPr id="3" name="Picture 2">
            <a:extLst>
              <a:ext uri="{FF2B5EF4-FFF2-40B4-BE49-F238E27FC236}">
                <a16:creationId xmlns:a16="http://schemas.microsoft.com/office/drawing/2014/main" id="{A423F854-676B-46CF-B8DE-EEBA0F97CAA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680564" y="589011"/>
            <a:ext cx="9496798" cy="5624064"/>
          </a:xfrm>
          <a:prstGeom prst="rect">
            <a:avLst/>
          </a:prstGeom>
        </p:spPr>
      </p:pic>
      <p:sp>
        <p:nvSpPr>
          <p:cNvPr id="17" name="Rectangle 16">
            <a:extLst>
              <a:ext uri="{FF2B5EF4-FFF2-40B4-BE49-F238E27FC236}">
                <a16:creationId xmlns:a16="http://schemas.microsoft.com/office/drawing/2014/main" id="{2DF85766-6F24-9541-A627-8873401866E8}"/>
              </a:ext>
            </a:extLst>
          </p:cNvPr>
          <p:cNvSpPr/>
          <p:nvPr/>
        </p:nvSpPr>
        <p:spPr>
          <a:xfrm>
            <a:off x="540532" y="6259822"/>
            <a:ext cx="3757311" cy="258532"/>
          </a:xfrm>
          <a:prstGeom prst="rect">
            <a:avLst/>
          </a:prstGeom>
        </p:spPr>
        <p:txBody>
          <a:bodyPr wrap="none">
            <a:spAutoFit/>
          </a:bodyPr>
          <a:lstStyle/>
          <a:p>
            <a:pPr marL="0" marR="0" lvl="0" indent="0" algn="just"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hlinkClick r:id="rId5"/>
              </a:rPr>
              <a:t>Introducing the new GitHub Issues | The GitHub Blog</a:t>
            </a:r>
            <a:endParaRPr kumimoji="0" lang="en-US" sz="1200" b="0" i="0" u="none" strike="noStrike" kern="1200" cap="none" spc="0" normalizeH="0" baseline="0" noProof="0">
              <a:ln>
                <a:noFill/>
              </a:ln>
              <a:solidFill>
                <a:srgbClr val="000000"/>
              </a:solidFill>
              <a:effectLst/>
              <a:uLnTx/>
              <a:uFillTx/>
              <a:latin typeface="Segoe UI"/>
              <a:ea typeface="+mn-ea"/>
              <a:cs typeface="Segoe UI"/>
            </a:endParaRPr>
          </a:p>
        </p:txBody>
      </p:sp>
    </p:spTree>
    <p:extLst>
      <p:ext uri="{BB962C8B-B14F-4D97-AF65-F5344CB8AC3E}">
        <p14:creationId xmlns:p14="http://schemas.microsoft.com/office/powerpoint/2010/main" val="9376803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234"/>
        <p:cNvGrpSpPr/>
        <p:nvPr/>
      </p:nvGrpSpPr>
      <p:grpSpPr>
        <a:xfrm>
          <a:off x="0" y="0"/>
          <a:ext cx="0" cy="0"/>
          <a:chOff x="0" y="0"/>
          <a:chExt cx="0" cy="0"/>
        </a:xfrm>
      </p:grpSpPr>
      <p:sp>
        <p:nvSpPr>
          <p:cNvPr id="3235" name="Google Shape;3235;p443"/>
          <p:cNvSpPr txBox="1">
            <a:spLocks noGrp="1"/>
          </p:cNvSpPr>
          <p:nvPr>
            <p:ph type="title"/>
          </p:nvPr>
        </p:nvSpPr>
        <p:spPr>
          <a:xfrm>
            <a:off x="589830" y="458044"/>
            <a:ext cx="11306792" cy="553843"/>
          </a:xfrm>
          <a:prstGeom prst="rect">
            <a:avLst/>
          </a:prstGeom>
          <a:noFill/>
          <a:ln>
            <a:noFill/>
          </a:ln>
        </p:spPr>
        <p:txBody>
          <a:bodyPr spcFirstLastPara="1" vert="horz" wrap="square" lIns="0" tIns="0" rIns="0" bIns="0" rtlCol="0" anchor="t" anchorCtr="0">
            <a:noAutofit/>
          </a:bodyPr>
          <a:lstStyle/>
          <a:p>
            <a:pPr algn="ctr">
              <a:buClr>
                <a:srgbClr val="000000"/>
              </a:buClr>
              <a:buSzPts val="2700"/>
            </a:pPr>
            <a:r>
              <a:rPr lang="en" b="1">
                <a:solidFill>
                  <a:srgbClr val="000000"/>
                </a:solidFill>
                <a:latin typeface="Segoe UI Semibold" panose="020B0702040204020203" pitchFamily="34" charset="0"/>
                <a:ea typeface="Proxima Nova"/>
                <a:cs typeface="Segoe UI Semibold" panose="020B0702040204020203" pitchFamily="34" charset="0"/>
                <a:sym typeface="Proxima Nova"/>
              </a:rPr>
              <a:t>What Does this Mean for Azure DevOps? </a:t>
            </a:r>
            <a:endParaRPr b="1">
              <a:latin typeface="Segoe UI Semibold" panose="020B0702040204020203" pitchFamily="34" charset="0"/>
              <a:ea typeface="Proxima Nova"/>
              <a:cs typeface="Segoe UI Semibold" panose="020B0702040204020203" pitchFamily="34" charset="0"/>
              <a:sym typeface="Proxima Nova"/>
            </a:endParaRPr>
          </a:p>
        </p:txBody>
      </p:sp>
      <p:sp>
        <p:nvSpPr>
          <p:cNvPr id="3236" name="Google Shape;3236;p443"/>
          <p:cNvSpPr txBox="1"/>
          <p:nvPr/>
        </p:nvSpPr>
        <p:spPr>
          <a:xfrm>
            <a:off x="716927" y="1302972"/>
            <a:ext cx="10758148" cy="5444511"/>
          </a:xfrm>
          <a:prstGeom prst="rect">
            <a:avLst/>
          </a:prstGeom>
          <a:noFill/>
          <a:ln>
            <a:noFill/>
          </a:ln>
        </p:spPr>
        <p:txBody>
          <a:bodyPr spcFirstLastPara="1" wrap="square" lIns="0" tIns="0" rIns="0" bIns="0" anchor="t" anchorCtr="0">
            <a:noAutofit/>
          </a:bodyPr>
          <a:lstStyle/>
          <a:p>
            <a:pPr defTabSz="1218701">
              <a:lnSpc>
                <a:spcPct val="114000"/>
              </a:lnSpc>
              <a:buClr>
                <a:srgbClr val="0078D4"/>
              </a:buClr>
              <a:buSzPts val="2400"/>
              <a:defRPr/>
            </a:pPr>
            <a:r>
              <a:rPr lang="en" sz="2665" b="1" kern="0">
                <a:solidFill>
                  <a:srgbClr val="0078D4"/>
                </a:solidFill>
                <a:latin typeface="Segoe UI Semibold" panose="020B0702040204020203" pitchFamily="34" charset="0"/>
                <a:ea typeface="Proxima Nova"/>
                <a:cs typeface="Segoe UI Semibold" panose="020B0702040204020203" pitchFamily="34" charset="0"/>
                <a:sym typeface="Proxima Nova"/>
              </a:rPr>
              <a:t>Microsoft is fully committed to Azure DevOps </a:t>
            </a:r>
            <a:endParaRPr sz="933" b="1" kern="0">
              <a:solidFill>
                <a:srgbClr val="000000"/>
              </a:solidFill>
              <a:latin typeface="Segoe UI Semibold" panose="020B0702040204020203" pitchFamily="34" charset="0"/>
              <a:ea typeface="Proxima Nova"/>
              <a:cs typeface="Segoe UI Semibold" panose="020B0702040204020203" pitchFamily="34" charset="0"/>
              <a:sym typeface="Proxima Nova"/>
            </a:endParaRPr>
          </a:p>
          <a:p>
            <a:pPr defTabSz="1218701">
              <a:lnSpc>
                <a:spcPct val="114000"/>
              </a:lnSpc>
              <a:buClr>
                <a:srgbClr val="000000"/>
              </a:buClr>
              <a:buSzPts val="2700"/>
              <a:defRPr/>
            </a:pPr>
            <a:endParaRPr sz="1333" b="1" kern="0">
              <a:solidFill>
                <a:srgbClr val="000000"/>
              </a:solidFill>
              <a:latin typeface="Proxima Nova"/>
              <a:ea typeface="Proxima Nova"/>
              <a:cs typeface="Proxima Nova"/>
              <a:sym typeface="Proxima Nova"/>
            </a:endParaRPr>
          </a:p>
          <a:p>
            <a:pPr defTabSz="1218701">
              <a:lnSpc>
                <a:spcPct val="114000"/>
              </a:lnSpc>
              <a:buClr>
                <a:srgbClr val="0078D4"/>
              </a:buClr>
              <a:buSzPts val="2400"/>
              <a:defRPr/>
            </a:pPr>
            <a:r>
              <a:rPr lang="en" sz="2665" b="1" kern="0">
                <a:solidFill>
                  <a:srgbClr val="0078D4"/>
                </a:solidFill>
                <a:latin typeface="Segoe UI Semibold" panose="020B0702040204020203" pitchFamily="34" charset="0"/>
                <a:ea typeface="Proxima Nova"/>
                <a:cs typeface="Segoe UI Semibold" panose="020B0702040204020203" pitchFamily="34" charset="0"/>
                <a:sym typeface="Proxima Nova"/>
              </a:rPr>
              <a:t>Strategic investments in GitHub </a:t>
            </a:r>
            <a:endParaRPr sz="2665" b="1" kern="0">
              <a:solidFill>
                <a:srgbClr val="0078D4"/>
              </a:solidFill>
              <a:latin typeface="Segoe UI Semibold" panose="020B0702040204020203" pitchFamily="34" charset="0"/>
              <a:ea typeface="Proxima Nova"/>
              <a:cs typeface="Segoe UI Semibold" panose="020B0702040204020203" pitchFamily="34" charset="0"/>
              <a:sym typeface="Proxima Nova"/>
            </a:endParaRPr>
          </a:p>
          <a:p>
            <a:pPr defTabSz="1218701">
              <a:lnSpc>
                <a:spcPct val="114000"/>
              </a:lnSpc>
              <a:buClr>
                <a:srgbClr val="000000"/>
              </a:buClr>
              <a:buSzPts val="1800"/>
              <a:defRPr/>
            </a:pPr>
            <a:endParaRPr sz="1333" kern="0">
              <a:solidFill>
                <a:srgbClr val="000000"/>
              </a:solidFill>
              <a:latin typeface="Proxima Nova"/>
              <a:ea typeface="Proxima Nova"/>
              <a:cs typeface="Proxima Nova"/>
              <a:sym typeface="Proxima Nova"/>
            </a:endParaRPr>
          </a:p>
          <a:p>
            <a:pPr defTabSz="1218701">
              <a:lnSpc>
                <a:spcPct val="114000"/>
              </a:lnSpc>
              <a:buClr>
                <a:srgbClr val="0078D4"/>
              </a:buClr>
              <a:buSzPts val="2400"/>
              <a:defRPr/>
            </a:pPr>
            <a:r>
              <a:rPr lang="en" sz="2665" b="1" kern="0">
                <a:solidFill>
                  <a:srgbClr val="0078D4"/>
                </a:solidFill>
                <a:latin typeface="Segoe UI Semibold" panose="020B0702040204020203" pitchFamily="34" charset="0"/>
                <a:ea typeface="Proxima Nova"/>
                <a:cs typeface="Segoe UI Semibold" panose="020B0702040204020203" pitchFamily="34" charset="0"/>
                <a:sym typeface="Proxima Nova"/>
              </a:rPr>
              <a:t>Our commitments to you</a:t>
            </a:r>
            <a:endParaRPr sz="2665" b="1" kern="0">
              <a:solidFill>
                <a:srgbClr val="0078D4"/>
              </a:solidFill>
              <a:latin typeface="Segoe UI Semibold" panose="020B0702040204020203" pitchFamily="34" charset="0"/>
              <a:ea typeface="Proxima Nova"/>
              <a:cs typeface="Segoe UI Semibold" panose="020B0702040204020203" pitchFamily="34" charset="0"/>
              <a:sym typeface="Proxima Nova"/>
            </a:endParaRPr>
          </a:p>
          <a:p>
            <a:pPr marL="342768" indent="-342768" defTabSz="1218701">
              <a:lnSpc>
                <a:spcPct val="114000"/>
              </a:lnSpc>
              <a:buClr>
                <a:srgbClr val="000000"/>
              </a:buClr>
              <a:buSzPts val="1800"/>
              <a:buFont typeface="Arial" panose="020B0604020202020204" pitchFamily="34" charset="0"/>
              <a:buChar char="•"/>
              <a:defRPr/>
            </a:pPr>
            <a:endParaRPr lang="en-US" sz="1866" kern="0">
              <a:solidFill>
                <a:srgbClr val="000000"/>
              </a:solidFill>
              <a:latin typeface="Segoe UI" panose="020B0502040204020203" pitchFamily="34" charset="0"/>
              <a:ea typeface="Proxima Nova"/>
              <a:cs typeface="Segoe UI" panose="020B0502040204020203" pitchFamily="34" charset="0"/>
              <a:sym typeface="Proxima Nova"/>
            </a:endParaRPr>
          </a:p>
          <a:p>
            <a:pPr marL="342768" indent="-342768" defTabSz="1218701">
              <a:lnSpc>
                <a:spcPct val="114000"/>
              </a:lnSpc>
              <a:buClr>
                <a:srgbClr val="000000"/>
              </a:buClr>
              <a:buSzPts val="1800"/>
              <a:buFont typeface="Arial" panose="020B0604020202020204" pitchFamily="34" charset="0"/>
              <a:buChar char="•"/>
              <a:defRPr/>
            </a:pPr>
            <a:r>
              <a:rPr lang="en-US" sz="1866" kern="0">
                <a:solidFill>
                  <a:srgbClr val="000000"/>
                </a:solidFill>
                <a:latin typeface="Segoe UI" panose="020B0502040204020203" pitchFamily="34" charset="0"/>
                <a:ea typeface="Proxima Nova"/>
                <a:cs typeface="Segoe UI" panose="020B0502040204020203" pitchFamily="34" charset="0"/>
                <a:sym typeface="Proxima Nova"/>
              </a:rPr>
              <a:t>Integration between GitHub Enterprise and Azure DevOps services</a:t>
            </a:r>
          </a:p>
          <a:p>
            <a:pPr marL="342768" indent="-342768" defTabSz="1218701">
              <a:lnSpc>
                <a:spcPct val="114000"/>
              </a:lnSpc>
              <a:buClr>
                <a:srgbClr val="000000"/>
              </a:buClr>
              <a:buSzPts val="1800"/>
              <a:buFont typeface="Arial" panose="020B0604020202020204" pitchFamily="34" charset="0"/>
              <a:buChar char="•"/>
              <a:defRPr/>
            </a:pPr>
            <a:endParaRPr lang="en-US" sz="1866" kern="0">
              <a:solidFill>
                <a:srgbClr val="000000"/>
              </a:solidFill>
              <a:latin typeface="Segoe UI" panose="020B0502040204020203" pitchFamily="34" charset="0"/>
              <a:ea typeface="Proxima Nova"/>
              <a:cs typeface="Segoe UI" panose="020B0502040204020203" pitchFamily="34" charset="0"/>
              <a:sym typeface="Proxima Nova"/>
            </a:endParaRPr>
          </a:p>
          <a:p>
            <a:pPr marL="342768" indent="-342768" defTabSz="1218701">
              <a:lnSpc>
                <a:spcPct val="114000"/>
              </a:lnSpc>
              <a:buClr>
                <a:srgbClr val="000000"/>
              </a:buClr>
              <a:buSzPts val="1800"/>
              <a:buFont typeface="Arial" panose="020B0604020202020204" pitchFamily="34" charset="0"/>
              <a:buChar char="•"/>
              <a:defRPr/>
            </a:pPr>
            <a:r>
              <a:rPr lang="en-US" sz="1866" kern="0">
                <a:solidFill>
                  <a:srgbClr val="000000"/>
                </a:solidFill>
                <a:latin typeface="Segoe UI" panose="020B0502040204020203" pitchFamily="34" charset="0"/>
                <a:ea typeface="Proxima Nova"/>
                <a:cs typeface="Segoe UI" panose="020B0502040204020203" pitchFamily="34" charset="0"/>
                <a:sym typeface="Proxima Nova"/>
              </a:rPr>
              <a:t>Integration between GitHub and Azure</a:t>
            </a:r>
          </a:p>
          <a:p>
            <a:pPr marL="342768" indent="-342768" defTabSz="1218701">
              <a:lnSpc>
                <a:spcPct val="114000"/>
              </a:lnSpc>
              <a:buClr>
                <a:srgbClr val="000000"/>
              </a:buClr>
              <a:buSzPts val="1800"/>
              <a:buFont typeface="Arial" panose="020B0604020202020204" pitchFamily="34" charset="0"/>
              <a:buChar char="•"/>
              <a:defRPr/>
            </a:pPr>
            <a:endParaRPr lang="en-US" sz="1866" kern="0">
              <a:solidFill>
                <a:srgbClr val="000000"/>
              </a:solidFill>
              <a:latin typeface="Segoe UI" panose="020B0502040204020203" pitchFamily="34" charset="0"/>
              <a:ea typeface="Proxima Nova"/>
              <a:cs typeface="Segoe UI" panose="020B0502040204020203" pitchFamily="34" charset="0"/>
              <a:sym typeface="Proxima Nova"/>
            </a:endParaRPr>
          </a:p>
          <a:p>
            <a:pPr marL="342768" indent="-342768" defTabSz="1218701">
              <a:lnSpc>
                <a:spcPct val="114000"/>
              </a:lnSpc>
              <a:buClr>
                <a:srgbClr val="000000"/>
              </a:buClr>
              <a:buSzPts val="1800"/>
              <a:buFont typeface="Arial" panose="020B0604020202020204" pitchFamily="34" charset="0"/>
              <a:buChar char="•"/>
              <a:defRPr/>
            </a:pPr>
            <a:r>
              <a:rPr lang="en-US" sz="1866" kern="0">
                <a:solidFill>
                  <a:srgbClr val="000000"/>
                </a:solidFill>
                <a:latin typeface="Segoe UI" panose="020B0502040204020203" pitchFamily="34" charset="0"/>
                <a:ea typeface="Proxima Nova"/>
                <a:cs typeface="Segoe UI" panose="020B0502040204020203" pitchFamily="34" charset="0"/>
                <a:sym typeface="Proxima Nova"/>
              </a:rPr>
              <a:t>Make it easier to acquire both products together</a:t>
            </a:r>
          </a:p>
          <a:p>
            <a:pPr marL="342768" indent="-342768" defTabSz="1218701">
              <a:lnSpc>
                <a:spcPct val="114000"/>
              </a:lnSpc>
              <a:buClr>
                <a:srgbClr val="000000"/>
              </a:buClr>
              <a:buSzPts val="1800"/>
              <a:buFont typeface="Arial" panose="020B0604020202020204" pitchFamily="34" charset="0"/>
              <a:buChar char="•"/>
              <a:defRPr/>
            </a:pPr>
            <a:endParaRPr lang="en-US" sz="1866" kern="0">
              <a:solidFill>
                <a:srgbClr val="000000"/>
              </a:solidFill>
              <a:latin typeface="Segoe UI" panose="020B0502040204020203" pitchFamily="34" charset="0"/>
              <a:ea typeface="Proxima Nova"/>
              <a:cs typeface="Segoe UI" panose="020B0502040204020203" pitchFamily="34" charset="0"/>
              <a:sym typeface="Proxima Nova"/>
            </a:endParaRPr>
          </a:p>
          <a:p>
            <a:pPr marL="342768" indent="-342768" defTabSz="1218701">
              <a:lnSpc>
                <a:spcPct val="114000"/>
              </a:lnSpc>
              <a:buClr>
                <a:srgbClr val="000000"/>
              </a:buClr>
              <a:buSzPts val="1800"/>
              <a:buFont typeface="Arial" panose="020B0604020202020204" pitchFamily="34" charset="0"/>
              <a:buChar char="•"/>
              <a:defRPr/>
            </a:pPr>
            <a:r>
              <a:rPr lang="en-US" sz="1866" kern="0">
                <a:solidFill>
                  <a:srgbClr val="000000"/>
                </a:solidFill>
                <a:latin typeface="Segoe UI" panose="020B0502040204020203" pitchFamily="34" charset="0"/>
                <a:ea typeface="Proxima Nova"/>
                <a:cs typeface="Segoe UI" panose="020B0502040204020203" pitchFamily="34" charset="0"/>
                <a:sym typeface="Proxima Nova"/>
              </a:rPr>
              <a:t>Comprehensive set of tools to move to GitHub</a:t>
            </a:r>
            <a:endParaRPr sz="2665" b="1" kern="0">
              <a:solidFill>
                <a:srgbClr val="0078D4"/>
              </a:solidFill>
              <a:latin typeface="Proxima Nova"/>
              <a:ea typeface="Proxima Nova"/>
              <a:cs typeface="Proxima Nova"/>
              <a:sym typeface="Proxima Nova"/>
            </a:endParaRPr>
          </a:p>
          <a:p>
            <a:pPr defTabSz="1218701">
              <a:lnSpc>
                <a:spcPct val="114000"/>
              </a:lnSpc>
              <a:buClr>
                <a:srgbClr val="000000"/>
              </a:buClr>
              <a:buSzPts val="1500"/>
              <a:defRPr/>
            </a:pPr>
            <a:endParaRPr sz="1467" kern="0">
              <a:solidFill>
                <a:srgbClr val="000000"/>
              </a:solidFill>
              <a:latin typeface="Proxima Nova"/>
              <a:ea typeface="Proxima Nova"/>
              <a:cs typeface="Proxima Nova"/>
              <a:sym typeface="Proxima Nova"/>
            </a:endParaRPr>
          </a:p>
          <a:p>
            <a:pPr defTabSz="1218701">
              <a:lnSpc>
                <a:spcPct val="114000"/>
              </a:lnSpc>
              <a:buClr>
                <a:srgbClr val="000000"/>
              </a:buClr>
              <a:buSzPts val="1500"/>
              <a:defRPr/>
            </a:pPr>
            <a:endParaRPr sz="1467" kern="0">
              <a:solidFill>
                <a:srgbClr val="000000"/>
              </a:solidFill>
              <a:latin typeface="Proxima Nova"/>
              <a:ea typeface="Proxima Nova"/>
              <a:cs typeface="Proxima Nova"/>
              <a:sym typeface="Proxima Nov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236">
                                            <p:txEl>
                                              <p:pRg st="0" end="0"/>
                                            </p:txEl>
                                          </p:spTgt>
                                        </p:tgtEl>
                                        <p:attrNameLst>
                                          <p:attrName>style.visibility</p:attrName>
                                        </p:attrNameLst>
                                      </p:cBhvr>
                                      <p:to>
                                        <p:strVal val="visible"/>
                                      </p:to>
                                    </p:set>
                                    <p:anim calcmode="lin" valueType="num">
                                      <p:cBhvr additive="base">
                                        <p:cTn id="7" dur="500" fill="hold"/>
                                        <p:tgtEl>
                                          <p:spTgt spid="323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23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236">
                                            <p:txEl>
                                              <p:pRg st="2" end="2"/>
                                            </p:txEl>
                                          </p:spTgt>
                                        </p:tgtEl>
                                        <p:attrNameLst>
                                          <p:attrName>style.visibility</p:attrName>
                                        </p:attrNameLst>
                                      </p:cBhvr>
                                      <p:to>
                                        <p:strVal val="visible"/>
                                      </p:to>
                                    </p:set>
                                    <p:anim calcmode="lin" valueType="num">
                                      <p:cBhvr additive="base">
                                        <p:cTn id="13" dur="500" fill="hold"/>
                                        <p:tgtEl>
                                          <p:spTgt spid="323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23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236">
                                            <p:txEl>
                                              <p:pRg st="4" end="4"/>
                                            </p:txEl>
                                          </p:spTgt>
                                        </p:tgtEl>
                                        <p:attrNameLst>
                                          <p:attrName>style.visibility</p:attrName>
                                        </p:attrNameLst>
                                      </p:cBhvr>
                                      <p:to>
                                        <p:strVal val="visible"/>
                                      </p:to>
                                    </p:set>
                                    <p:anim calcmode="lin" valueType="num">
                                      <p:cBhvr additive="base">
                                        <p:cTn id="19" dur="500" fill="hold"/>
                                        <p:tgtEl>
                                          <p:spTgt spid="3236">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236">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236">
                                            <p:txEl>
                                              <p:pRg st="6" end="6"/>
                                            </p:txEl>
                                          </p:spTgt>
                                        </p:tgtEl>
                                        <p:attrNameLst>
                                          <p:attrName>style.visibility</p:attrName>
                                        </p:attrNameLst>
                                      </p:cBhvr>
                                      <p:to>
                                        <p:strVal val="visible"/>
                                      </p:to>
                                    </p:set>
                                    <p:anim calcmode="lin" valueType="num">
                                      <p:cBhvr additive="base">
                                        <p:cTn id="23" dur="500" fill="hold"/>
                                        <p:tgtEl>
                                          <p:spTgt spid="3236">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236">
                                            <p:txEl>
                                              <p:pRg st="6" end="6"/>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236">
                                            <p:txEl>
                                              <p:pRg st="8" end="8"/>
                                            </p:txEl>
                                          </p:spTgt>
                                        </p:tgtEl>
                                        <p:attrNameLst>
                                          <p:attrName>style.visibility</p:attrName>
                                        </p:attrNameLst>
                                      </p:cBhvr>
                                      <p:to>
                                        <p:strVal val="visible"/>
                                      </p:to>
                                    </p:set>
                                    <p:anim calcmode="lin" valueType="num">
                                      <p:cBhvr additive="base">
                                        <p:cTn id="27" dur="500" fill="hold"/>
                                        <p:tgtEl>
                                          <p:spTgt spid="3236">
                                            <p:txEl>
                                              <p:pRg st="8" end="8"/>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236">
                                            <p:txEl>
                                              <p:pRg st="8" end="8"/>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236">
                                            <p:txEl>
                                              <p:pRg st="10" end="10"/>
                                            </p:txEl>
                                          </p:spTgt>
                                        </p:tgtEl>
                                        <p:attrNameLst>
                                          <p:attrName>style.visibility</p:attrName>
                                        </p:attrNameLst>
                                      </p:cBhvr>
                                      <p:to>
                                        <p:strVal val="visible"/>
                                      </p:to>
                                    </p:set>
                                    <p:anim calcmode="lin" valueType="num">
                                      <p:cBhvr additive="base">
                                        <p:cTn id="31" dur="500" fill="hold"/>
                                        <p:tgtEl>
                                          <p:spTgt spid="3236">
                                            <p:txEl>
                                              <p:pRg st="10" end="1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236">
                                            <p:txEl>
                                              <p:pRg st="10" end="10"/>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236">
                                            <p:txEl>
                                              <p:pRg st="12" end="12"/>
                                            </p:txEl>
                                          </p:spTgt>
                                        </p:tgtEl>
                                        <p:attrNameLst>
                                          <p:attrName>style.visibility</p:attrName>
                                        </p:attrNameLst>
                                      </p:cBhvr>
                                      <p:to>
                                        <p:strVal val="visible"/>
                                      </p:to>
                                    </p:set>
                                    <p:anim calcmode="lin" valueType="num">
                                      <p:cBhvr additive="base">
                                        <p:cTn id="35" dur="500" fill="hold"/>
                                        <p:tgtEl>
                                          <p:spTgt spid="3236">
                                            <p:txEl>
                                              <p:pRg st="12" end="12"/>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236">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B8036-3CF6-284B-9CA7-F3078806A159}"/>
              </a:ext>
            </a:extLst>
          </p:cNvPr>
          <p:cNvSpPr>
            <a:spLocks noGrp="1"/>
          </p:cNvSpPr>
          <p:nvPr>
            <p:ph type="title"/>
          </p:nvPr>
        </p:nvSpPr>
        <p:spPr>
          <a:xfrm>
            <a:off x="588263" y="2979539"/>
            <a:ext cx="4167887" cy="553998"/>
          </a:xfrm>
        </p:spPr>
        <p:txBody>
          <a:bodyPr/>
          <a:lstStyle/>
          <a:p>
            <a:r>
              <a:rPr lang="en-US"/>
              <a:t>Lab time</a:t>
            </a:r>
          </a:p>
        </p:txBody>
      </p:sp>
      <p:pic>
        <p:nvPicPr>
          <p:cNvPr id="7" name="Picture 6">
            <a:extLst>
              <a:ext uri="{FF2B5EF4-FFF2-40B4-BE49-F238E27FC236}">
                <a16:creationId xmlns:a16="http://schemas.microsoft.com/office/drawing/2014/main" id="{947208B7-C7E7-FC4A-8566-B1935ED601A5}"/>
              </a:ext>
            </a:extLst>
          </p:cNvPr>
          <p:cNvPicPr>
            <a:picLocks noChangeAspect="1"/>
          </p:cNvPicPr>
          <p:nvPr/>
        </p:nvPicPr>
        <p:blipFill>
          <a:blip r:embed="rId3"/>
          <a:stretch>
            <a:fillRect/>
          </a:stretch>
        </p:blipFill>
        <p:spPr>
          <a:xfrm>
            <a:off x="2844773" y="1713893"/>
            <a:ext cx="8758964" cy="3639288"/>
          </a:xfrm>
          <a:prstGeom prst="rect">
            <a:avLst/>
          </a:prstGeom>
        </p:spPr>
      </p:pic>
    </p:spTree>
    <p:extLst>
      <p:ext uri="{BB962C8B-B14F-4D97-AF65-F5344CB8AC3E}">
        <p14:creationId xmlns:p14="http://schemas.microsoft.com/office/powerpoint/2010/main" val="35065768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a:t>DevOps Lab</a:t>
            </a:r>
          </a:p>
        </p:txBody>
      </p:sp>
      <p:pic>
        <p:nvPicPr>
          <p:cNvPr id="9" name="Graphic 8">
            <a:extLst>
              <a:ext uri="{FF2B5EF4-FFF2-40B4-BE49-F238E27FC236}">
                <a16:creationId xmlns:a16="http://schemas.microsoft.com/office/drawing/2014/main" id="{DC07F460-9448-44C2-9424-ED2CF73D29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55111" y="2286981"/>
            <a:ext cx="1548626" cy="1548626"/>
          </a:xfrm>
          <a:prstGeom prst="rect">
            <a:avLst/>
          </a:prstGeom>
        </p:spPr>
      </p:pic>
      <p:sp>
        <p:nvSpPr>
          <p:cNvPr id="12" name="TextBox 11">
            <a:extLst>
              <a:ext uri="{FF2B5EF4-FFF2-40B4-BE49-F238E27FC236}">
                <a16:creationId xmlns:a16="http://schemas.microsoft.com/office/drawing/2014/main" id="{6488FBCC-B404-49F4-B983-AC7288A8E86E}"/>
              </a:ext>
            </a:extLst>
          </p:cNvPr>
          <p:cNvSpPr txBox="1"/>
          <p:nvPr/>
        </p:nvSpPr>
        <p:spPr>
          <a:xfrm>
            <a:off x="9831242" y="1786309"/>
            <a:ext cx="1854482" cy="276999"/>
          </a:xfrm>
          <a:prstGeom prst="rect">
            <a:avLst/>
          </a:prstGeom>
        </p:spPr>
        <p:txBody>
          <a:bodyPr wrap="none" lIns="0" tIns="0" rIns="0" bIns="0" rtlCol="0" anchor="t" anchorCtr="0">
            <a:spAutoFit/>
          </a:bodyPr>
          <a:lstStyle/>
          <a:p>
            <a:pPr algn="ctr"/>
            <a:r>
              <a:rPr lang="en-US"/>
              <a:t>Azure App Service</a:t>
            </a:r>
          </a:p>
        </p:txBody>
      </p:sp>
      <p:sp>
        <p:nvSpPr>
          <p:cNvPr id="14" name="TextBox 13">
            <a:extLst>
              <a:ext uri="{FF2B5EF4-FFF2-40B4-BE49-F238E27FC236}">
                <a16:creationId xmlns:a16="http://schemas.microsoft.com/office/drawing/2014/main" id="{A7B30B67-3E12-49F9-BB81-1D3DFF9F87EB}"/>
              </a:ext>
            </a:extLst>
          </p:cNvPr>
          <p:cNvSpPr txBox="1"/>
          <p:nvPr/>
        </p:nvSpPr>
        <p:spPr>
          <a:xfrm>
            <a:off x="4371433" y="5822938"/>
            <a:ext cx="7820567" cy="523220"/>
          </a:xfrm>
          <a:prstGeom prst="rect">
            <a:avLst/>
          </a:prstGeom>
          <a:noFill/>
        </p:spPr>
        <p:txBody>
          <a:bodyPr wrap="square">
            <a:spAutoFit/>
          </a:bodyPr>
          <a:lstStyle/>
          <a:p>
            <a:pPr algn="ctr"/>
            <a:r>
              <a:rPr lang="en-US" sz="2800">
                <a:hlinkClick r:id="rId5"/>
              </a:rPr>
              <a:t>aka.ms/azuredevdaylabs/</a:t>
            </a:r>
            <a:r>
              <a:rPr lang="en-US" sz="2800" err="1">
                <a:hlinkClick r:id="rId5"/>
              </a:rPr>
              <a:t>devops</a:t>
            </a:r>
            <a:endParaRPr lang="en-US" sz="2800"/>
          </a:p>
        </p:txBody>
      </p:sp>
      <p:grpSp>
        <p:nvGrpSpPr>
          <p:cNvPr id="10" name="Group 9">
            <a:extLst>
              <a:ext uri="{FF2B5EF4-FFF2-40B4-BE49-F238E27FC236}">
                <a16:creationId xmlns:a16="http://schemas.microsoft.com/office/drawing/2014/main" id="{49B34FAA-E9C2-4788-B87E-B012C68F2A5B}"/>
              </a:ext>
            </a:extLst>
          </p:cNvPr>
          <p:cNvGrpSpPr/>
          <p:nvPr/>
        </p:nvGrpSpPr>
        <p:grpSpPr>
          <a:xfrm>
            <a:off x="685918" y="3479569"/>
            <a:ext cx="2986715" cy="3158977"/>
            <a:chOff x="525538" y="1283361"/>
            <a:chExt cx="2986715" cy="3158977"/>
          </a:xfrm>
        </p:grpSpPr>
        <p:pic>
          <p:nvPicPr>
            <p:cNvPr id="11" name="Picture 10" descr="Icon&#10;&#10;Description automatically generated">
              <a:extLst>
                <a:ext uri="{FF2B5EF4-FFF2-40B4-BE49-F238E27FC236}">
                  <a16:creationId xmlns:a16="http://schemas.microsoft.com/office/drawing/2014/main" id="{D66FE61E-479B-4C85-8BB0-CB5168AE3A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4991" y="1283361"/>
              <a:ext cx="2667810" cy="2667810"/>
            </a:xfrm>
            <a:prstGeom prst="rect">
              <a:avLst/>
            </a:prstGeom>
          </p:spPr>
        </p:pic>
        <p:sp>
          <p:nvSpPr>
            <p:cNvPr id="13" name="TextBox 12">
              <a:extLst>
                <a:ext uri="{FF2B5EF4-FFF2-40B4-BE49-F238E27FC236}">
                  <a16:creationId xmlns:a16="http://schemas.microsoft.com/office/drawing/2014/main" id="{6CC6CDE7-345D-4761-B767-A87755521F50}"/>
                </a:ext>
              </a:extLst>
            </p:cNvPr>
            <p:cNvSpPr txBox="1"/>
            <p:nvPr/>
          </p:nvSpPr>
          <p:spPr>
            <a:xfrm>
              <a:off x="525538" y="3888340"/>
              <a:ext cx="2986715" cy="553998"/>
            </a:xfrm>
            <a:prstGeom prst="rect">
              <a:avLst/>
            </a:prstGeom>
            <a:noFill/>
          </p:spPr>
          <p:txBody>
            <a:bodyPr wrap="none" lIns="0" tIns="0" rIns="0" bIns="0" rtlCol="0">
              <a:spAutoFit/>
            </a:bodyPr>
            <a:lstStyle/>
            <a:p>
              <a:pPr algn="l"/>
              <a:r>
                <a:rPr lang="en-US" sz="3600">
                  <a:solidFill>
                    <a:schemeClr val="accent3"/>
                  </a:solidFill>
                </a:rPr>
                <a:t>Azure Dev Day</a:t>
              </a:r>
            </a:p>
          </p:txBody>
        </p:sp>
      </p:grpSp>
      <p:sp>
        <p:nvSpPr>
          <p:cNvPr id="17" name="TextBox 16">
            <a:extLst>
              <a:ext uri="{FF2B5EF4-FFF2-40B4-BE49-F238E27FC236}">
                <a16:creationId xmlns:a16="http://schemas.microsoft.com/office/drawing/2014/main" id="{69938E63-6576-43E7-9834-EFB5383F4D54}"/>
              </a:ext>
            </a:extLst>
          </p:cNvPr>
          <p:cNvSpPr txBox="1"/>
          <p:nvPr/>
        </p:nvSpPr>
        <p:spPr>
          <a:xfrm>
            <a:off x="5090552" y="1782153"/>
            <a:ext cx="1284133" cy="271613"/>
          </a:xfrm>
          <a:prstGeom prst="rect">
            <a:avLst/>
          </a:prstGeom>
        </p:spPr>
        <p:txBody>
          <a:bodyPr wrap="none" lIns="0" tIns="0" rIns="0" bIns="0" rtlCol="0" anchor="t" anchorCtr="0">
            <a:spAutoFit/>
          </a:bodyPr>
          <a:lstStyle/>
          <a:p>
            <a:pPr algn="ctr"/>
            <a:r>
              <a:rPr lang="en-US"/>
              <a:t>GitHub Repo</a:t>
            </a:r>
          </a:p>
        </p:txBody>
      </p:sp>
      <p:pic>
        <p:nvPicPr>
          <p:cNvPr id="1028" name="Picture 4">
            <a:extLst>
              <a:ext uri="{FF2B5EF4-FFF2-40B4-BE49-F238E27FC236}">
                <a16:creationId xmlns:a16="http://schemas.microsoft.com/office/drawing/2014/main" id="{47ADF302-CA67-4ADE-A4CA-E783EC14A650}"/>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958304" y="2286981"/>
            <a:ext cx="1548626" cy="154862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AA876AF-B505-4986-B56D-9810CDB9FBB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88857" y="2053766"/>
            <a:ext cx="2184326" cy="2184326"/>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F7D68541-66DC-4EB6-8A2D-A0F6A74DC0FD}"/>
              </a:ext>
            </a:extLst>
          </p:cNvPr>
          <p:cNvSpPr txBox="1"/>
          <p:nvPr/>
        </p:nvSpPr>
        <p:spPr>
          <a:xfrm>
            <a:off x="7449104" y="1782152"/>
            <a:ext cx="1510029" cy="271613"/>
          </a:xfrm>
          <a:prstGeom prst="rect">
            <a:avLst/>
          </a:prstGeom>
        </p:spPr>
        <p:txBody>
          <a:bodyPr wrap="none" lIns="0" tIns="0" rIns="0" bIns="0" rtlCol="0" anchor="t" anchorCtr="0">
            <a:spAutoFit/>
          </a:bodyPr>
          <a:lstStyle/>
          <a:p>
            <a:pPr algn="ctr"/>
            <a:r>
              <a:rPr lang="en-US"/>
              <a:t>GitHub Actions</a:t>
            </a:r>
          </a:p>
        </p:txBody>
      </p:sp>
      <p:cxnSp>
        <p:nvCxnSpPr>
          <p:cNvPr id="25" name="Straight Arrow Connector 24">
            <a:extLst>
              <a:ext uri="{FF2B5EF4-FFF2-40B4-BE49-F238E27FC236}">
                <a16:creationId xmlns:a16="http://schemas.microsoft.com/office/drawing/2014/main" id="{FD576D06-D01D-4ABA-B2B8-6DCB7722B997}"/>
              </a:ext>
            </a:extLst>
          </p:cNvPr>
          <p:cNvCxnSpPr>
            <a:cxnSpLocks/>
            <a:stCxn id="1028" idx="3"/>
          </p:cNvCxnSpPr>
          <p:nvPr/>
        </p:nvCxnSpPr>
        <p:spPr>
          <a:xfrm>
            <a:off x="6506930" y="3061294"/>
            <a:ext cx="1095349" cy="0"/>
          </a:xfrm>
          <a:prstGeom prst="straightConnector1">
            <a:avLst/>
          </a:prstGeom>
          <a:ln w="635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5CF7B7B-F73C-4DBD-A82D-5312A83620EC}"/>
              </a:ext>
            </a:extLst>
          </p:cNvPr>
          <p:cNvCxnSpPr>
            <a:cxnSpLocks/>
            <a:endCxn id="9" idx="1"/>
          </p:cNvCxnSpPr>
          <p:nvPr/>
        </p:nvCxnSpPr>
        <p:spPr>
          <a:xfrm>
            <a:off x="8959133" y="3061294"/>
            <a:ext cx="1095978" cy="0"/>
          </a:xfrm>
          <a:prstGeom prst="straightConnector1">
            <a:avLst/>
          </a:prstGeom>
          <a:ln w="635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440422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Placeholder 4" descr="Two female and two male employees collaborate around a computer screen.">
            <a:extLst>
              <a:ext uri="{FF2B5EF4-FFF2-40B4-BE49-F238E27FC236}">
                <a16:creationId xmlns:a16="http://schemas.microsoft.com/office/drawing/2014/main" id="{526B7DA3-3FC6-C14A-9D04-61D8F0B70718}"/>
              </a:ext>
            </a:extLst>
          </p:cNvPr>
          <p:cNvPicPr>
            <a:picLocks noGrp="1" noChangeAspect="1"/>
          </p:cNvPicPr>
          <p:nvPr>
            <p:ph type="pic" sz="quarter" idx="10"/>
          </p:nvPr>
        </p:nvPicPr>
        <p:blipFill>
          <a:blip r:embed="rId3"/>
          <a:srcRect t="7802" b="7802"/>
          <a:stretch>
            <a:fillRect/>
          </a:stretch>
        </p:blipFill>
        <p:spPr/>
      </p:pic>
      <p:sp>
        <p:nvSpPr>
          <p:cNvPr id="3" name="Title 2">
            <a:extLst>
              <a:ext uri="{FF2B5EF4-FFF2-40B4-BE49-F238E27FC236}">
                <a16:creationId xmlns:a16="http://schemas.microsoft.com/office/drawing/2014/main" id="{BAE92985-B461-E849-9E65-A59CD40156A5}"/>
              </a:ext>
            </a:extLst>
          </p:cNvPr>
          <p:cNvSpPr>
            <a:spLocks noGrp="1"/>
          </p:cNvSpPr>
          <p:nvPr>
            <p:ph type="title"/>
          </p:nvPr>
        </p:nvSpPr>
        <p:spPr/>
        <p:txBody>
          <a:bodyPr/>
          <a:lstStyle/>
          <a:p>
            <a:r>
              <a:rPr lang="en-US"/>
              <a:t>Choose the Best Tool for each Phase of DevOps</a:t>
            </a:r>
          </a:p>
        </p:txBody>
      </p:sp>
    </p:spTree>
    <p:extLst>
      <p:ext uri="{BB962C8B-B14F-4D97-AF65-F5344CB8AC3E}">
        <p14:creationId xmlns:p14="http://schemas.microsoft.com/office/powerpoint/2010/main" val="290189785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70C0BDE3-9D62-4F0C-9C98-F7D9BF2A02B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29902" y="2107850"/>
            <a:ext cx="7387233" cy="3765757"/>
          </a:xfrm>
          <a:prstGeom prst="rect">
            <a:avLst/>
          </a:prstGeom>
        </p:spPr>
      </p:pic>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a:xfrm>
            <a:off x="428707" y="445225"/>
            <a:ext cx="11015651" cy="553854"/>
          </a:xfrm>
        </p:spPr>
        <p:txBody>
          <a:bodyPr>
            <a:normAutofit fontScale="90000"/>
          </a:bodyPr>
          <a:lstStyle/>
          <a:p>
            <a:r>
              <a:rPr lang="en-US"/>
              <a:t>GitHub Public Roadmap</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797304" y="2143338"/>
            <a:ext cx="3208848" cy="13996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126" fontAlgn="base">
              <a:spcBef>
                <a:spcPct val="0"/>
              </a:spcBef>
              <a:spcAft>
                <a:spcPts val="2352"/>
              </a:spcAft>
              <a:defRPr/>
            </a:pPr>
            <a:r>
              <a:rPr lang="en-US" sz="1835"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Give your team more information about what features and functionality you can expect from GitHub over the coming quarters.</a:t>
            </a: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313239" y="2143338"/>
            <a:ext cx="312411" cy="311564"/>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defTabSz="913865">
                <a:defRPr/>
              </a:pPr>
              <a:endParaRPr lang="en-US" sz="1835">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defTabSz="913865">
                <a:defRPr/>
              </a:pPr>
              <a:endParaRPr lang="en-US" sz="1835">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defTabSz="913865">
                <a:defRPr/>
              </a:pPr>
              <a:endParaRPr lang="en-US" sz="1835">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313239" y="3881540"/>
            <a:ext cx="312411" cy="311564"/>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defTabSz="913865">
                <a:defRPr/>
              </a:pPr>
              <a:endParaRPr lang="en-US" sz="1835">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defTabSz="913865">
                <a:defRPr/>
              </a:pPr>
              <a:endParaRPr lang="en-US" sz="1835">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defTabSz="913865">
                <a:defRPr/>
              </a:pPr>
              <a:endParaRPr lang="en-US" sz="1835">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797305" y="3874058"/>
            <a:ext cx="3191290" cy="830785"/>
          </a:xfrm>
          <a:prstGeom prst="rect">
            <a:avLst/>
          </a:prstGeom>
        </p:spPr>
        <p:txBody>
          <a:bodyPr lIns="0" tIns="0" rIns="0" bIns="0">
            <a:noAutofit/>
          </a:bodyPr>
          <a:lstStyle/>
          <a:p>
            <a:pPr defTabSz="913126" fontAlgn="base">
              <a:spcBef>
                <a:spcPct val="0"/>
              </a:spcBef>
              <a:spcAft>
                <a:spcPts val="2352"/>
              </a:spcAft>
              <a:defRPr/>
            </a:pPr>
            <a:r>
              <a:rPr lang="en-US" sz="1835"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With more transparency into what we’re building, you can also plan better.</a:t>
            </a:r>
          </a:p>
        </p:txBody>
      </p:sp>
      <p:pic>
        <p:nvPicPr>
          <p:cNvPr id="32" name="Picture 31">
            <a:extLst>
              <a:ext uri="{FF2B5EF4-FFF2-40B4-BE49-F238E27FC236}">
                <a16:creationId xmlns:a16="http://schemas.microsoft.com/office/drawing/2014/main" id="{D37892CC-6C38-4EC1-B59E-6EDE1B911975}"/>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872414" y="701235"/>
            <a:ext cx="9317137" cy="6154901"/>
          </a:xfrm>
          <a:prstGeom prst="rect">
            <a:avLst/>
          </a:prstGeom>
        </p:spPr>
      </p:pic>
      <p:sp>
        <p:nvSpPr>
          <p:cNvPr id="29" name="TextBox 28">
            <a:extLst>
              <a:ext uri="{FF2B5EF4-FFF2-40B4-BE49-F238E27FC236}">
                <a16:creationId xmlns:a16="http://schemas.microsoft.com/office/drawing/2014/main" id="{EBCA8E7C-31C6-4F4E-BE47-69FEAA91F44C}"/>
              </a:ext>
            </a:extLst>
          </p:cNvPr>
          <p:cNvSpPr txBox="1"/>
          <p:nvPr/>
        </p:nvSpPr>
        <p:spPr>
          <a:xfrm>
            <a:off x="272414" y="900018"/>
            <a:ext cx="11684129" cy="566386"/>
          </a:xfrm>
          <a:prstGeom prst="rect">
            <a:avLst/>
          </a:prstGeom>
          <a:noFill/>
        </p:spPr>
        <p:txBody>
          <a:bodyPr wrap="square" lIns="179187" tIns="143350" rIns="179187" bIns="143350"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13918">
              <a:defRPr/>
            </a:pPr>
            <a:r>
              <a:rPr lang="en-US" sz="1999" b="1">
                <a:solidFill>
                  <a:srgbClr val="0078D7"/>
                </a:solidFill>
                <a:hlinkClick r:id="rId5"/>
              </a:rPr>
              <a:t>https://github.com/github/roadmap/projects/1</a:t>
            </a:r>
            <a:r>
              <a:rPr lang="en-US" sz="1999" b="1">
                <a:solidFill>
                  <a:srgbClr val="0078D7"/>
                </a:solidFill>
              </a:rPr>
              <a:t> </a:t>
            </a:r>
          </a:p>
        </p:txBody>
      </p:sp>
    </p:spTree>
    <p:extLst>
      <p:ext uri="{BB962C8B-B14F-4D97-AF65-F5344CB8AC3E}">
        <p14:creationId xmlns:p14="http://schemas.microsoft.com/office/powerpoint/2010/main" val="1147475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fade">
                                      <p:cBhvr>
                                        <p:cTn id="15" dur="750"/>
                                        <p:tgtEl>
                                          <p:spTgt spid="8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0"/>
                                        </p:tgtEl>
                                        <p:attrNameLst>
                                          <p:attrName>style.visibility</p:attrName>
                                        </p:attrNameLst>
                                      </p:cBhvr>
                                      <p:to>
                                        <p:strVal val="visible"/>
                                      </p:to>
                                    </p:set>
                                    <p:animEffect transition="in" filter="fade">
                                      <p:cBhvr>
                                        <p:cTn id="18" dur="75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70C0BDE3-9D62-4F0C-9C98-F7D9BF2A02B6}"/>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4611736" y="2140240"/>
            <a:ext cx="7024004" cy="4009072"/>
          </a:xfrm>
          <a:prstGeom prst="rect">
            <a:avLst/>
          </a:prstGeom>
        </p:spPr>
      </p:pic>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a:xfrm>
            <a:off x="428707" y="445225"/>
            <a:ext cx="11015651" cy="553854"/>
          </a:xfrm>
        </p:spPr>
        <p:txBody>
          <a:bodyPr>
            <a:normAutofit fontScale="90000"/>
          </a:bodyPr>
          <a:lstStyle/>
          <a:p>
            <a:r>
              <a:rPr lang="en-US"/>
              <a:t>GitHub Changelog</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797304" y="2143338"/>
            <a:ext cx="3208848" cy="13996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126" fontAlgn="base">
              <a:spcBef>
                <a:spcPct val="0"/>
              </a:spcBef>
              <a:spcAft>
                <a:spcPts val="2352"/>
              </a:spcAft>
              <a:defRPr/>
            </a:pPr>
            <a:r>
              <a:rPr lang="en-US" sz="1835"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Track the release of new features. These are the GitHub “Release Notes”. </a:t>
            </a: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313239" y="2143338"/>
            <a:ext cx="312411" cy="311564"/>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defTabSz="913865">
                <a:defRPr/>
              </a:pPr>
              <a:endParaRPr lang="en-US" sz="1835">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defTabSz="913865">
                <a:defRPr/>
              </a:pPr>
              <a:endParaRPr lang="en-US" sz="1835">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defTabSz="913865">
                <a:defRPr/>
              </a:pPr>
              <a:endParaRPr lang="en-US" sz="1835">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313239" y="3111920"/>
            <a:ext cx="312411" cy="311564"/>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defTabSz="913865">
                <a:defRPr/>
              </a:pPr>
              <a:endParaRPr lang="en-US" sz="1835">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defTabSz="913865">
                <a:defRPr/>
              </a:pPr>
              <a:endParaRPr lang="en-US" sz="1835">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defTabSz="913865">
                <a:defRPr/>
              </a:pPr>
              <a:endParaRPr lang="en-US" sz="1835">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797305" y="3104438"/>
            <a:ext cx="3191290" cy="830785"/>
          </a:xfrm>
          <a:prstGeom prst="rect">
            <a:avLst/>
          </a:prstGeom>
        </p:spPr>
        <p:txBody>
          <a:bodyPr lIns="0" tIns="0" rIns="0" bIns="0">
            <a:noAutofit/>
          </a:bodyPr>
          <a:lstStyle/>
          <a:p>
            <a:pPr defTabSz="913126" fontAlgn="base">
              <a:spcBef>
                <a:spcPct val="0"/>
              </a:spcBef>
              <a:spcAft>
                <a:spcPts val="2352"/>
              </a:spcAft>
              <a:defRPr/>
            </a:pPr>
            <a:r>
              <a:rPr lang="en-US" sz="1835"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Go to </a:t>
            </a:r>
            <a:r>
              <a:rPr lang="en-US" sz="1835"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hlinkClick r:id="rId4"/>
              </a:rPr>
              <a:t>https://github.blog/</a:t>
            </a:r>
            <a:r>
              <a:rPr lang="en-US" sz="1835"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and click on </a:t>
            </a:r>
            <a:r>
              <a:rPr lang="en-US" sz="1835" b="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“Changelog”.</a:t>
            </a:r>
          </a:p>
        </p:txBody>
      </p:sp>
      <p:pic>
        <p:nvPicPr>
          <p:cNvPr id="32" name="Picture 31">
            <a:extLst>
              <a:ext uri="{FF2B5EF4-FFF2-40B4-BE49-F238E27FC236}">
                <a16:creationId xmlns:a16="http://schemas.microsoft.com/office/drawing/2014/main" id="{D37892CC-6C38-4EC1-B59E-6EDE1B911975}"/>
              </a:ext>
              <a:ext uri="{C183D7F6-B498-43B3-948B-1728B52AA6E4}">
                <adec:decorative xmlns:adec="http://schemas.microsoft.com/office/drawing/2017/decorative" val="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2872414" y="724095"/>
            <a:ext cx="9317137" cy="6154901"/>
          </a:xfrm>
          <a:prstGeom prst="rect">
            <a:avLst/>
          </a:prstGeom>
        </p:spPr>
      </p:pic>
      <p:sp>
        <p:nvSpPr>
          <p:cNvPr id="29" name="TextBox 28">
            <a:extLst>
              <a:ext uri="{FF2B5EF4-FFF2-40B4-BE49-F238E27FC236}">
                <a16:creationId xmlns:a16="http://schemas.microsoft.com/office/drawing/2014/main" id="{EBCA8E7C-31C6-4F4E-BE47-69FEAA91F44C}"/>
              </a:ext>
            </a:extLst>
          </p:cNvPr>
          <p:cNvSpPr txBox="1"/>
          <p:nvPr/>
        </p:nvSpPr>
        <p:spPr>
          <a:xfrm>
            <a:off x="272414" y="900018"/>
            <a:ext cx="11684129" cy="566386"/>
          </a:xfrm>
          <a:prstGeom prst="rect">
            <a:avLst/>
          </a:prstGeom>
          <a:noFill/>
        </p:spPr>
        <p:txBody>
          <a:bodyPr wrap="square" lIns="179187" tIns="143350" rIns="179187" bIns="143350"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13918">
              <a:defRPr/>
            </a:pPr>
            <a:r>
              <a:rPr lang="en-US" sz="1999" b="1">
                <a:solidFill>
                  <a:srgbClr val="0078D7"/>
                </a:solidFill>
                <a:hlinkClick r:id="rId6"/>
              </a:rPr>
              <a:t>https://github.blog/changelog</a:t>
            </a:r>
            <a:r>
              <a:rPr lang="en-US" sz="1999" b="1">
                <a:solidFill>
                  <a:srgbClr val="0078D7"/>
                </a:solidFill>
              </a:rPr>
              <a:t> &amp; </a:t>
            </a:r>
            <a:r>
              <a:rPr lang="en-US" sz="2000">
                <a:hlinkClick r:id="rId7"/>
              </a:rPr>
              <a:t>https://github.blog/tag/changelog-recap</a:t>
            </a:r>
            <a:r>
              <a:rPr lang="en-US" sz="1999" b="1">
                <a:solidFill>
                  <a:srgbClr val="0078D7"/>
                </a:solidFill>
              </a:rPr>
              <a:t> </a:t>
            </a:r>
          </a:p>
        </p:txBody>
      </p:sp>
      <p:grpSp>
        <p:nvGrpSpPr>
          <p:cNvPr id="21" name="Group 20">
            <a:extLst>
              <a:ext uri="{FF2B5EF4-FFF2-40B4-BE49-F238E27FC236}">
                <a16:creationId xmlns:a16="http://schemas.microsoft.com/office/drawing/2014/main" id="{67861CEA-5E12-4BA0-ACE6-C1C86404A52D}"/>
              </a:ext>
              <a:ext uri="{C183D7F6-B498-43B3-948B-1728B52AA6E4}">
                <adec:decorative xmlns:adec="http://schemas.microsoft.com/office/drawing/2017/decorative" val="1"/>
              </a:ext>
            </a:extLst>
          </p:cNvPr>
          <p:cNvGrpSpPr/>
          <p:nvPr/>
        </p:nvGrpSpPr>
        <p:grpSpPr>
          <a:xfrm>
            <a:off x="313238" y="3942705"/>
            <a:ext cx="312411" cy="311564"/>
            <a:chOff x="7745382" y="4179584"/>
            <a:chExt cx="216026" cy="215441"/>
          </a:xfrm>
          <a:solidFill>
            <a:schemeClr val="accent1"/>
          </a:solidFill>
        </p:grpSpPr>
        <p:sp>
          <p:nvSpPr>
            <p:cNvPr id="22" name="Freeform 14">
              <a:extLst>
                <a:ext uri="{FF2B5EF4-FFF2-40B4-BE49-F238E27FC236}">
                  <a16:creationId xmlns:a16="http://schemas.microsoft.com/office/drawing/2014/main" id="{6B43EB8D-ECD0-4DFA-9A0C-5D5307F5A77A}"/>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defTabSz="913865">
                <a:defRPr/>
              </a:pPr>
              <a:endParaRPr lang="en-US" sz="1835">
                <a:solidFill>
                  <a:srgbClr val="505050"/>
                </a:solidFill>
                <a:latin typeface="Segoe UI Semilight"/>
              </a:endParaRPr>
            </a:p>
          </p:txBody>
        </p:sp>
        <p:sp>
          <p:nvSpPr>
            <p:cNvPr id="23" name="Freeform 15">
              <a:extLst>
                <a:ext uri="{FF2B5EF4-FFF2-40B4-BE49-F238E27FC236}">
                  <a16:creationId xmlns:a16="http://schemas.microsoft.com/office/drawing/2014/main" id="{9A0C65CA-637B-449A-B1B3-07EAA76A5371}"/>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defTabSz="913865">
                <a:defRPr/>
              </a:pPr>
              <a:endParaRPr lang="en-US" sz="1835">
                <a:solidFill>
                  <a:srgbClr val="505050"/>
                </a:solidFill>
                <a:latin typeface="Segoe UI Semilight"/>
              </a:endParaRPr>
            </a:p>
          </p:txBody>
        </p:sp>
        <p:sp>
          <p:nvSpPr>
            <p:cNvPr id="24" name="Freeform 16">
              <a:extLst>
                <a:ext uri="{FF2B5EF4-FFF2-40B4-BE49-F238E27FC236}">
                  <a16:creationId xmlns:a16="http://schemas.microsoft.com/office/drawing/2014/main" id="{FCB2C6FB-A234-4F8C-A3DC-42217277E883}"/>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defTabSz="913865">
                <a:defRPr/>
              </a:pPr>
              <a:endParaRPr lang="en-US" sz="1835">
                <a:solidFill>
                  <a:srgbClr val="505050"/>
                </a:solidFill>
                <a:latin typeface="Segoe UI Semilight"/>
              </a:endParaRPr>
            </a:p>
          </p:txBody>
        </p:sp>
      </p:grpSp>
      <p:sp>
        <p:nvSpPr>
          <p:cNvPr id="25" name="Rectangle 24">
            <a:extLst>
              <a:ext uri="{FF2B5EF4-FFF2-40B4-BE49-F238E27FC236}">
                <a16:creationId xmlns:a16="http://schemas.microsoft.com/office/drawing/2014/main" id="{6F028DD3-29B8-45F7-B63C-CD12133829CC}"/>
              </a:ext>
            </a:extLst>
          </p:cNvPr>
          <p:cNvSpPr/>
          <p:nvPr/>
        </p:nvSpPr>
        <p:spPr>
          <a:xfrm>
            <a:off x="797304" y="3935223"/>
            <a:ext cx="3191290" cy="830785"/>
          </a:xfrm>
          <a:prstGeom prst="rect">
            <a:avLst/>
          </a:prstGeom>
        </p:spPr>
        <p:txBody>
          <a:bodyPr lIns="0" tIns="0" rIns="0" bIns="0">
            <a:noAutofit/>
          </a:bodyPr>
          <a:lstStyle/>
          <a:p>
            <a:pPr defTabSz="913126" fontAlgn="base">
              <a:spcBef>
                <a:spcPct val="0"/>
              </a:spcBef>
              <a:spcAft>
                <a:spcPts val="2352"/>
              </a:spcAft>
              <a:defRPr/>
            </a:pPr>
            <a:r>
              <a:rPr lang="en-US" sz="1835"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Filter the blog posts by items tagged with “changelog recap” to see a monthly Changelog recap</a:t>
            </a:r>
            <a:br>
              <a:rPr lang="en-US" sz="1835"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br>
            <a:endParaRPr lang="en-US" sz="1835" b="1"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endParaRPr>
          </a:p>
        </p:txBody>
      </p:sp>
    </p:spTree>
    <p:extLst>
      <p:ext uri="{BB962C8B-B14F-4D97-AF65-F5344CB8AC3E}">
        <p14:creationId xmlns:p14="http://schemas.microsoft.com/office/powerpoint/2010/main" val="20163808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fade">
                                      <p:cBhvr>
                                        <p:cTn id="15" dur="750"/>
                                        <p:tgtEl>
                                          <p:spTgt spid="8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0"/>
                                        </p:tgtEl>
                                        <p:attrNameLst>
                                          <p:attrName>style.visibility</p:attrName>
                                        </p:attrNameLst>
                                      </p:cBhvr>
                                      <p:to>
                                        <p:strVal val="visible"/>
                                      </p:to>
                                    </p:set>
                                    <p:animEffect transition="in" filter="fade">
                                      <p:cBhvr>
                                        <p:cTn id="18" dur="750"/>
                                        <p:tgtEl>
                                          <p:spTgt spid="9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75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7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F052B-07DC-2244-9083-D9B2A73E0417}"/>
              </a:ext>
            </a:extLst>
          </p:cNvPr>
          <p:cNvSpPr>
            <a:spLocks noGrp="1"/>
          </p:cNvSpPr>
          <p:nvPr>
            <p:ph type="title"/>
          </p:nvPr>
        </p:nvSpPr>
        <p:spPr>
          <a:xfrm>
            <a:off x="588263" y="866287"/>
            <a:ext cx="11018520" cy="553998"/>
          </a:xfrm>
        </p:spPr>
        <p:txBody>
          <a:bodyPr>
            <a:normAutofit fontScale="90000"/>
          </a:bodyPr>
          <a:lstStyle/>
          <a:p>
            <a:r>
              <a:rPr lang="en-US"/>
              <a:t>Overview of Containers</a:t>
            </a:r>
          </a:p>
        </p:txBody>
      </p:sp>
      <p:pic>
        <p:nvPicPr>
          <p:cNvPr id="3" name="Picture 2">
            <a:extLst>
              <a:ext uri="{FF2B5EF4-FFF2-40B4-BE49-F238E27FC236}">
                <a16:creationId xmlns:a16="http://schemas.microsoft.com/office/drawing/2014/main" id="{B2E945C6-9531-4683-B248-91DD8B8C01C3}"/>
              </a:ext>
            </a:extLst>
          </p:cNvPr>
          <p:cNvPicPr>
            <a:picLocks noChangeAspect="1"/>
          </p:cNvPicPr>
          <p:nvPr/>
        </p:nvPicPr>
        <p:blipFill>
          <a:blip r:embed="rId3"/>
          <a:stretch>
            <a:fillRect/>
          </a:stretch>
        </p:blipFill>
        <p:spPr>
          <a:xfrm>
            <a:off x="4543425" y="2390775"/>
            <a:ext cx="3105150" cy="2076450"/>
          </a:xfrm>
          <a:prstGeom prst="rect">
            <a:avLst/>
          </a:prstGeom>
        </p:spPr>
      </p:pic>
      <p:pic>
        <p:nvPicPr>
          <p:cNvPr id="7" name="Picture Placeholder 6">
            <a:extLst>
              <a:ext uri="{FF2B5EF4-FFF2-40B4-BE49-F238E27FC236}">
                <a16:creationId xmlns:a16="http://schemas.microsoft.com/office/drawing/2014/main" id="{29ED9CD5-8F8C-45C8-B7A2-A7705F5FCCE3}"/>
              </a:ext>
            </a:extLst>
          </p:cNvPr>
          <p:cNvPicPr>
            <a:picLocks noGrp="1" noChangeAspect="1"/>
          </p:cNvPicPr>
          <p:nvPr>
            <p:ph type="pic" sz="quarter" idx="11"/>
          </p:nvPr>
        </p:nvPicPr>
        <p:blipFill>
          <a:blip r:embed="rId3"/>
          <a:srcRect t="21961" b="21961"/>
          <a:stretch>
            <a:fillRect/>
          </a:stretch>
        </p:blipFill>
        <p:spPr>
          <a:prstGeom prst="rect">
            <a:avLst/>
          </a:prstGeom>
        </p:spPr>
      </p:pic>
    </p:spTree>
    <p:extLst>
      <p:ext uri="{BB962C8B-B14F-4D97-AF65-F5344CB8AC3E}">
        <p14:creationId xmlns:p14="http://schemas.microsoft.com/office/powerpoint/2010/main" val="230892390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70C0BDE3-9D62-4F0C-9C98-F7D9BF2A02B6}"/>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5550" y="2111274"/>
            <a:ext cx="7129800" cy="4058502"/>
          </a:xfrm>
          <a:prstGeom prst="rect">
            <a:avLst/>
          </a:prstGeom>
        </p:spPr>
      </p:pic>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a:xfrm>
            <a:off x="426321" y="457196"/>
            <a:ext cx="11015651" cy="553854"/>
          </a:xfrm>
        </p:spPr>
        <p:txBody>
          <a:bodyPr>
            <a:normAutofit fontScale="90000"/>
          </a:bodyPr>
          <a:lstStyle/>
          <a:p>
            <a:r>
              <a:rPr lang="en-US"/>
              <a:t>Azure DevOps Features Timeline</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1587" y="899660"/>
            <a:ext cx="11685787" cy="566466"/>
          </a:xfrm>
          <a:prstGeom prst="rect">
            <a:avLst/>
          </a:prstGeom>
          <a:noFill/>
        </p:spPr>
        <p:txBody>
          <a:bodyPr wrap="square" lIns="179212" tIns="143370" rIns="179212" bIns="143370"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477">
              <a:defRPr/>
            </a:pPr>
            <a:r>
              <a:rPr lang="en-US" sz="1999" b="1">
                <a:solidFill>
                  <a:srgbClr val="0078D7"/>
                </a:solidFill>
                <a:hlinkClick r:id="rId4"/>
              </a:rPr>
              <a:t>https://docs.microsoft.com/en-us/azure/devops/release-notes/features-timeline</a:t>
            </a:r>
            <a:endParaRPr lang="en-US" sz="1960">
              <a:gradFill>
                <a:gsLst>
                  <a:gs pos="78761">
                    <a:srgbClr val="0072C6"/>
                  </a:gs>
                  <a:gs pos="0">
                    <a:srgbClr val="0072C6"/>
                  </a:gs>
                </a:gsLst>
                <a:lin ang="5400000" scaled="0"/>
              </a:gradFill>
            </a:endParaRP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796553" y="2143155"/>
            <a:ext cx="3209303" cy="13998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302" fontAlgn="base">
              <a:spcBef>
                <a:spcPct val="0"/>
              </a:spcBef>
              <a:spcAft>
                <a:spcPts val="2352"/>
              </a:spcAft>
              <a:defRPr/>
            </a:pPr>
            <a:r>
              <a:rPr lang="en-US" sz="1729"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Take a peek into our roadmap. See the significant features we are working on and a rough timeframe for when you can expect to see them</a:t>
            </a:r>
            <a:endParaRPr lang="en-US" sz="1799"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endParaRP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312418" y="2143155"/>
            <a:ext cx="312455" cy="311608"/>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defTabSz="914040">
                <a:defRPr/>
              </a:pPr>
              <a:endParaRPr lang="en-US" sz="1835">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defTabSz="914040">
                <a:defRPr/>
              </a:pPr>
              <a:endParaRPr lang="en-US" sz="1835">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defTabSz="914040">
                <a:defRPr/>
              </a:pPr>
              <a:endParaRPr lang="en-US" sz="1835">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312418" y="3881604"/>
            <a:ext cx="312455" cy="311608"/>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defTabSz="914040">
                <a:defRPr/>
              </a:pPr>
              <a:endParaRPr lang="en-US" sz="1835">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defTabSz="914040">
                <a:defRPr/>
              </a:pPr>
              <a:endParaRPr lang="en-US" sz="1835">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defTabSz="914040">
                <a:defRPr/>
              </a:pPr>
              <a:endParaRPr lang="en-US" sz="1835">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 uri="{C183D7F6-B498-43B3-948B-1728B52AA6E4}">
                <adec:decorative xmlns:adec="http://schemas.microsoft.com/office/drawing/2017/decorative" val="1"/>
              </a:ext>
            </a:extLst>
          </p:cNvPr>
          <p:cNvGrpSpPr/>
          <p:nvPr/>
        </p:nvGrpSpPr>
        <p:grpSpPr>
          <a:xfrm>
            <a:off x="335961" y="5036095"/>
            <a:ext cx="312455" cy="311608"/>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defTabSz="914040">
                <a:defRPr/>
              </a:pPr>
              <a:endParaRPr lang="en-US" sz="1835">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defTabSz="914040">
                <a:defRPr/>
              </a:pPr>
              <a:endParaRPr lang="en-US" sz="1835">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defTabSz="914040">
                <a:defRPr/>
              </a:pPr>
              <a:endParaRPr lang="en-US" sz="1835">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796553" y="3874121"/>
            <a:ext cx="3191743" cy="830903"/>
          </a:xfrm>
          <a:prstGeom prst="rect">
            <a:avLst/>
          </a:prstGeom>
        </p:spPr>
        <p:txBody>
          <a:bodyPr lIns="0" tIns="0" rIns="0" bIns="0">
            <a:noAutofit/>
          </a:bodyPr>
          <a:lstStyle/>
          <a:p>
            <a:pPr defTabSz="913302" fontAlgn="base">
              <a:spcBef>
                <a:spcPct val="0"/>
              </a:spcBef>
              <a:spcAft>
                <a:spcPts val="2352"/>
              </a:spcAft>
              <a:defRPr/>
            </a:pPr>
            <a:r>
              <a:rPr lang="en-US" sz="1799"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We deploy updates frequently. Review the release notes for each three week sprint </a:t>
            </a:r>
          </a:p>
        </p:txBody>
      </p:sp>
      <p:sp>
        <p:nvSpPr>
          <p:cNvPr id="91" name="Rectangle 90">
            <a:extLst>
              <a:ext uri="{FF2B5EF4-FFF2-40B4-BE49-F238E27FC236}">
                <a16:creationId xmlns:a16="http://schemas.microsoft.com/office/drawing/2014/main" id="{6A8DDD96-5607-4289-8CB2-10F3BC304E79}"/>
              </a:ext>
            </a:extLst>
          </p:cNvPr>
          <p:cNvSpPr/>
          <p:nvPr/>
        </p:nvSpPr>
        <p:spPr>
          <a:xfrm>
            <a:off x="820097" y="5036096"/>
            <a:ext cx="2714102" cy="1201542"/>
          </a:xfrm>
          <a:prstGeom prst="rect">
            <a:avLst/>
          </a:prstGeom>
        </p:spPr>
        <p:txBody>
          <a:bodyPr lIns="0" tIns="0" rIns="0" bIns="0">
            <a:noAutofit/>
          </a:bodyPr>
          <a:lstStyle/>
          <a:p>
            <a:pPr defTabSz="913302" fontAlgn="base">
              <a:spcBef>
                <a:spcPct val="0"/>
              </a:spcBef>
              <a:spcAft>
                <a:spcPts val="2352"/>
              </a:spcAft>
              <a:defRPr/>
            </a:pPr>
            <a:r>
              <a:rPr lang="en-US" sz="1799"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Subscribe to this page to get notified when we provide new release notes and roadmap updates</a:t>
            </a:r>
          </a:p>
          <a:p>
            <a:pPr defTabSz="913302" fontAlgn="base">
              <a:spcBef>
                <a:spcPct val="0"/>
              </a:spcBef>
              <a:spcAft>
                <a:spcPts val="2352"/>
              </a:spcAft>
              <a:defRPr/>
            </a:pPr>
            <a:r>
              <a:rPr lang="en-US" sz="1799"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a:t>
            </a:r>
          </a:p>
        </p:txBody>
      </p:sp>
      <p:pic>
        <p:nvPicPr>
          <p:cNvPr id="32" name="Picture 31">
            <a:extLst>
              <a:ext uri="{FF2B5EF4-FFF2-40B4-BE49-F238E27FC236}">
                <a16:creationId xmlns:a16="http://schemas.microsoft.com/office/drawing/2014/main" id="{D37892CC-6C38-4EC1-B59E-6EDE1B911975}"/>
              </a:ext>
              <a:ext uri="{C183D7F6-B498-43B3-948B-1728B52AA6E4}">
                <adec:decorative xmlns:adec="http://schemas.microsoft.com/office/drawing/2017/decorative" val="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2871956" y="700847"/>
            <a:ext cx="9318459" cy="6155775"/>
          </a:xfrm>
          <a:prstGeom prst="rect">
            <a:avLst/>
          </a:prstGeom>
        </p:spPr>
      </p:pic>
    </p:spTree>
    <p:extLst>
      <p:ext uri="{BB962C8B-B14F-4D97-AF65-F5344CB8AC3E}">
        <p14:creationId xmlns:p14="http://schemas.microsoft.com/office/powerpoint/2010/main" val="19032112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fade">
                                      <p:cBhvr>
                                        <p:cTn id="15" dur="750"/>
                                        <p:tgtEl>
                                          <p:spTgt spid="8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0"/>
                                        </p:tgtEl>
                                        <p:attrNameLst>
                                          <p:attrName>style.visibility</p:attrName>
                                        </p:attrNameLst>
                                      </p:cBhvr>
                                      <p:to>
                                        <p:strVal val="visible"/>
                                      </p:to>
                                    </p:set>
                                    <p:animEffect transition="in" filter="fade">
                                      <p:cBhvr>
                                        <p:cTn id="18" dur="750"/>
                                        <p:tgtEl>
                                          <p:spTgt spid="9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6"/>
                                        </p:tgtEl>
                                        <p:attrNameLst>
                                          <p:attrName>style.visibility</p:attrName>
                                        </p:attrNameLst>
                                      </p:cBhvr>
                                      <p:to>
                                        <p:strVal val="visible"/>
                                      </p:to>
                                    </p:set>
                                    <p:animEffect transition="in" filter="fade">
                                      <p:cBhvr>
                                        <p:cTn id="23" dur="750"/>
                                        <p:tgtEl>
                                          <p:spTgt spid="8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1"/>
                                        </p:tgtEl>
                                        <p:attrNameLst>
                                          <p:attrName>style.visibility</p:attrName>
                                        </p:attrNameLst>
                                      </p:cBhvr>
                                      <p:to>
                                        <p:strVal val="visible"/>
                                      </p:to>
                                    </p:set>
                                    <p:animEffect transition="in" filter="fade">
                                      <p:cBhvr>
                                        <p:cTn id="26" dur="75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a:t>GitHub Lab</a:t>
            </a:r>
          </a:p>
        </p:txBody>
      </p:sp>
      <p:pic>
        <p:nvPicPr>
          <p:cNvPr id="5" name="Picture 4" descr="A picture containing text, vector graphics, businesscard&#10;&#10;Description automatically generated">
            <a:extLst>
              <a:ext uri="{FF2B5EF4-FFF2-40B4-BE49-F238E27FC236}">
                <a16:creationId xmlns:a16="http://schemas.microsoft.com/office/drawing/2014/main" id="{A52A0381-C26B-4CC1-A7AC-C4A0470A412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3391" y="3017267"/>
            <a:ext cx="3251770" cy="3251770"/>
          </a:xfrm>
          <a:prstGeom prst="rect">
            <a:avLst/>
          </a:prstGeom>
          <a:noFill/>
          <a:ln>
            <a:noFill/>
          </a:ln>
        </p:spPr>
      </p:pic>
      <p:sp>
        <p:nvSpPr>
          <p:cNvPr id="8" name="Text Placeholder 5">
            <a:extLst>
              <a:ext uri="{FF2B5EF4-FFF2-40B4-BE49-F238E27FC236}">
                <a16:creationId xmlns:a16="http://schemas.microsoft.com/office/drawing/2014/main" id="{56559FDE-9FF4-4EC7-BB59-29C1760756A8}"/>
              </a:ext>
            </a:extLst>
          </p:cNvPr>
          <p:cNvSpPr txBox="1">
            <a:spLocks/>
          </p:cNvSpPr>
          <p:nvPr/>
        </p:nvSpPr>
        <p:spPr>
          <a:xfrm>
            <a:off x="5053515" y="589685"/>
            <a:ext cx="11018520" cy="30777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a:cs typeface="Segoe UI"/>
              </a:rPr>
              <a:t>Deploy using GitHub Actions</a:t>
            </a:r>
            <a:endParaRPr lang="en-US" sz="2000"/>
          </a:p>
        </p:txBody>
      </p:sp>
      <p:sp>
        <p:nvSpPr>
          <p:cNvPr id="11" name="TextBox 10">
            <a:extLst>
              <a:ext uri="{FF2B5EF4-FFF2-40B4-BE49-F238E27FC236}">
                <a16:creationId xmlns:a16="http://schemas.microsoft.com/office/drawing/2014/main" id="{360DB8C1-7B9D-4141-ABC0-6DD08831C387}"/>
              </a:ext>
            </a:extLst>
          </p:cNvPr>
          <p:cNvSpPr txBox="1"/>
          <p:nvPr/>
        </p:nvSpPr>
        <p:spPr>
          <a:xfrm>
            <a:off x="4872203" y="3802744"/>
            <a:ext cx="1627048" cy="269304"/>
          </a:xfrm>
          <a:prstGeom prst="rect">
            <a:avLst/>
          </a:prstGeom>
        </p:spPr>
        <p:txBody>
          <a:bodyPr wrap="none" lIns="0" tIns="0" rIns="0" bIns="0" rtlCol="0" anchor="t" anchorCtr="0">
            <a:spAutoFit/>
          </a:bodyPr>
          <a:lstStyle/>
          <a:p>
            <a:r>
              <a:rPr lang="en-US" sz="1750"/>
              <a:t>GitHub (Actions)</a:t>
            </a:r>
            <a:endParaRPr lang="en-US"/>
          </a:p>
        </p:txBody>
      </p:sp>
      <p:sp>
        <p:nvSpPr>
          <p:cNvPr id="12" name="TextBox 11">
            <a:extLst>
              <a:ext uri="{FF2B5EF4-FFF2-40B4-BE49-F238E27FC236}">
                <a16:creationId xmlns:a16="http://schemas.microsoft.com/office/drawing/2014/main" id="{6488FBCC-B404-49F4-B983-AC7288A8E86E}"/>
              </a:ext>
            </a:extLst>
          </p:cNvPr>
          <p:cNvSpPr txBox="1"/>
          <p:nvPr/>
        </p:nvSpPr>
        <p:spPr>
          <a:xfrm>
            <a:off x="9872609" y="3790261"/>
            <a:ext cx="1187249" cy="271613"/>
          </a:xfrm>
          <a:prstGeom prst="rect">
            <a:avLst/>
          </a:prstGeom>
        </p:spPr>
        <p:txBody>
          <a:bodyPr wrap="none" lIns="0" tIns="0" rIns="0" bIns="0" rtlCol="0" anchor="t" anchorCtr="0">
            <a:spAutoFit/>
          </a:bodyPr>
          <a:lstStyle/>
          <a:p>
            <a:pPr algn="ctr"/>
            <a:r>
              <a:rPr lang="en-US"/>
              <a:t>App Service</a:t>
            </a:r>
          </a:p>
        </p:txBody>
      </p:sp>
      <p:sp>
        <p:nvSpPr>
          <p:cNvPr id="14" name="TextBox 13">
            <a:extLst>
              <a:ext uri="{FF2B5EF4-FFF2-40B4-BE49-F238E27FC236}">
                <a16:creationId xmlns:a16="http://schemas.microsoft.com/office/drawing/2014/main" id="{A7B30B67-3E12-49F9-BB81-1D3DFF9F87EB}"/>
              </a:ext>
            </a:extLst>
          </p:cNvPr>
          <p:cNvSpPr txBox="1"/>
          <p:nvPr/>
        </p:nvSpPr>
        <p:spPr>
          <a:xfrm>
            <a:off x="4371433" y="5365050"/>
            <a:ext cx="7820567" cy="707886"/>
          </a:xfrm>
          <a:prstGeom prst="rect">
            <a:avLst/>
          </a:prstGeom>
          <a:noFill/>
        </p:spPr>
        <p:txBody>
          <a:bodyPr wrap="square">
            <a:spAutoFit/>
          </a:bodyPr>
          <a:lstStyle/>
          <a:p>
            <a:pPr algn="ctr"/>
            <a:r>
              <a:rPr lang="en-US" sz="4000">
                <a:hlinkClick r:id="rId4"/>
              </a:rPr>
              <a:t>https://aka.ms/azuredevdaylabs</a:t>
            </a:r>
            <a:endParaRPr lang="en-US" sz="4000"/>
          </a:p>
        </p:txBody>
      </p:sp>
      <p:cxnSp>
        <p:nvCxnSpPr>
          <p:cNvPr id="16" name="Straight Arrow Connector 15">
            <a:extLst>
              <a:ext uri="{FF2B5EF4-FFF2-40B4-BE49-F238E27FC236}">
                <a16:creationId xmlns:a16="http://schemas.microsoft.com/office/drawing/2014/main" id="{57836668-79E8-495D-BDC1-AE65E3448F0E}"/>
              </a:ext>
            </a:extLst>
          </p:cNvPr>
          <p:cNvCxnSpPr/>
          <p:nvPr/>
        </p:nvCxnSpPr>
        <p:spPr>
          <a:xfrm>
            <a:off x="7319796" y="3082834"/>
            <a:ext cx="1907806"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B078D1CA-1DF4-469A-83F5-3E59FACFAE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64525" y="2163214"/>
            <a:ext cx="1627047" cy="1627047"/>
          </a:xfrm>
          <a:prstGeom prst="rect">
            <a:avLst/>
          </a:prstGeom>
        </p:spPr>
      </p:pic>
      <p:pic>
        <p:nvPicPr>
          <p:cNvPr id="15" name="Graphic 14">
            <a:extLst>
              <a:ext uri="{FF2B5EF4-FFF2-40B4-BE49-F238E27FC236}">
                <a16:creationId xmlns:a16="http://schemas.microsoft.com/office/drawing/2014/main" id="{19608DAF-949A-46BB-B7D4-0D64724E256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31052" y="2145100"/>
            <a:ext cx="1627047" cy="1627047"/>
          </a:xfrm>
          <a:prstGeom prst="rect">
            <a:avLst/>
          </a:prstGeom>
        </p:spPr>
      </p:pic>
    </p:spTree>
    <p:extLst>
      <p:ext uri="{BB962C8B-B14F-4D97-AF65-F5344CB8AC3E}">
        <p14:creationId xmlns:p14="http://schemas.microsoft.com/office/powerpoint/2010/main" val="211683495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7F8B2-88A2-48DB-AABD-C3D75CFC011F}"/>
              </a:ext>
            </a:extLst>
          </p:cNvPr>
          <p:cNvSpPr>
            <a:spLocks noGrp="1"/>
          </p:cNvSpPr>
          <p:nvPr>
            <p:ph type="title"/>
          </p:nvPr>
        </p:nvSpPr>
        <p:spPr/>
        <p:txBody>
          <a:bodyPr/>
          <a:lstStyle/>
          <a:p>
            <a:r>
              <a:rPr lang="en-US"/>
              <a:t>Remember to clean up your resource groups!</a:t>
            </a:r>
          </a:p>
        </p:txBody>
      </p:sp>
      <p:sp>
        <p:nvSpPr>
          <p:cNvPr id="3" name="Text Placeholder 2">
            <a:extLst>
              <a:ext uri="{FF2B5EF4-FFF2-40B4-BE49-F238E27FC236}">
                <a16:creationId xmlns:a16="http://schemas.microsoft.com/office/drawing/2014/main" id="{C5516202-2C50-41F7-84C6-1AB08EF85A29}"/>
              </a:ext>
            </a:extLst>
          </p:cNvPr>
          <p:cNvSpPr>
            <a:spLocks noGrp="1"/>
          </p:cNvSpPr>
          <p:nvPr>
            <p:ph type="body" sz="quarter" idx="12"/>
          </p:nvPr>
        </p:nvSpPr>
        <p:spPr>
          <a:xfrm>
            <a:off x="584200" y="3962400"/>
            <a:ext cx="9144000" cy="1692771"/>
          </a:xfrm>
        </p:spPr>
        <p:txBody>
          <a:bodyPr/>
          <a:lstStyle/>
          <a:p>
            <a:r>
              <a:rPr lang="en-US" i="1"/>
              <a:t>Each of the labs explains the best way to clean up the resources that were created so you are not charged for them.  Please be sure to complete those clean up tasks.</a:t>
            </a:r>
          </a:p>
          <a:p>
            <a:endParaRPr lang="en-US" i="1"/>
          </a:p>
          <a:p>
            <a:r>
              <a:rPr lang="en-US" b="1">
                <a:hlinkClick r:id="rId3"/>
              </a:rPr>
              <a:t>https://aka.ms/azuredevdaylabs</a:t>
            </a:r>
            <a:r>
              <a:rPr lang="en-US" b="1"/>
              <a:t> </a:t>
            </a:r>
          </a:p>
        </p:txBody>
      </p:sp>
    </p:spTree>
    <p:extLst>
      <p:ext uri="{BB962C8B-B14F-4D97-AF65-F5344CB8AC3E}">
        <p14:creationId xmlns:p14="http://schemas.microsoft.com/office/powerpoint/2010/main" val="1735184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73F3C-0048-DAD4-4844-66FF98743BE6}"/>
              </a:ext>
            </a:extLst>
          </p:cNvPr>
          <p:cNvSpPr>
            <a:spLocks noGrp="1"/>
          </p:cNvSpPr>
          <p:nvPr>
            <p:ph type="title"/>
          </p:nvPr>
        </p:nvSpPr>
        <p:spPr/>
        <p:txBody>
          <a:bodyPr/>
          <a:lstStyle/>
          <a:p>
            <a:r>
              <a:rPr lang="en-US" dirty="0"/>
              <a:t>Next Steps</a:t>
            </a:r>
          </a:p>
        </p:txBody>
      </p:sp>
      <p:sp>
        <p:nvSpPr>
          <p:cNvPr id="3" name="Text Placeholder 2">
            <a:extLst>
              <a:ext uri="{FF2B5EF4-FFF2-40B4-BE49-F238E27FC236}">
                <a16:creationId xmlns:a16="http://schemas.microsoft.com/office/drawing/2014/main" id="{120BB425-8773-314A-13BF-ED6E95A036A0}"/>
              </a:ext>
            </a:extLst>
          </p:cNvPr>
          <p:cNvSpPr>
            <a:spLocks noGrp="1"/>
          </p:cNvSpPr>
          <p:nvPr>
            <p:ph type="body" sz="quarter" idx="11"/>
          </p:nvPr>
        </p:nvSpPr>
        <p:spPr/>
        <p:txBody>
          <a:bodyPr/>
          <a:lstStyle/>
          <a:p>
            <a:r>
              <a:rPr lang="en-US" dirty="0"/>
              <a:t>Reach out to your Microsoft team</a:t>
            </a:r>
          </a:p>
          <a:p>
            <a:pPr lvl="1"/>
            <a:r>
              <a:rPr lang="en-US" dirty="0"/>
              <a:t>Additional training courses</a:t>
            </a:r>
          </a:p>
          <a:p>
            <a:pPr lvl="1"/>
            <a:r>
              <a:rPr lang="en-US" dirty="0"/>
              <a:t>Architectural design sessions</a:t>
            </a:r>
          </a:p>
          <a:p>
            <a:r>
              <a:rPr lang="en-US" dirty="0">
                <a:hlinkClick r:id="rId2"/>
              </a:rPr>
              <a:t>Microsoft Learn</a:t>
            </a:r>
            <a:endParaRPr lang="en-US" dirty="0"/>
          </a:p>
          <a:p>
            <a:r>
              <a:rPr lang="en-US" dirty="0">
                <a:hlinkClick r:id="rId3"/>
              </a:rPr>
              <a:t>Azure Architecture Center</a:t>
            </a:r>
            <a:endParaRPr lang="en-US" dirty="0"/>
          </a:p>
          <a:p>
            <a:r>
              <a:rPr lang="en-US" dirty="0">
                <a:hlinkClick r:id="rId4"/>
              </a:rPr>
              <a:t>Azure Open Hack</a:t>
            </a:r>
            <a:endParaRPr lang="en-US" dirty="0"/>
          </a:p>
        </p:txBody>
      </p:sp>
      <p:grpSp>
        <p:nvGrpSpPr>
          <p:cNvPr id="4" name="Group 3">
            <a:extLst>
              <a:ext uri="{FF2B5EF4-FFF2-40B4-BE49-F238E27FC236}">
                <a16:creationId xmlns:a16="http://schemas.microsoft.com/office/drawing/2014/main" id="{015767FC-12FF-18D5-A434-E04F2E8CA3DD}"/>
              </a:ext>
            </a:extLst>
          </p:cNvPr>
          <p:cNvGrpSpPr/>
          <p:nvPr/>
        </p:nvGrpSpPr>
        <p:grpSpPr>
          <a:xfrm>
            <a:off x="534410" y="3427412"/>
            <a:ext cx="2986715" cy="3158977"/>
            <a:chOff x="525538" y="1283361"/>
            <a:chExt cx="2986715" cy="3158977"/>
          </a:xfrm>
        </p:grpSpPr>
        <p:pic>
          <p:nvPicPr>
            <p:cNvPr id="5" name="Picture 4" descr="Icon&#10;&#10;Description automatically generated">
              <a:extLst>
                <a:ext uri="{FF2B5EF4-FFF2-40B4-BE49-F238E27FC236}">
                  <a16:creationId xmlns:a16="http://schemas.microsoft.com/office/drawing/2014/main" id="{9EAA92C3-5593-99A5-EFF6-6378F7B78D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991" y="1283361"/>
              <a:ext cx="2667810" cy="2667810"/>
            </a:xfrm>
            <a:prstGeom prst="rect">
              <a:avLst/>
            </a:prstGeom>
          </p:spPr>
        </p:pic>
        <p:sp>
          <p:nvSpPr>
            <p:cNvPr id="6" name="TextBox 5">
              <a:extLst>
                <a:ext uri="{FF2B5EF4-FFF2-40B4-BE49-F238E27FC236}">
                  <a16:creationId xmlns:a16="http://schemas.microsoft.com/office/drawing/2014/main" id="{3FFD2241-AE50-992A-8E64-E4DCA02EA788}"/>
                </a:ext>
              </a:extLst>
            </p:cNvPr>
            <p:cNvSpPr txBox="1"/>
            <p:nvPr/>
          </p:nvSpPr>
          <p:spPr>
            <a:xfrm>
              <a:off x="525538" y="3888340"/>
              <a:ext cx="2986715" cy="553998"/>
            </a:xfrm>
            <a:prstGeom prst="rect">
              <a:avLst/>
            </a:prstGeom>
            <a:noFill/>
          </p:spPr>
          <p:txBody>
            <a:bodyPr wrap="none" lIns="0" tIns="0" rIns="0" bIns="0" rtlCol="0">
              <a:spAutoFit/>
            </a:bodyPr>
            <a:lstStyle/>
            <a:p>
              <a:pPr algn="l"/>
              <a:r>
                <a:rPr lang="en-US" sz="3600" dirty="0">
                  <a:solidFill>
                    <a:schemeClr val="accent3"/>
                  </a:solidFill>
                </a:rPr>
                <a:t>Azure Dev Day</a:t>
              </a:r>
            </a:p>
          </p:txBody>
        </p:sp>
      </p:grpSp>
    </p:spTree>
    <p:extLst>
      <p:ext uri="{BB962C8B-B14F-4D97-AF65-F5344CB8AC3E}">
        <p14:creationId xmlns:p14="http://schemas.microsoft.com/office/powerpoint/2010/main" val="135741900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C3ADD4A-BCD1-49F5-BE0D-A0CDD0B797B6}"/>
              </a:ext>
            </a:extLst>
          </p:cNvPr>
          <p:cNvSpPr txBox="1">
            <a:spLocks/>
          </p:cNvSpPr>
          <p:nvPr/>
        </p:nvSpPr>
        <p:spPr>
          <a:xfrm>
            <a:off x="277069" y="405867"/>
            <a:ext cx="10514108" cy="599524"/>
          </a:xfrm>
          <a:prstGeom prst="rect">
            <a:avLst/>
          </a:prstGeom>
        </p:spPr>
        <p:txBody>
          <a:bodyPr vert="horz" lIns="91427" tIns="45713" rIns="91427" bIns="45713" rtlCol="0" anchor="ctr">
            <a:noAutofit/>
          </a:bodyPr>
          <a:lstStyle>
            <a:lvl1pPr algn="l" defTabSz="914400" rtl="0" eaLnBrk="1" latinLnBrk="0" hangingPunct="1">
              <a:lnSpc>
                <a:spcPct val="90000"/>
              </a:lnSpc>
              <a:spcBef>
                <a:spcPct val="0"/>
              </a:spcBef>
              <a:buNone/>
              <a:defRPr sz="3200" kern="1200">
                <a:solidFill>
                  <a:srgbClr val="0A5BBA"/>
                </a:solidFill>
                <a:latin typeface="Segoe UI Light" panose="020B0502040204020203" pitchFamily="34" charset="0"/>
                <a:ea typeface="+mj-ea"/>
                <a:cs typeface="Segoe UI Light" panose="020B0502040204020203" pitchFamily="34" charset="0"/>
              </a:defRPr>
            </a:lvl1pPr>
          </a:lstStyle>
          <a:p>
            <a:pPr defTabSz="914225">
              <a:defRPr/>
            </a:pPr>
            <a:r>
              <a:rPr lang="en-US" sz="3600"/>
              <a:t>What is a Container?</a:t>
            </a:r>
            <a:endParaRPr lang="en-IN" sz="3600"/>
          </a:p>
        </p:txBody>
      </p:sp>
      <p:sp>
        <p:nvSpPr>
          <p:cNvPr id="4" name="Text Placeholder 2">
            <a:extLst>
              <a:ext uri="{FF2B5EF4-FFF2-40B4-BE49-F238E27FC236}">
                <a16:creationId xmlns:a16="http://schemas.microsoft.com/office/drawing/2014/main" id="{4519BF23-DE91-4A4E-8DB7-8F7DAEEAB779}"/>
              </a:ext>
            </a:extLst>
          </p:cNvPr>
          <p:cNvSpPr txBox="1">
            <a:spLocks/>
          </p:cNvSpPr>
          <p:nvPr/>
        </p:nvSpPr>
        <p:spPr>
          <a:xfrm>
            <a:off x="431408" y="1254349"/>
            <a:ext cx="11654187" cy="340834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67">
              <a:spcBef>
                <a:spcPct val="20000"/>
              </a:spcBef>
              <a:buSzPct val="90000"/>
              <a:defRPr/>
            </a:pPr>
            <a:r>
              <a:rPr lang="en-US" sz="2800" b="1">
                <a:solidFill>
                  <a:srgbClr val="2F2F2F"/>
                </a:solidFill>
                <a:latin typeface="+mj-lt"/>
                <a:cs typeface="+mn-cs"/>
              </a:rPr>
              <a:t>Portable unit of deployment </a:t>
            </a:r>
          </a:p>
          <a:p>
            <a:pPr defTabSz="914367">
              <a:spcBef>
                <a:spcPct val="20000"/>
              </a:spcBef>
              <a:buSzPct val="90000"/>
              <a:defRPr/>
            </a:pPr>
            <a:r>
              <a:rPr lang="en-US" sz="2800" b="1">
                <a:solidFill>
                  <a:srgbClr val="2F2F2F"/>
                </a:solidFill>
                <a:latin typeface="+mj-lt"/>
                <a:cs typeface="+mn-cs"/>
              </a:rPr>
              <a:t>Application code and dependencies compartmentalized </a:t>
            </a:r>
          </a:p>
          <a:p>
            <a:pPr defTabSz="914225">
              <a:defRPr/>
            </a:pPr>
            <a:r>
              <a:rPr lang="en-US" sz="2800" b="1">
                <a:solidFill>
                  <a:srgbClr val="2F2F2F"/>
                </a:solidFill>
                <a:latin typeface="+mj-lt"/>
                <a:cs typeface="+mn-cs"/>
              </a:rPr>
              <a:t>Virtualization without the need of a VM overhead</a:t>
            </a:r>
          </a:p>
          <a:p>
            <a:pPr defTabSz="896386">
              <a:spcBef>
                <a:spcPts val="490"/>
              </a:spcBef>
              <a:defRPr/>
            </a:pPr>
            <a:r>
              <a:rPr lang="en-US" sz="2800" b="1">
                <a:solidFill>
                  <a:srgbClr val="2F2F2F"/>
                </a:solidFill>
                <a:latin typeface="+mj-lt"/>
                <a:cs typeface="+mn-cs"/>
              </a:rPr>
              <a:t>Best practice to organize one service/container</a:t>
            </a:r>
          </a:p>
          <a:p>
            <a:pPr marL="0" indent="0" defTabSz="896386">
              <a:spcBef>
                <a:spcPts val="980"/>
              </a:spcBef>
              <a:buNone/>
              <a:defRPr/>
            </a:pPr>
            <a:endParaRPr lang="en-US"/>
          </a:p>
        </p:txBody>
      </p:sp>
      <p:sp>
        <p:nvSpPr>
          <p:cNvPr id="6" name="Rectangle 5">
            <a:extLst>
              <a:ext uri="{FF2B5EF4-FFF2-40B4-BE49-F238E27FC236}">
                <a16:creationId xmlns:a16="http://schemas.microsoft.com/office/drawing/2014/main" id="{98EA12ED-F0CF-4D99-9625-192431A437A9}"/>
              </a:ext>
            </a:extLst>
          </p:cNvPr>
          <p:cNvSpPr/>
          <p:nvPr/>
        </p:nvSpPr>
        <p:spPr bwMode="auto">
          <a:xfrm>
            <a:off x="1810391" y="3686287"/>
            <a:ext cx="8369075" cy="2401608"/>
          </a:xfrm>
          <a:prstGeom prst="rect">
            <a:avLst/>
          </a:prstGeom>
          <a:solidFill>
            <a:schemeClr val="bg1">
              <a:lumMod val="85000"/>
            </a:schemeClr>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algn="ctr"/>
            <a:r>
              <a:rPr lang="en-US" sz="2400" b="1">
                <a:solidFill>
                  <a:srgbClr val="505050"/>
                </a:solidFill>
                <a:latin typeface="Segoe UI" panose="020B0502040204020203" pitchFamily="34" charset="0"/>
                <a:cs typeface="Segoe UI" panose="020B0502040204020203" pitchFamily="34" charset="0"/>
              </a:rPr>
              <a:t>Physical Machine/VM</a:t>
            </a:r>
          </a:p>
          <a:p>
            <a:pPr algn="ctr"/>
            <a:endParaRPr lang="en-US" sz="2400" b="1">
              <a:solidFill>
                <a:srgbClr val="505050"/>
              </a:solidFill>
              <a:latin typeface="Segoe UI" panose="020B0502040204020203"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E9B01ED8-3FFC-4AC3-898F-F580EB54648C}"/>
              </a:ext>
            </a:extLst>
          </p:cNvPr>
          <p:cNvGrpSpPr/>
          <p:nvPr/>
        </p:nvGrpSpPr>
        <p:grpSpPr>
          <a:xfrm>
            <a:off x="1994984" y="4108882"/>
            <a:ext cx="2635070" cy="1824897"/>
            <a:chOff x="6116170" y="4239813"/>
            <a:chExt cx="2428389" cy="2028908"/>
          </a:xfrm>
          <a:solidFill>
            <a:schemeClr val="bg1">
              <a:lumMod val="75000"/>
            </a:schemeClr>
          </a:solidFill>
        </p:grpSpPr>
        <p:sp>
          <p:nvSpPr>
            <p:cNvPr id="8" name="Rectangle 7">
              <a:extLst>
                <a:ext uri="{FF2B5EF4-FFF2-40B4-BE49-F238E27FC236}">
                  <a16:creationId xmlns:a16="http://schemas.microsoft.com/office/drawing/2014/main" id="{097E53D2-A093-4981-A4C4-B0D0ECF58076}"/>
                </a:ext>
              </a:extLst>
            </p:cNvPr>
            <p:cNvSpPr/>
            <p:nvPr/>
          </p:nvSpPr>
          <p:spPr>
            <a:xfrm>
              <a:off x="6116170" y="4239813"/>
              <a:ext cx="2428389" cy="2028908"/>
            </a:xfrm>
            <a:prstGeom prst="rect">
              <a:avLst/>
            </a:prstGeom>
            <a:solidFill>
              <a:srgbClr val="000000"/>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algn="ctr"/>
              <a:r>
                <a:rPr lang="en-US" sz="1800" b="1">
                  <a:solidFill>
                    <a:srgbClr val="FFFFFF"/>
                  </a:solidFill>
                  <a:latin typeface="Segoe UI" panose="020B0502040204020203" pitchFamily="34" charset="0"/>
                  <a:cs typeface="Segoe UI" panose="020B0502040204020203" pitchFamily="34" charset="0"/>
                </a:rPr>
                <a:t>Container: Product:1.0</a:t>
              </a:r>
            </a:p>
          </p:txBody>
        </p:sp>
        <p:sp>
          <p:nvSpPr>
            <p:cNvPr id="9" name="Rectangle 8">
              <a:extLst>
                <a:ext uri="{FF2B5EF4-FFF2-40B4-BE49-F238E27FC236}">
                  <a16:creationId xmlns:a16="http://schemas.microsoft.com/office/drawing/2014/main" id="{C30840DB-6746-4AE2-9DCF-0B6012D9880A}"/>
                </a:ext>
              </a:extLst>
            </p:cNvPr>
            <p:cNvSpPr/>
            <p:nvPr/>
          </p:nvSpPr>
          <p:spPr>
            <a:xfrm>
              <a:off x="6355781" y="4611722"/>
              <a:ext cx="1923611" cy="319675"/>
            </a:xfrm>
            <a:prstGeom prst="rect">
              <a:avLst/>
            </a:prstGeom>
            <a:solidFill>
              <a:srgbClr val="000000"/>
            </a:solidFill>
            <a:ln w="19050" cap="flat" cmpd="sng" algn="ctr">
              <a:solidFill>
                <a:schemeClr val="bg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err="1">
                  <a:solidFill>
                    <a:srgbClr val="FFFFFF"/>
                  </a:solidFill>
                  <a:latin typeface="Segoe UI" panose="020B0502040204020203" pitchFamily="34" charset="0"/>
                  <a:cs typeface="Segoe UI" panose="020B0502040204020203" pitchFamily="34" charset="0"/>
                </a:rPr>
                <a:t>Product.API</a:t>
              </a:r>
              <a:r>
                <a:rPr lang="en-US" sz="1800" b="1">
                  <a:solidFill>
                    <a:srgbClr val="FFFFFF"/>
                  </a:solidFill>
                  <a:latin typeface="Segoe UI" panose="020B0502040204020203" pitchFamily="34" charset="0"/>
                  <a:cs typeface="Segoe UI" panose="020B0502040204020203" pitchFamily="34" charset="0"/>
                </a:rPr>
                <a:t>  v1</a:t>
              </a:r>
            </a:p>
          </p:txBody>
        </p:sp>
        <p:sp>
          <p:nvSpPr>
            <p:cNvPr id="10" name="Rectangle 9">
              <a:extLst>
                <a:ext uri="{FF2B5EF4-FFF2-40B4-BE49-F238E27FC236}">
                  <a16:creationId xmlns:a16="http://schemas.microsoft.com/office/drawing/2014/main" id="{EA89C612-CC3A-4179-A106-53ECE92F7D45}"/>
                </a:ext>
              </a:extLst>
            </p:cNvPr>
            <p:cNvSpPr/>
            <p:nvPr/>
          </p:nvSpPr>
          <p:spPr>
            <a:xfrm>
              <a:off x="6355782" y="5022397"/>
              <a:ext cx="1923611" cy="319675"/>
            </a:xfrm>
            <a:prstGeom prst="rect">
              <a:avLst/>
            </a:prstGeom>
            <a:solidFill>
              <a:srgbClr val="000000"/>
            </a:solidFill>
            <a:ln w="19050" cap="flat" cmpd="sng" algn="ctr">
              <a:solidFill>
                <a:schemeClr val="bg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a:solidFill>
                    <a:srgbClr val="FFFFFF"/>
                  </a:solidFill>
                  <a:latin typeface="Segoe UI" panose="020B0502040204020203" pitchFamily="34" charset="0"/>
                  <a:cs typeface="Segoe UI" panose="020B0502040204020203" pitchFamily="34" charset="0"/>
                </a:rPr>
                <a:t>Lib-L	v2</a:t>
              </a:r>
            </a:p>
          </p:txBody>
        </p:sp>
        <p:sp>
          <p:nvSpPr>
            <p:cNvPr id="11" name="Rectangle 10">
              <a:extLst>
                <a:ext uri="{FF2B5EF4-FFF2-40B4-BE49-F238E27FC236}">
                  <a16:creationId xmlns:a16="http://schemas.microsoft.com/office/drawing/2014/main" id="{9479A373-85E6-4730-9E2B-F32EFEC8044C}"/>
                </a:ext>
              </a:extLst>
            </p:cNvPr>
            <p:cNvSpPr/>
            <p:nvPr/>
          </p:nvSpPr>
          <p:spPr>
            <a:xfrm>
              <a:off x="6355782" y="5840127"/>
              <a:ext cx="1923611" cy="319675"/>
            </a:xfrm>
            <a:prstGeom prst="rect">
              <a:avLst/>
            </a:prstGeom>
            <a:solidFill>
              <a:srgbClr val="000000"/>
            </a:solidFill>
            <a:ln w="19050" cap="flat" cmpd="sng" algn="ctr">
              <a:solidFill>
                <a:schemeClr val="bg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a:solidFill>
                    <a:srgbClr val="FFFFFF"/>
                  </a:solidFill>
                  <a:latin typeface="Segoe UI" panose="020B0502040204020203" pitchFamily="34" charset="0"/>
                  <a:cs typeface="Segoe UI" panose="020B0502040204020203" pitchFamily="34" charset="0"/>
                </a:rPr>
                <a:t>Runtime	v5</a:t>
              </a:r>
            </a:p>
          </p:txBody>
        </p:sp>
      </p:grpSp>
      <p:grpSp>
        <p:nvGrpSpPr>
          <p:cNvPr id="12" name="Group 11">
            <a:extLst>
              <a:ext uri="{FF2B5EF4-FFF2-40B4-BE49-F238E27FC236}">
                <a16:creationId xmlns:a16="http://schemas.microsoft.com/office/drawing/2014/main" id="{B738A424-C7AF-457C-956E-3E3C2B05B278}"/>
              </a:ext>
            </a:extLst>
          </p:cNvPr>
          <p:cNvGrpSpPr/>
          <p:nvPr/>
        </p:nvGrpSpPr>
        <p:grpSpPr>
          <a:xfrm>
            <a:off x="4801152" y="4108882"/>
            <a:ext cx="2412946" cy="1824897"/>
            <a:chOff x="6116170" y="4239813"/>
            <a:chExt cx="2428389" cy="2028908"/>
          </a:xfrm>
          <a:solidFill>
            <a:srgbClr val="FFFFCC"/>
          </a:solidFill>
        </p:grpSpPr>
        <p:sp>
          <p:nvSpPr>
            <p:cNvPr id="13" name="Rectangle 12">
              <a:extLst>
                <a:ext uri="{FF2B5EF4-FFF2-40B4-BE49-F238E27FC236}">
                  <a16:creationId xmlns:a16="http://schemas.microsoft.com/office/drawing/2014/main" id="{C715AB71-4746-4ED2-B1EB-15830209244C}"/>
                </a:ext>
              </a:extLst>
            </p:cNvPr>
            <p:cNvSpPr/>
            <p:nvPr/>
          </p:nvSpPr>
          <p:spPr>
            <a:xfrm>
              <a:off x="6116170" y="4239813"/>
              <a:ext cx="2428389" cy="2028908"/>
            </a:xfrm>
            <a:prstGeom prst="rect">
              <a:avLst/>
            </a:prstGeom>
            <a:grp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algn="ctr"/>
              <a:r>
                <a:rPr lang="en-US" sz="1800" b="1">
                  <a:solidFill>
                    <a:srgbClr val="505050"/>
                  </a:solidFill>
                  <a:latin typeface="Segoe UI" panose="020B0502040204020203" pitchFamily="34" charset="0"/>
                  <a:cs typeface="Segoe UI" panose="020B0502040204020203" pitchFamily="34" charset="0"/>
                </a:rPr>
                <a:t>Container: Basket:2.0</a:t>
              </a:r>
            </a:p>
          </p:txBody>
        </p:sp>
        <p:sp>
          <p:nvSpPr>
            <p:cNvPr id="14" name="Rectangle 13">
              <a:extLst>
                <a:ext uri="{FF2B5EF4-FFF2-40B4-BE49-F238E27FC236}">
                  <a16:creationId xmlns:a16="http://schemas.microsoft.com/office/drawing/2014/main" id="{0A878E3D-FDBD-4A6B-A803-E100593E7061}"/>
                </a:ext>
              </a:extLst>
            </p:cNvPr>
            <p:cNvSpPr/>
            <p:nvPr/>
          </p:nvSpPr>
          <p:spPr>
            <a:xfrm>
              <a:off x="6360610" y="4611722"/>
              <a:ext cx="1923611" cy="319675"/>
            </a:xfrm>
            <a:prstGeom prst="rect">
              <a:avLst/>
            </a:prstGeom>
            <a:grp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a:solidFill>
                    <a:srgbClr val="505050"/>
                  </a:solidFill>
                  <a:latin typeface="Segoe UI" panose="020B0502040204020203" pitchFamily="34" charset="0"/>
                  <a:cs typeface="Segoe UI" panose="020B0502040204020203" pitchFamily="34" charset="0"/>
                </a:rPr>
                <a:t>Basket.API	v2</a:t>
              </a:r>
            </a:p>
          </p:txBody>
        </p:sp>
        <p:sp>
          <p:nvSpPr>
            <p:cNvPr id="15" name="Rectangle 14">
              <a:extLst>
                <a:ext uri="{FF2B5EF4-FFF2-40B4-BE49-F238E27FC236}">
                  <a16:creationId xmlns:a16="http://schemas.microsoft.com/office/drawing/2014/main" id="{1CD2D930-8312-424D-B001-6656010C7653}"/>
                </a:ext>
              </a:extLst>
            </p:cNvPr>
            <p:cNvSpPr/>
            <p:nvPr/>
          </p:nvSpPr>
          <p:spPr>
            <a:xfrm>
              <a:off x="6355782" y="5022397"/>
              <a:ext cx="1923611" cy="319675"/>
            </a:xfrm>
            <a:prstGeom prst="rect">
              <a:avLst/>
            </a:prstGeom>
            <a:grp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a:solidFill>
                    <a:srgbClr val="505050"/>
                  </a:solidFill>
                  <a:latin typeface="Segoe UI" panose="020B0502040204020203" pitchFamily="34" charset="0"/>
                  <a:cs typeface="Segoe UI" panose="020B0502040204020203" pitchFamily="34" charset="0"/>
                </a:rPr>
                <a:t>Lib-L	v3</a:t>
              </a:r>
            </a:p>
          </p:txBody>
        </p:sp>
        <p:sp>
          <p:nvSpPr>
            <p:cNvPr id="16" name="Rectangle 15">
              <a:extLst>
                <a:ext uri="{FF2B5EF4-FFF2-40B4-BE49-F238E27FC236}">
                  <a16:creationId xmlns:a16="http://schemas.microsoft.com/office/drawing/2014/main" id="{C03C1A07-7D1F-49C8-856B-4BD9748A3A6C}"/>
                </a:ext>
              </a:extLst>
            </p:cNvPr>
            <p:cNvSpPr/>
            <p:nvPr/>
          </p:nvSpPr>
          <p:spPr>
            <a:xfrm>
              <a:off x="6355782" y="5421616"/>
              <a:ext cx="1923611" cy="319675"/>
            </a:xfrm>
            <a:prstGeom prst="rect">
              <a:avLst/>
            </a:prstGeom>
            <a:grp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a:solidFill>
                    <a:srgbClr val="505050"/>
                  </a:solidFill>
                  <a:latin typeface="Segoe UI" panose="020B0502040204020203" pitchFamily="34" charset="0"/>
                  <a:cs typeface="Segoe UI" panose="020B0502040204020203" pitchFamily="34" charset="0"/>
                </a:rPr>
                <a:t>Lib-M	v2</a:t>
              </a:r>
            </a:p>
          </p:txBody>
        </p:sp>
        <p:sp>
          <p:nvSpPr>
            <p:cNvPr id="17" name="Rectangle 16">
              <a:extLst>
                <a:ext uri="{FF2B5EF4-FFF2-40B4-BE49-F238E27FC236}">
                  <a16:creationId xmlns:a16="http://schemas.microsoft.com/office/drawing/2014/main" id="{32DBB290-5304-48F7-94C2-518ED9672B08}"/>
                </a:ext>
              </a:extLst>
            </p:cNvPr>
            <p:cNvSpPr/>
            <p:nvPr/>
          </p:nvSpPr>
          <p:spPr>
            <a:xfrm>
              <a:off x="6355782" y="5840127"/>
              <a:ext cx="1923611" cy="319675"/>
            </a:xfrm>
            <a:prstGeom prst="rect">
              <a:avLst/>
            </a:prstGeom>
            <a:grp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a:solidFill>
                    <a:srgbClr val="505050"/>
                  </a:solidFill>
                  <a:latin typeface="Segoe UI" panose="020B0502040204020203" pitchFamily="34" charset="0"/>
                  <a:cs typeface="Segoe UI" panose="020B0502040204020203" pitchFamily="34" charset="0"/>
                </a:rPr>
                <a:t>Runtime	v7</a:t>
              </a:r>
            </a:p>
          </p:txBody>
        </p:sp>
      </p:grpSp>
      <p:grpSp>
        <p:nvGrpSpPr>
          <p:cNvPr id="18" name="Group 17">
            <a:extLst>
              <a:ext uri="{FF2B5EF4-FFF2-40B4-BE49-F238E27FC236}">
                <a16:creationId xmlns:a16="http://schemas.microsoft.com/office/drawing/2014/main" id="{3AC14B1E-ADA4-43F7-80A9-7FBCD4051BFF}"/>
              </a:ext>
            </a:extLst>
          </p:cNvPr>
          <p:cNvGrpSpPr/>
          <p:nvPr/>
        </p:nvGrpSpPr>
        <p:grpSpPr>
          <a:xfrm>
            <a:off x="7383837" y="4108882"/>
            <a:ext cx="2635072" cy="1824897"/>
            <a:chOff x="6116170" y="4239813"/>
            <a:chExt cx="2428389" cy="2028908"/>
          </a:xfrm>
          <a:solidFill>
            <a:srgbClr val="4DC9FC"/>
          </a:solidFill>
        </p:grpSpPr>
        <p:sp>
          <p:nvSpPr>
            <p:cNvPr id="19" name="Rectangle 18">
              <a:extLst>
                <a:ext uri="{FF2B5EF4-FFF2-40B4-BE49-F238E27FC236}">
                  <a16:creationId xmlns:a16="http://schemas.microsoft.com/office/drawing/2014/main" id="{10584A19-F293-4FC8-86A0-A01DECCCC1F5}"/>
                </a:ext>
              </a:extLst>
            </p:cNvPr>
            <p:cNvSpPr/>
            <p:nvPr/>
          </p:nvSpPr>
          <p:spPr>
            <a:xfrm>
              <a:off x="6116170" y="4239813"/>
              <a:ext cx="2428389" cy="2028908"/>
            </a:xfrm>
            <a:prstGeom prst="rect">
              <a:avLst/>
            </a:prstGeom>
            <a:grp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algn="ctr"/>
              <a:r>
                <a:rPr lang="en-US" sz="1800" b="1">
                  <a:solidFill>
                    <a:srgbClr val="505050"/>
                  </a:solidFill>
                  <a:latin typeface="Segoe UI" panose="020B0502040204020203" pitchFamily="34" charset="0"/>
                  <a:cs typeface="Segoe UI" panose="020B0502040204020203" pitchFamily="34" charset="0"/>
                </a:rPr>
                <a:t>Container: Product:2.0</a:t>
              </a:r>
            </a:p>
          </p:txBody>
        </p:sp>
        <p:sp>
          <p:nvSpPr>
            <p:cNvPr id="20" name="Rectangle 19">
              <a:extLst>
                <a:ext uri="{FF2B5EF4-FFF2-40B4-BE49-F238E27FC236}">
                  <a16:creationId xmlns:a16="http://schemas.microsoft.com/office/drawing/2014/main" id="{76CEE186-51D9-4A20-B65B-CA6C16340825}"/>
                </a:ext>
              </a:extLst>
            </p:cNvPr>
            <p:cNvSpPr/>
            <p:nvPr/>
          </p:nvSpPr>
          <p:spPr>
            <a:xfrm>
              <a:off x="6360610" y="4611722"/>
              <a:ext cx="1918784" cy="301757"/>
            </a:xfrm>
            <a:prstGeom prst="rect">
              <a:avLst/>
            </a:prstGeom>
            <a:grp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err="1">
                  <a:solidFill>
                    <a:srgbClr val="505050"/>
                  </a:solidFill>
                  <a:latin typeface="Segoe UI" panose="020B0502040204020203" pitchFamily="34" charset="0"/>
                  <a:cs typeface="Segoe UI" panose="020B0502040204020203" pitchFamily="34" charset="0"/>
                </a:rPr>
                <a:t>Product.API</a:t>
              </a:r>
              <a:r>
                <a:rPr lang="en-US" sz="1800" b="1">
                  <a:solidFill>
                    <a:srgbClr val="505050"/>
                  </a:solidFill>
                  <a:latin typeface="Segoe UI" panose="020B0502040204020203" pitchFamily="34" charset="0"/>
                  <a:cs typeface="Segoe UI" panose="020B0502040204020203" pitchFamily="34" charset="0"/>
                </a:rPr>
                <a:t>  v2</a:t>
              </a:r>
            </a:p>
          </p:txBody>
        </p:sp>
        <p:sp>
          <p:nvSpPr>
            <p:cNvPr id="21" name="Rectangle 20">
              <a:extLst>
                <a:ext uri="{FF2B5EF4-FFF2-40B4-BE49-F238E27FC236}">
                  <a16:creationId xmlns:a16="http://schemas.microsoft.com/office/drawing/2014/main" id="{3F7C5044-FD1E-4522-990D-F9A6410FC8E3}"/>
                </a:ext>
              </a:extLst>
            </p:cNvPr>
            <p:cNvSpPr/>
            <p:nvPr/>
          </p:nvSpPr>
          <p:spPr>
            <a:xfrm>
              <a:off x="6355782" y="5022397"/>
              <a:ext cx="1923611" cy="319675"/>
            </a:xfrm>
            <a:prstGeom prst="rect">
              <a:avLst/>
            </a:prstGeom>
            <a:grp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a:solidFill>
                    <a:srgbClr val="505050"/>
                  </a:solidFill>
                  <a:latin typeface="Segoe UI" panose="020B0502040204020203" pitchFamily="34" charset="0"/>
                  <a:cs typeface="Segoe UI" panose="020B0502040204020203" pitchFamily="34" charset="0"/>
                </a:rPr>
                <a:t>Lib-L	v3</a:t>
              </a:r>
            </a:p>
          </p:txBody>
        </p:sp>
        <p:sp>
          <p:nvSpPr>
            <p:cNvPr id="22" name="Rectangle 21">
              <a:extLst>
                <a:ext uri="{FF2B5EF4-FFF2-40B4-BE49-F238E27FC236}">
                  <a16:creationId xmlns:a16="http://schemas.microsoft.com/office/drawing/2014/main" id="{344FC591-D304-4203-BCF7-DBCBD8ACA1EC}"/>
                </a:ext>
              </a:extLst>
            </p:cNvPr>
            <p:cNvSpPr/>
            <p:nvPr/>
          </p:nvSpPr>
          <p:spPr>
            <a:xfrm>
              <a:off x="6355782" y="5840127"/>
              <a:ext cx="1923611" cy="319675"/>
            </a:xfrm>
            <a:prstGeom prst="rect">
              <a:avLst/>
            </a:prstGeom>
            <a:grp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a:solidFill>
                    <a:srgbClr val="505050"/>
                  </a:solidFill>
                  <a:latin typeface="Segoe UI" panose="020B0502040204020203" pitchFamily="34" charset="0"/>
                  <a:cs typeface="Segoe UI" panose="020B0502040204020203" pitchFamily="34" charset="0"/>
                </a:rPr>
                <a:t>Runtime	v6</a:t>
              </a:r>
            </a:p>
          </p:txBody>
        </p:sp>
      </p:grpSp>
      <p:pic>
        <p:nvPicPr>
          <p:cNvPr id="24" name="Picture 23">
            <a:extLst>
              <a:ext uri="{FF2B5EF4-FFF2-40B4-BE49-F238E27FC236}">
                <a16:creationId xmlns:a16="http://schemas.microsoft.com/office/drawing/2014/main" id="{F163B22A-0627-4362-902D-DD6C22591842}"/>
              </a:ext>
            </a:extLst>
          </p:cNvPr>
          <p:cNvPicPr>
            <a:picLocks noChangeAspect="1"/>
          </p:cNvPicPr>
          <p:nvPr/>
        </p:nvPicPr>
        <p:blipFill>
          <a:blip r:embed="rId3"/>
          <a:stretch>
            <a:fillRect/>
          </a:stretch>
        </p:blipFill>
        <p:spPr>
          <a:xfrm>
            <a:off x="10321951" y="312126"/>
            <a:ext cx="1311473" cy="942223"/>
          </a:xfrm>
          <a:prstGeom prst="rect">
            <a:avLst/>
          </a:prstGeom>
        </p:spPr>
      </p:pic>
    </p:spTree>
    <p:extLst>
      <p:ext uri="{BB962C8B-B14F-4D97-AF65-F5344CB8AC3E}">
        <p14:creationId xmlns:p14="http://schemas.microsoft.com/office/powerpoint/2010/main" val="417325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55956" y="992598"/>
            <a:ext cx="10727510" cy="5308568"/>
          </a:xfrm>
        </p:spPr>
        <p:txBody>
          <a:bodyPr vert="horz" wrap="square" lIns="143407" tIns="89630" rIns="143407" bIns="89630" rtlCol="0" anchor="t">
            <a:spAutoFit/>
          </a:bodyPr>
          <a:lstStyle/>
          <a:p>
            <a:pPr>
              <a:buFont typeface="Wingdings" panose="05000000000000000000" pitchFamily="2" charset="2"/>
              <a:buChar char="Ø"/>
              <a:defRPr/>
            </a:pPr>
            <a:endParaRPr lang="en-US" sz="2800" b="1">
              <a:solidFill>
                <a:srgbClr val="002060"/>
              </a:solidFill>
            </a:endParaRPr>
          </a:p>
          <a:p>
            <a:pPr>
              <a:defRPr/>
            </a:pPr>
            <a:r>
              <a:rPr lang="en-US" sz="2800" b="1">
                <a:solidFill>
                  <a:srgbClr val="002060"/>
                </a:solidFill>
              </a:rPr>
              <a:t>Guarantees consistency across DEV, TEST and PROD</a:t>
            </a:r>
          </a:p>
          <a:p>
            <a:pPr>
              <a:defRPr/>
            </a:pPr>
            <a:endParaRPr lang="en-US" sz="2800" b="1">
              <a:solidFill>
                <a:srgbClr val="002060"/>
              </a:solidFill>
            </a:endParaRPr>
          </a:p>
          <a:p>
            <a:pPr>
              <a:defRPr/>
            </a:pPr>
            <a:r>
              <a:rPr lang="en-US" sz="2800" b="1">
                <a:solidFill>
                  <a:srgbClr val="002060"/>
                </a:solidFill>
              </a:rPr>
              <a:t>Increases Productivity</a:t>
            </a:r>
          </a:p>
          <a:p>
            <a:pPr lvl="1"/>
            <a:endParaRPr lang="en-US" sz="2800">
              <a:latin typeface="+mj-lt"/>
              <a:cs typeface="Segoe UI Light"/>
            </a:endParaRPr>
          </a:p>
          <a:p>
            <a:pPr>
              <a:defRPr/>
            </a:pPr>
            <a:r>
              <a:rPr lang="en-US" sz="2800" b="1">
                <a:solidFill>
                  <a:srgbClr val="002060"/>
                </a:solidFill>
              </a:rPr>
              <a:t>Isolation &amp; Performance </a:t>
            </a:r>
          </a:p>
          <a:p>
            <a:pPr>
              <a:defRPr/>
            </a:pPr>
            <a:endParaRPr lang="en-US" sz="2800" b="1">
              <a:solidFill>
                <a:srgbClr val="002060"/>
              </a:solidFill>
              <a:cs typeface="Segoe UI Light"/>
            </a:endParaRPr>
          </a:p>
          <a:p>
            <a:pPr>
              <a:defRPr/>
            </a:pPr>
            <a:r>
              <a:rPr lang="en-US" sz="2800" b="1">
                <a:solidFill>
                  <a:srgbClr val="002060"/>
                </a:solidFill>
              </a:rPr>
              <a:t>Smaller footprint than VMs</a:t>
            </a:r>
          </a:p>
          <a:p>
            <a:pPr marL="0" indent="0">
              <a:buNone/>
              <a:defRPr/>
            </a:pPr>
            <a:endParaRPr lang="en-US" sz="2800" b="1">
              <a:solidFill>
                <a:srgbClr val="002060"/>
              </a:solidFill>
            </a:endParaRPr>
          </a:p>
          <a:p>
            <a:pPr>
              <a:defRPr/>
            </a:pPr>
            <a:endParaRPr lang="en-US" sz="2800"/>
          </a:p>
          <a:p>
            <a:endParaRPr lang="en-US" sz="2800"/>
          </a:p>
        </p:txBody>
      </p:sp>
      <p:sp>
        <p:nvSpPr>
          <p:cNvPr id="17" name="Title 1">
            <a:extLst>
              <a:ext uri="{FF2B5EF4-FFF2-40B4-BE49-F238E27FC236}">
                <a16:creationId xmlns:a16="http://schemas.microsoft.com/office/drawing/2014/main" id="{01A03691-7680-4BDE-8103-E98D4CFD368B}"/>
              </a:ext>
            </a:extLst>
          </p:cNvPr>
          <p:cNvSpPr txBox="1">
            <a:spLocks/>
          </p:cNvSpPr>
          <p:nvPr/>
        </p:nvSpPr>
        <p:spPr>
          <a:xfrm>
            <a:off x="255955" y="368571"/>
            <a:ext cx="10514108" cy="599524"/>
          </a:xfrm>
          <a:prstGeom prst="rect">
            <a:avLst/>
          </a:prstGeom>
        </p:spPr>
        <p:txBody>
          <a:bodyPr vert="horz" lIns="91427" tIns="45713" rIns="91427" bIns="45713" rtlCol="0" anchor="ctr">
            <a:noAutofit/>
          </a:bodyPr>
          <a:lstStyle>
            <a:lvl1pPr algn="l" defTabSz="914400" rtl="0" eaLnBrk="1" latinLnBrk="0" hangingPunct="1">
              <a:lnSpc>
                <a:spcPct val="90000"/>
              </a:lnSpc>
              <a:spcBef>
                <a:spcPct val="0"/>
              </a:spcBef>
              <a:buNone/>
              <a:defRPr sz="3200" kern="1200">
                <a:solidFill>
                  <a:srgbClr val="0A5BBA"/>
                </a:solidFill>
                <a:latin typeface="Segoe UI Light" panose="020B0502040204020203" pitchFamily="34" charset="0"/>
                <a:ea typeface="+mj-ea"/>
                <a:cs typeface="Segoe UI Light" panose="020B0502040204020203" pitchFamily="34" charset="0"/>
              </a:defRPr>
            </a:lvl1pPr>
          </a:lstStyle>
          <a:p>
            <a:pPr defTabSz="896386">
              <a:defRPr/>
            </a:pPr>
            <a:r>
              <a:rPr lang="en-US" sz="3600"/>
              <a:t>What Problems Do Containers Solve?</a:t>
            </a:r>
            <a:endParaRPr lang="en-IN" sz="3600"/>
          </a:p>
        </p:txBody>
      </p:sp>
      <p:sp>
        <p:nvSpPr>
          <p:cNvPr id="2" name="TextBox 1">
            <a:extLst>
              <a:ext uri="{FF2B5EF4-FFF2-40B4-BE49-F238E27FC236}">
                <a16:creationId xmlns:a16="http://schemas.microsoft.com/office/drawing/2014/main" id="{31655708-46C3-4A28-99F9-2E76FCA3FB83}"/>
              </a:ext>
            </a:extLst>
          </p:cNvPr>
          <p:cNvSpPr txBox="1"/>
          <p:nvPr/>
        </p:nvSpPr>
        <p:spPr>
          <a:xfrm>
            <a:off x="1158201" y="5161090"/>
            <a:ext cx="9611862" cy="1037207"/>
          </a:xfrm>
          <a:prstGeom prst="rect">
            <a:avLst/>
          </a:prstGeom>
          <a:noFill/>
        </p:spPr>
        <p:txBody>
          <a:bodyPr wrap="none" lIns="182880" tIns="146304" rIns="182880" bIns="146304" rtlCol="0">
            <a:spAutoFit/>
          </a:bodyPr>
          <a:lstStyle/>
          <a:p>
            <a:pPr>
              <a:lnSpc>
                <a:spcPct val="90000"/>
              </a:lnSpc>
              <a:spcAft>
                <a:spcPts val="600"/>
              </a:spcAft>
            </a:pPr>
            <a:r>
              <a:rPr lang="en-US" sz="2400" b="1">
                <a:solidFill>
                  <a:schemeClr val="tx2">
                    <a:lumMod val="50000"/>
                    <a:lumOff val="50000"/>
                  </a:schemeClr>
                </a:solidFill>
              </a:rPr>
              <a:t>Containers are a great environment for deploying Microservices</a:t>
            </a:r>
          </a:p>
          <a:p>
            <a:pPr>
              <a:lnSpc>
                <a:spcPct val="90000"/>
              </a:lnSpc>
              <a:spcAft>
                <a:spcPts val="600"/>
              </a:spcAft>
            </a:pPr>
            <a:endParaRPr lang="en-US"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74393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Femal software engineer works on code across three screens.">
            <a:extLst>
              <a:ext uri="{FF2B5EF4-FFF2-40B4-BE49-F238E27FC236}">
                <a16:creationId xmlns:a16="http://schemas.microsoft.com/office/drawing/2014/main" id="{2C4060EA-069F-2B44-8494-5642E84F01E0}"/>
              </a:ext>
            </a:extLst>
          </p:cNvPr>
          <p:cNvPicPr>
            <a:picLocks noGrp="1" noChangeAspect="1"/>
          </p:cNvPicPr>
          <p:nvPr>
            <p:ph type="pic" sz="quarter" idx="10"/>
          </p:nvPr>
        </p:nvPicPr>
        <p:blipFill>
          <a:blip r:embed="rId2"/>
          <a:srcRect t="7802" b="7802"/>
          <a:stretch/>
        </p:blipFill>
        <p:spPr>
          <a:xfrm>
            <a:off x="0" y="0"/>
            <a:ext cx="12192000" cy="6858000"/>
          </a:xfrm>
        </p:spPr>
      </p:pic>
      <p:sp>
        <p:nvSpPr>
          <p:cNvPr id="3" name="Title 2">
            <a:extLst>
              <a:ext uri="{FF2B5EF4-FFF2-40B4-BE49-F238E27FC236}">
                <a16:creationId xmlns:a16="http://schemas.microsoft.com/office/drawing/2014/main" id="{A5A65929-7741-CE47-8BDB-61A1AD81F762}"/>
              </a:ext>
            </a:extLst>
          </p:cNvPr>
          <p:cNvSpPr>
            <a:spLocks noGrp="1"/>
          </p:cNvSpPr>
          <p:nvPr>
            <p:ph type="title"/>
          </p:nvPr>
        </p:nvSpPr>
        <p:spPr/>
        <p:txBody>
          <a:bodyPr/>
          <a:lstStyle/>
          <a:p>
            <a:r>
              <a:rPr lang="en-US"/>
              <a:t>Moving to Microservices</a:t>
            </a:r>
          </a:p>
        </p:txBody>
      </p:sp>
    </p:spTree>
    <p:extLst>
      <p:ext uri="{BB962C8B-B14F-4D97-AF65-F5344CB8AC3E}">
        <p14:creationId xmlns:p14="http://schemas.microsoft.com/office/powerpoint/2010/main" val="302737365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48.005|58.98"/>
</p:tagLst>
</file>

<file path=ppt/tags/tag2.xml><?xml version="1.0" encoding="utf-8"?>
<p:tagLst xmlns:a="http://schemas.openxmlformats.org/drawingml/2006/main" xmlns:r="http://schemas.openxmlformats.org/officeDocument/2006/relationships" xmlns:p="http://schemas.openxmlformats.org/presentationml/2006/main">
  <p:tag name="TIMING" val="|43.147|5.343002|18.606|2.931999|1.206001|2.142998|6.553001"/>
</p:tagLst>
</file>

<file path=ppt/tags/tag3.xml><?xml version="1.0" encoding="utf-8"?>
<p:tagLst xmlns:a="http://schemas.openxmlformats.org/drawingml/2006/main" xmlns:r="http://schemas.openxmlformats.org/officeDocument/2006/relationships" xmlns:p="http://schemas.openxmlformats.org/presentationml/2006/main">
  <p:tag name="TIMING" val="|20.698|5.202|4.47100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342</TotalTime>
  <Words>7880</Words>
  <Application>Microsoft Office PowerPoint</Application>
  <PresentationFormat>Widescreen</PresentationFormat>
  <Paragraphs>1052</Paragraphs>
  <Slides>63</Slides>
  <Notes>58</Notes>
  <HiddenSlides>1</HiddenSlides>
  <MMClips>0</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63</vt:i4>
      </vt:variant>
    </vt:vector>
  </HeadingPairs>
  <TitlesOfParts>
    <vt:vector size="86" baseType="lpstr">
      <vt:lpstr>Alliance No.1</vt:lpstr>
      <vt:lpstr>AllianceNo1 Web</vt:lpstr>
      <vt:lpstr>-apple-system</vt:lpstr>
      <vt:lpstr>Arial</vt:lpstr>
      <vt:lpstr>Calibri</vt:lpstr>
      <vt:lpstr>Calibri Light</vt:lpstr>
      <vt:lpstr>Helvetica Neue</vt:lpstr>
      <vt:lpstr>Helvetica Neue Light</vt:lpstr>
      <vt:lpstr>Ink Free</vt:lpstr>
      <vt:lpstr>Inter</vt:lpstr>
      <vt:lpstr>Lucida Console</vt:lpstr>
      <vt:lpstr>Proxima Nova</vt:lpstr>
      <vt:lpstr>Quattrocento Sans</vt:lpstr>
      <vt:lpstr>Roboto</vt:lpstr>
      <vt:lpstr>Segoe Print</vt:lpstr>
      <vt:lpstr>Segoe UI</vt:lpstr>
      <vt:lpstr>Segoe UI Light</vt:lpstr>
      <vt:lpstr>Segoe UI Semibold</vt:lpstr>
      <vt:lpstr>Segoe UI Semilight</vt:lpstr>
      <vt:lpstr>Slack-Lato</vt:lpstr>
      <vt:lpstr>Tekton Pro</vt:lpstr>
      <vt:lpstr>Wingdings</vt:lpstr>
      <vt:lpstr>Office Theme</vt:lpstr>
      <vt:lpstr>    Azure Dev Day 2</vt:lpstr>
      <vt:lpstr>PowerPoint Presentation</vt:lpstr>
      <vt:lpstr>PowerPoint Presentation</vt:lpstr>
      <vt:lpstr>Day 2 Agenda (CDT)</vt:lpstr>
      <vt:lpstr>Microservice Solutions</vt:lpstr>
      <vt:lpstr>Overview of Containers</vt:lpstr>
      <vt:lpstr>PowerPoint Presentation</vt:lpstr>
      <vt:lpstr>PowerPoint Presentation</vt:lpstr>
      <vt:lpstr>Moving to Microservices</vt:lpstr>
      <vt:lpstr>Moving to Microservices</vt:lpstr>
      <vt:lpstr>PowerPoint Presentation</vt:lpstr>
      <vt:lpstr>How Monoliths Diminish Agility</vt:lpstr>
      <vt:lpstr>How Microservices Promote Agility</vt:lpstr>
      <vt:lpstr>Kubernetes - Container Orchestrator</vt:lpstr>
      <vt:lpstr>Challenges of a containerized world</vt:lpstr>
      <vt:lpstr>Application Scale</vt:lpstr>
      <vt:lpstr>Load Balancing &amp; Fault Tolerance</vt:lpstr>
      <vt:lpstr>The elements of orchestration</vt:lpstr>
      <vt:lpstr>Container Orchestrators</vt:lpstr>
      <vt:lpstr>Azure Kubernetes Service (AKS)</vt:lpstr>
      <vt:lpstr>Control Plane</vt:lpstr>
      <vt:lpstr>AKS Features</vt:lpstr>
      <vt:lpstr>AKS – References</vt:lpstr>
      <vt:lpstr>AKS References</vt:lpstr>
      <vt:lpstr>Container Orchestrators</vt:lpstr>
      <vt:lpstr>Azure Container Apps</vt:lpstr>
      <vt:lpstr>Azure Arc-enabled Kubernetes</vt:lpstr>
      <vt:lpstr>Application hosting continuum</vt:lpstr>
      <vt:lpstr>Microservice Solutions Lab</vt:lpstr>
      <vt:lpstr>PowerPoint Presentation</vt:lpstr>
      <vt:lpstr>DevOps with GitHub</vt:lpstr>
      <vt:lpstr>Azure</vt:lpstr>
      <vt:lpstr>Why did Microsoft Acquire GitHub?</vt:lpstr>
      <vt:lpstr>PowerPoint Presentation</vt:lpstr>
      <vt:lpstr>In modern enterprise applications 90%  of the code comes from open source</vt:lpstr>
      <vt:lpstr>Microsoft is now committed to the world’s largest developer community</vt:lpstr>
      <vt:lpstr>Innersource with GitHub</vt:lpstr>
      <vt:lpstr>Secure the software lifecycle with GitHub</vt:lpstr>
      <vt:lpstr>Azure</vt:lpstr>
      <vt:lpstr>Key GitHub Features</vt:lpstr>
      <vt:lpstr>Secure your complete software lifecycle with GitHub</vt:lpstr>
      <vt:lpstr>Dependency Scanning &amp; Auto Security Updates - GitHub</vt:lpstr>
      <vt:lpstr>Secret Scanning - GitHub Keeping your secrets, a secret</vt:lpstr>
      <vt:lpstr>Code Scanning - GitHub Preventing vulnerabilities from the start</vt:lpstr>
      <vt:lpstr>Code Scanning - Community of top security experts</vt:lpstr>
      <vt:lpstr>Shift security left</vt:lpstr>
      <vt:lpstr>GitHub Automation</vt:lpstr>
      <vt:lpstr>GitHub Mobile</vt:lpstr>
      <vt:lpstr>Discussions </vt:lpstr>
      <vt:lpstr>Preview features</vt:lpstr>
      <vt:lpstr>GitHub Codespaces</vt:lpstr>
      <vt:lpstr>GitHub Copilot </vt:lpstr>
      <vt:lpstr>Planning </vt:lpstr>
      <vt:lpstr>What Does this Mean for Azure DevOps? </vt:lpstr>
      <vt:lpstr>Lab time</vt:lpstr>
      <vt:lpstr>DevOps Lab</vt:lpstr>
      <vt:lpstr>Choose the Best Tool for each Phase of DevOps</vt:lpstr>
      <vt:lpstr>GitHub Public Roadmap</vt:lpstr>
      <vt:lpstr>GitHub Changelog</vt:lpstr>
      <vt:lpstr>Azure DevOps Features Timeline</vt:lpstr>
      <vt:lpstr>GitHub Lab</vt:lpstr>
      <vt:lpstr>Remember to clean up your resource groups!</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 Hems</dc:creator>
  <cp:lastModifiedBy>Adam Hems</cp:lastModifiedBy>
  <cp:revision>5</cp:revision>
  <dcterms:created xsi:type="dcterms:W3CDTF">2022-08-24T15:53:30Z</dcterms:created>
  <dcterms:modified xsi:type="dcterms:W3CDTF">2022-08-24T21:35:48Z</dcterms:modified>
</cp:coreProperties>
</file>